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48" r:id="rId1"/>
  </p:sldMasterIdLst>
  <p:notesMasterIdLst>
    <p:notesMasterId r:id="rId125"/>
  </p:notesMasterIdLst>
  <p:sldIdLst>
    <p:sldId id="256" r:id="rId2"/>
    <p:sldId id="496" r:id="rId3"/>
    <p:sldId id="345" r:id="rId4"/>
    <p:sldId id="495" r:id="rId5"/>
    <p:sldId id="346" r:id="rId6"/>
    <p:sldId id="497" r:id="rId7"/>
    <p:sldId id="348" r:id="rId8"/>
    <p:sldId id="355" r:id="rId9"/>
    <p:sldId id="356" r:id="rId10"/>
    <p:sldId id="357" r:id="rId11"/>
    <p:sldId id="498" r:id="rId12"/>
    <p:sldId id="499" r:id="rId13"/>
    <p:sldId id="359" r:id="rId14"/>
    <p:sldId id="360" r:id="rId15"/>
    <p:sldId id="438" r:id="rId16"/>
    <p:sldId id="500" r:id="rId17"/>
    <p:sldId id="501" r:id="rId18"/>
    <p:sldId id="538" r:id="rId19"/>
    <p:sldId id="444" r:id="rId20"/>
    <p:sldId id="440" r:id="rId21"/>
    <p:sldId id="350" r:id="rId22"/>
    <p:sldId id="541" r:id="rId23"/>
    <p:sldId id="542" r:id="rId24"/>
    <p:sldId id="354" r:id="rId25"/>
    <p:sldId id="447" r:id="rId26"/>
    <p:sldId id="258" r:id="rId27"/>
    <p:sldId id="257" r:id="rId28"/>
    <p:sldId id="448" r:id="rId29"/>
    <p:sldId id="262" r:id="rId30"/>
    <p:sldId id="264" r:id="rId31"/>
    <p:sldId id="265" r:id="rId32"/>
    <p:sldId id="449" r:id="rId33"/>
    <p:sldId id="266" r:id="rId34"/>
    <p:sldId id="269" r:id="rId35"/>
    <p:sldId id="455" r:id="rId36"/>
    <p:sldId id="502" r:id="rId37"/>
    <p:sldId id="268" r:id="rId38"/>
    <p:sldId id="270" r:id="rId39"/>
    <p:sldId id="377" r:id="rId40"/>
    <p:sldId id="378" r:id="rId41"/>
    <p:sldId id="274" r:id="rId42"/>
    <p:sldId id="543" r:id="rId43"/>
    <p:sldId id="365" r:id="rId44"/>
    <p:sldId id="366" r:id="rId45"/>
    <p:sldId id="367" r:id="rId46"/>
    <p:sldId id="368" r:id="rId47"/>
    <p:sldId id="369" r:id="rId48"/>
    <p:sldId id="370" r:id="rId49"/>
    <p:sldId id="390" r:id="rId50"/>
    <p:sldId id="391" r:id="rId51"/>
    <p:sldId id="392" r:id="rId52"/>
    <p:sldId id="393" r:id="rId53"/>
    <p:sldId id="394" r:id="rId54"/>
    <p:sldId id="408" r:id="rId55"/>
    <p:sldId id="282" r:id="rId56"/>
    <p:sldId id="450" r:id="rId57"/>
    <p:sldId id="451" r:id="rId58"/>
    <p:sldId id="454" r:id="rId59"/>
    <p:sldId id="373" r:id="rId60"/>
    <p:sldId id="288" r:id="rId61"/>
    <p:sldId id="289" r:id="rId62"/>
    <p:sldId id="456" r:id="rId63"/>
    <p:sldId id="296" r:id="rId64"/>
    <p:sldId id="294" r:id="rId65"/>
    <p:sldId id="295" r:id="rId66"/>
    <p:sldId id="297" r:id="rId67"/>
    <p:sldId id="298" r:id="rId68"/>
    <p:sldId id="481" r:id="rId69"/>
    <p:sldId id="322" r:id="rId70"/>
    <p:sldId id="299" r:id="rId71"/>
    <p:sldId id="513" r:id="rId72"/>
    <p:sldId id="433" r:id="rId73"/>
    <p:sldId id="432" r:id="rId74"/>
    <p:sldId id="518" r:id="rId75"/>
    <p:sldId id="302" r:id="rId76"/>
    <p:sldId id="324" r:id="rId77"/>
    <p:sldId id="307" r:id="rId78"/>
    <p:sldId id="308" r:id="rId79"/>
    <p:sldId id="379" r:id="rId80"/>
    <p:sldId id="380" r:id="rId81"/>
    <p:sldId id="381" r:id="rId82"/>
    <p:sldId id="311" r:id="rId83"/>
    <p:sldId id="338" r:id="rId84"/>
    <p:sldId id="316" r:id="rId85"/>
    <p:sldId id="417" r:id="rId86"/>
    <p:sldId id="343" r:id="rId87"/>
    <p:sldId id="317" r:id="rId88"/>
    <p:sldId id="473" r:id="rId89"/>
    <p:sldId id="418" r:id="rId90"/>
    <p:sldId id="318" r:id="rId91"/>
    <p:sldId id="474" r:id="rId92"/>
    <p:sldId id="525" r:id="rId93"/>
    <p:sldId id="544" r:id="rId94"/>
    <p:sldId id="545" r:id="rId95"/>
    <p:sldId id="546" r:id="rId96"/>
    <p:sldId id="547" r:id="rId97"/>
    <p:sldId id="548" r:id="rId98"/>
    <p:sldId id="549" r:id="rId99"/>
    <p:sldId id="550" r:id="rId100"/>
    <p:sldId id="551" r:id="rId101"/>
    <p:sldId id="321" r:id="rId102"/>
    <p:sldId id="325" r:id="rId103"/>
    <p:sldId id="326" r:id="rId104"/>
    <p:sldId id="531" r:id="rId105"/>
    <p:sldId id="478" r:id="rId106"/>
    <p:sldId id="533" r:id="rId107"/>
    <p:sldId id="328" r:id="rId108"/>
    <p:sldId id="426" r:id="rId109"/>
    <p:sldId id="479" r:id="rId110"/>
    <p:sldId id="329" r:id="rId111"/>
    <p:sldId id="427" r:id="rId112"/>
    <p:sldId id="428" r:id="rId113"/>
    <p:sldId id="552" r:id="rId114"/>
    <p:sldId id="553" r:id="rId115"/>
    <p:sldId id="554" r:id="rId116"/>
    <p:sldId id="555" r:id="rId117"/>
    <p:sldId id="332" r:id="rId118"/>
    <p:sldId id="333" r:id="rId119"/>
    <p:sldId id="537" r:id="rId120"/>
    <p:sldId id="334" r:id="rId121"/>
    <p:sldId id="335" r:id="rId122"/>
    <p:sldId id="344" r:id="rId123"/>
    <p:sldId id="430" r:id="rId12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uel" initials="M" lastIdx="1" clrIdx="0">
    <p:extLst>
      <p:ext uri="{19B8F6BF-5375-455C-9EA6-DF929625EA0E}">
        <p15:presenceInfo xmlns:p15="http://schemas.microsoft.com/office/powerpoint/2012/main" userId="Manu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83" autoAdjust="0"/>
    <p:restoredTop sz="94660"/>
  </p:normalViewPr>
  <p:slideViewPr>
    <p:cSldViewPr snapToGrid="0">
      <p:cViewPr varScale="1">
        <p:scale>
          <a:sx n="93" d="100"/>
          <a:sy n="93" d="100"/>
        </p:scale>
        <p:origin x="101" y="10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9-06T19:44:56.136" idx="1">
    <p:pos x="5613" y="1254"/>
    <p:text>CUAL ES EL MISMO IMPORTE???</p:text>
    <p:extLst mod="1">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F5DC2E-1AFA-41E8-9FD5-D2E6C416B8F1}" type="doc">
      <dgm:prSet loTypeId="urn:microsoft.com/office/officeart/2005/8/layout/hierarchy2" loCatId="hierarchy" qsTypeId="urn:microsoft.com/office/officeart/2005/8/quickstyle/simple1" qsCatId="simple" csTypeId="urn:microsoft.com/office/officeart/2005/8/colors/colorful4" csCatId="colorful" phldr="1"/>
      <dgm:spPr/>
      <dgm:t>
        <a:bodyPr/>
        <a:lstStyle/>
        <a:p>
          <a:endParaRPr lang="es-ES"/>
        </a:p>
      </dgm:t>
    </dgm:pt>
    <dgm:pt modelId="{7EEF1BB5-37F1-4B65-9B44-FF70B0D9D5D4}">
      <dgm:prSet phldrT="[Texto]"/>
      <dgm:spPr/>
      <dgm:t>
        <a:bodyPr/>
        <a:lstStyle/>
        <a:p>
          <a:r>
            <a:rPr lang="es-ES" dirty="0" smtClean="0"/>
            <a:t>Hacer un test sobre obligación de desembolsar efectivo</a:t>
          </a:r>
          <a:endParaRPr lang="es-ES" dirty="0"/>
        </a:p>
      </dgm:t>
    </dgm:pt>
    <dgm:pt modelId="{351224BA-A71E-4803-B287-736BDC883ECF}" type="parTrans" cxnId="{51DDD8FD-F582-4302-9F13-A5BDBF0AB447}">
      <dgm:prSet/>
      <dgm:spPr/>
      <dgm:t>
        <a:bodyPr/>
        <a:lstStyle/>
        <a:p>
          <a:endParaRPr lang="es-ES"/>
        </a:p>
      </dgm:t>
    </dgm:pt>
    <dgm:pt modelId="{30CF3234-A490-49A7-B98A-922B92B74A49}" type="sibTrans" cxnId="{51DDD8FD-F582-4302-9F13-A5BDBF0AB447}">
      <dgm:prSet/>
      <dgm:spPr/>
      <dgm:t>
        <a:bodyPr/>
        <a:lstStyle/>
        <a:p>
          <a:endParaRPr lang="es-ES"/>
        </a:p>
      </dgm:t>
    </dgm:pt>
    <dgm:pt modelId="{DE88FC3D-2B3F-410F-92BA-F13B8DBA278D}">
      <dgm:prSet phldrT="[Texto]"/>
      <dgm:spPr/>
      <dgm:t>
        <a:bodyPr/>
        <a:lstStyle/>
        <a:p>
          <a:r>
            <a:rPr lang="es-ES" dirty="0" smtClean="0"/>
            <a:t>Resultará tres tipos</a:t>
          </a:r>
          <a:endParaRPr lang="es-ES" dirty="0"/>
        </a:p>
      </dgm:t>
    </dgm:pt>
    <dgm:pt modelId="{424A5EFB-D447-464C-A8F2-AA38D86F72BD}" type="parTrans" cxnId="{22957DBF-4FBF-4C4F-87CB-57418AA3F5E5}">
      <dgm:prSet/>
      <dgm:spPr/>
      <dgm:t>
        <a:bodyPr/>
        <a:lstStyle/>
        <a:p>
          <a:endParaRPr lang="es-ES" dirty="0"/>
        </a:p>
      </dgm:t>
    </dgm:pt>
    <dgm:pt modelId="{0DE32098-17FE-45E2-BFD6-A20B9B2920D6}" type="sibTrans" cxnId="{22957DBF-4FBF-4C4F-87CB-57418AA3F5E5}">
      <dgm:prSet/>
      <dgm:spPr/>
      <dgm:t>
        <a:bodyPr/>
        <a:lstStyle/>
        <a:p>
          <a:endParaRPr lang="es-ES"/>
        </a:p>
      </dgm:t>
    </dgm:pt>
    <dgm:pt modelId="{F5120884-3BD7-4AAC-82D7-0901264051D4}">
      <dgm:prSet phldrT="[Texto]"/>
      <dgm:spPr/>
      <dgm:t>
        <a:bodyPr/>
        <a:lstStyle/>
        <a:p>
          <a:r>
            <a:rPr lang="es-ES" dirty="0" smtClean="0"/>
            <a:t>Patrimonio</a:t>
          </a:r>
          <a:endParaRPr lang="es-ES" dirty="0"/>
        </a:p>
      </dgm:t>
    </dgm:pt>
    <dgm:pt modelId="{853937CB-2521-4211-800F-86AA69F31F78}" type="parTrans" cxnId="{B633ED50-5D35-47CB-ADCF-261DADD04B8D}">
      <dgm:prSet/>
      <dgm:spPr/>
      <dgm:t>
        <a:bodyPr/>
        <a:lstStyle/>
        <a:p>
          <a:endParaRPr lang="es-ES" dirty="0"/>
        </a:p>
      </dgm:t>
    </dgm:pt>
    <dgm:pt modelId="{45EC62CC-7BDC-4D0A-BB95-602963CE66F9}" type="sibTrans" cxnId="{B633ED50-5D35-47CB-ADCF-261DADD04B8D}">
      <dgm:prSet/>
      <dgm:spPr/>
      <dgm:t>
        <a:bodyPr/>
        <a:lstStyle/>
        <a:p>
          <a:endParaRPr lang="es-ES"/>
        </a:p>
      </dgm:t>
    </dgm:pt>
    <dgm:pt modelId="{34ED1321-7BF2-4FF9-86D6-32AC991CF47B}">
      <dgm:prSet phldrT="[Texto]"/>
      <dgm:spPr/>
      <dgm:t>
        <a:bodyPr/>
        <a:lstStyle/>
        <a:p>
          <a:r>
            <a:rPr lang="es-ES" dirty="0" smtClean="0"/>
            <a:t>Pasivo Financiero</a:t>
          </a:r>
          <a:endParaRPr lang="es-ES" dirty="0"/>
        </a:p>
      </dgm:t>
    </dgm:pt>
    <dgm:pt modelId="{E71D221B-6019-4E8C-B64F-028625C3FDC0}" type="parTrans" cxnId="{9CB0DB6A-EE8D-449E-9862-9B9218B4A236}">
      <dgm:prSet/>
      <dgm:spPr/>
      <dgm:t>
        <a:bodyPr/>
        <a:lstStyle/>
        <a:p>
          <a:endParaRPr lang="es-ES" dirty="0"/>
        </a:p>
      </dgm:t>
    </dgm:pt>
    <dgm:pt modelId="{D80C3FA3-B042-4E2E-8679-225E69D5E844}" type="sibTrans" cxnId="{9CB0DB6A-EE8D-449E-9862-9B9218B4A236}">
      <dgm:prSet/>
      <dgm:spPr/>
      <dgm:t>
        <a:bodyPr/>
        <a:lstStyle/>
        <a:p>
          <a:endParaRPr lang="es-ES"/>
        </a:p>
      </dgm:t>
    </dgm:pt>
    <dgm:pt modelId="{43E49789-14C8-452D-A2D9-2E52304800DF}">
      <dgm:prSet phldrT="[Texto]"/>
      <dgm:spPr/>
      <dgm:t>
        <a:bodyPr/>
        <a:lstStyle/>
        <a:p>
          <a:r>
            <a:rPr lang="es-ES" dirty="0" smtClean="0"/>
            <a:t>IF Compuesto</a:t>
          </a:r>
          <a:endParaRPr lang="es-ES" dirty="0"/>
        </a:p>
      </dgm:t>
    </dgm:pt>
    <dgm:pt modelId="{8CC7E9A8-A7AA-448B-9222-20793D87C2F3}" type="parTrans" cxnId="{D99BA5EC-2BEF-4C06-BA39-7789DEEA8893}">
      <dgm:prSet/>
      <dgm:spPr/>
      <dgm:t>
        <a:bodyPr/>
        <a:lstStyle/>
        <a:p>
          <a:endParaRPr lang="es-ES" dirty="0"/>
        </a:p>
      </dgm:t>
    </dgm:pt>
    <dgm:pt modelId="{1B7DBC20-62D1-4215-B797-7F84F6D4C761}" type="sibTrans" cxnId="{D99BA5EC-2BEF-4C06-BA39-7789DEEA8893}">
      <dgm:prSet/>
      <dgm:spPr/>
      <dgm:t>
        <a:bodyPr/>
        <a:lstStyle/>
        <a:p>
          <a:endParaRPr lang="es-ES"/>
        </a:p>
      </dgm:t>
    </dgm:pt>
    <dgm:pt modelId="{096BFEE3-1AC2-4764-BAA3-8FB38141F942}" type="pres">
      <dgm:prSet presAssocID="{C5F5DC2E-1AFA-41E8-9FD5-D2E6C416B8F1}" presName="diagram" presStyleCnt="0">
        <dgm:presLayoutVars>
          <dgm:chPref val="1"/>
          <dgm:dir/>
          <dgm:animOne val="branch"/>
          <dgm:animLvl val="lvl"/>
          <dgm:resizeHandles val="exact"/>
        </dgm:presLayoutVars>
      </dgm:prSet>
      <dgm:spPr/>
      <dgm:t>
        <a:bodyPr/>
        <a:lstStyle/>
        <a:p>
          <a:endParaRPr lang="es-ES"/>
        </a:p>
      </dgm:t>
    </dgm:pt>
    <dgm:pt modelId="{07176A90-CBC3-4A36-8E74-092247EC1FDA}" type="pres">
      <dgm:prSet presAssocID="{7EEF1BB5-37F1-4B65-9B44-FF70B0D9D5D4}" presName="root1" presStyleCnt="0"/>
      <dgm:spPr/>
    </dgm:pt>
    <dgm:pt modelId="{AADFAFE7-A411-40E4-97D8-D33EA0DEE1F7}" type="pres">
      <dgm:prSet presAssocID="{7EEF1BB5-37F1-4B65-9B44-FF70B0D9D5D4}" presName="LevelOneTextNode" presStyleLbl="node0" presStyleIdx="0" presStyleCnt="1">
        <dgm:presLayoutVars>
          <dgm:chPref val="3"/>
        </dgm:presLayoutVars>
      </dgm:prSet>
      <dgm:spPr/>
      <dgm:t>
        <a:bodyPr/>
        <a:lstStyle/>
        <a:p>
          <a:endParaRPr lang="es-ES"/>
        </a:p>
      </dgm:t>
    </dgm:pt>
    <dgm:pt modelId="{D5927D13-CDC5-4666-9579-A83383E14349}" type="pres">
      <dgm:prSet presAssocID="{7EEF1BB5-37F1-4B65-9B44-FF70B0D9D5D4}" presName="level2hierChild" presStyleCnt="0"/>
      <dgm:spPr/>
    </dgm:pt>
    <dgm:pt modelId="{21CBA148-1FAA-466C-B4BA-D0EFB55F1485}" type="pres">
      <dgm:prSet presAssocID="{424A5EFB-D447-464C-A8F2-AA38D86F72BD}" presName="conn2-1" presStyleLbl="parChTrans1D2" presStyleIdx="0" presStyleCnt="1"/>
      <dgm:spPr/>
      <dgm:t>
        <a:bodyPr/>
        <a:lstStyle/>
        <a:p>
          <a:endParaRPr lang="es-ES"/>
        </a:p>
      </dgm:t>
    </dgm:pt>
    <dgm:pt modelId="{4BA066F9-942D-4539-84D4-15708CB32CA9}" type="pres">
      <dgm:prSet presAssocID="{424A5EFB-D447-464C-A8F2-AA38D86F72BD}" presName="connTx" presStyleLbl="parChTrans1D2" presStyleIdx="0" presStyleCnt="1"/>
      <dgm:spPr/>
      <dgm:t>
        <a:bodyPr/>
        <a:lstStyle/>
        <a:p>
          <a:endParaRPr lang="es-ES"/>
        </a:p>
      </dgm:t>
    </dgm:pt>
    <dgm:pt modelId="{C4802417-C14D-4B23-9FD4-70E6CCBD98A3}" type="pres">
      <dgm:prSet presAssocID="{DE88FC3D-2B3F-410F-92BA-F13B8DBA278D}" presName="root2" presStyleCnt="0"/>
      <dgm:spPr/>
    </dgm:pt>
    <dgm:pt modelId="{1E8FDD59-7908-4D5E-AAB6-355F74849BBC}" type="pres">
      <dgm:prSet presAssocID="{DE88FC3D-2B3F-410F-92BA-F13B8DBA278D}" presName="LevelTwoTextNode" presStyleLbl="node2" presStyleIdx="0" presStyleCnt="1">
        <dgm:presLayoutVars>
          <dgm:chPref val="3"/>
        </dgm:presLayoutVars>
      </dgm:prSet>
      <dgm:spPr/>
      <dgm:t>
        <a:bodyPr/>
        <a:lstStyle/>
        <a:p>
          <a:endParaRPr lang="es-ES"/>
        </a:p>
      </dgm:t>
    </dgm:pt>
    <dgm:pt modelId="{037FD3E1-BAEF-4997-B26C-0C83A3986FC4}" type="pres">
      <dgm:prSet presAssocID="{DE88FC3D-2B3F-410F-92BA-F13B8DBA278D}" presName="level3hierChild" presStyleCnt="0"/>
      <dgm:spPr/>
    </dgm:pt>
    <dgm:pt modelId="{CC068D77-AF61-438C-BBD4-27F006F0ECE8}" type="pres">
      <dgm:prSet presAssocID="{853937CB-2521-4211-800F-86AA69F31F78}" presName="conn2-1" presStyleLbl="parChTrans1D3" presStyleIdx="0" presStyleCnt="3"/>
      <dgm:spPr/>
      <dgm:t>
        <a:bodyPr/>
        <a:lstStyle/>
        <a:p>
          <a:endParaRPr lang="es-ES"/>
        </a:p>
      </dgm:t>
    </dgm:pt>
    <dgm:pt modelId="{A1043DC9-4056-4CF5-8266-22FE0C945823}" type="pres">
      <dgm:prSet presAssocID="{853937CB-2521-4211-800F-86AA69F31F78}" presName="connTx" presStyleLbl="parChTrans1D3" presStyleIdx="0" presStyleCnt="3"/>
      <dgm:spPr/>
      <dgm:t>
        <a:bodyPr/>
        <a:lstStyle/>
        <a:p>
          <a:endParaRPr lang="es-ES"/>
        </a:p>
      </dgm:t>
    </dgm:pt>
    <dgm:pt modelId="{A224C5A9-5DB8-4D16-AFB8-258A5115B84A}" type="pres">
      <dgm:prSet presAssocID="{F5120884-3BD7-4AAC-82D7-0901264051D4}" presName="root2" presStyleCnt="0"/>
      <dgm:spPr/>
    </dgm:pt>
    <dgm:pt modelId="{3A9A7C94-39A3-4DCA-84DE-8F553393163D}" type="pres">
      <dgm:prSet presAssocID="{F5120884-3BD7-4AAC-82D7-0901264051D4}" presName="LevelTwoTextNode" presStyleLbl="node3" presStyleIdx="0" presStyleCnt="3">
        <dgm:presLayoutVars>
          <dgm:chPref val="3"/>
        </dgm:presLayoutVars>
      </dgm:prSet>
      <dgm:spPr/>
      <dgm:t>
        <a:bodyPr/>
        <a:lstStyle/>
        <a:p>
          <a:endParaRPr lang="es-ES"/>
        </a:p>
      </dgm:t>
    </dgm:pt>
    <dgm:pt modelId="{41DD2FA1-BA5F-4A05-A371-6BCCC452BCDD}" type="pres">
      <dgm:prSet presAssocID="{F5120884-3BD7-4AAC-82D7-0901264051D4}" presName="level3hierChild" presStyleCnt="0"/>
      <dgm:spPr/>
    </dgm:pt>
    <dgm:pt modelId="{800C6504-5300-4715-AE5A-ADFEF2C1C0B8}" type="pres">
      <dgm:prSet presAssocID="{E71D221B-6019-4E8C-B64F-028625C3FDC0}" presName="conn2-1" presStyleLbl="parChTrans1D3" presStyleIdx="1" presStyleCnt="3"/>
      <dgm:spPr/>
      <dgm:t>
        <a:bodyPr/>
        <a:lstStyle/>
        <a:p>
          <a:endParaRPr lang="es-ES"/>
        </a:p>
      </dgm:t>
    </dgm:pt>
    <dgm:pt modelId="{43A727CC-6EAE-4C4E-A7AF-2345FF0B8CB0}" type="pres">
      <dgm:prSet presAssocID="{E71D221B-6019-4E8C-B64F-028625C3FDC0}" presName="connTx" presStyleLbl="parChTrans1D3" presStyleIdx="1" presStyleCnt="3"/>
      <dgm:spPr/>
      <dgm:t>
        <a:bodyPr/>
        <a:lstStyle/>
        <a:p>
          <a:endParaRPr lang="es-ES"/>
        </a:p>
      </dgm:t>
    </dgm:pt>
    <dgm:pt modelId="{3D80DE2F-0D59-466C-8B7F-EE75BA76226A}" type="pres">
      <dgm:prSet presAssocID="{34ED1321-7BF2-4FF9-86D6-32AC991CF47B}" presName="root2" presStyleCnt="0"/>
      <dgm:spPr/>
    </dgm:pt>
    <dgm:pt modelId="{F62B7807-8718-4C01-9C06-85D689268D10}" type="pres">
      <dgm:prSet presAssocID="{34ED1321-7BF2-4FF9-86D6-32AC991CF47B}" presName="LevelTwoTextNode" presStyleLbl="node3" presStyleIdx="1" presStyleCnt="3">
        <dgm:presLayoutVars>
          <dgm:chPref val="3"/>
        </dgm:presLayoutVars>
      </dgm:prSet>
      <dgm:spPr/>
      <dgm:t>
        <a:bodyPr/>
        <a:lstStyle/>
        <a:p>
          <a:endParaRPr lang="es-ES"/>
        </a:p>
      </dgm:t>
    </dgm:pt>
    <dgm:pt modelId="{93AE9532-D9AB-4186-93DB-50E46B93CEDE}" type="pres">
      <dgm:prSet presAssocID="{34ED1321-7BF2-4FF9-86D6-32AC991CF47B}" presName="level3hierChild" presStyleCnt="0"/>
      <dgm:spPr/>
    </dgm:pt>
    <dgm:pt modelId="{7D950A9E-363E-4B96-ABE3-84ADB4B8DC49}" type="pres">
      <dgm:prSet presAssocID="{8CC7E9A8-A7AA-448B-9222-20793D87C2F3}" presName="conn2-1" presStyleLbl="parChTrans1D3" presStyleIdx="2" presStyleCnt="3"/>
      <dgm:spPr/>
      <dgm:t>
        <a:bodyPr/>
        <a:lstStyle/>
        <a:p>
          <a:endParaRPr lang="es-ES"/>
        </a:p>
      </dgm:t>
    </dgm:pt>
    <dgm:pt modelId="{073D36B3-BB17-4170-8FA1-1730CB7D9D04}" type="pres">
      <dgm:prSet presAssocID="{8CC7E9A8-A7AA-448B-9222-20793D87C2F3}" presName="connTx" presStyleLbl="parChTrans1D3" presStyleIdx="2" presStyleCnt="3"/>
      <dgm:spPr/>
      <dgm:t>
        <a:bodyPr/>
        <a:lstStyle/>
        <a:p>
          <a:endParaRPr lang="es-ES"/>
        </a:p>
      </dgm:t>
    </dgm:pt>
    <dgm:pt modelId="{8A8E0070-EC1D-465D-A5A4-5549767A2EE3}" type="pres">
      <dgm:prSet presAssocID="{43E49789-14C8-452D-A2D9-2E52304800DF}" presName="root2" presStyleCnt="0"/>
      <dgm:spPr/>
    </dgm:pt>
    <dgm:pt modelId="{76444695-3557-49AC-B62F-4BD42E49B5E3}" type="pres">
      <dgm:prSet presAssocID="{43E49789-14C8-452D-A2D9-2E52304800DF}" presName="LevelTwoTextNode" presStyleLbl="node3" presStyleIdx="2" presStyleCnt="3">
        <dgm:presLayoutVars>
          <dgm:chPref val="3"/>
        </dgm:presLayoutVars>
      </dgm:prSet>
      <dgm:spPr/>
      <dgm:t>
        <a:bodyPr/>
        <a:lstStyle/>
        <a:p>
          <a:endParaRPr lang="es-ES"/>
        </a:p>
      </dgm:t>
    </dgm:pt>
    <dgm:pt modelId="{645523AB-D6F6-42AC-964F-77D653CF1087}" type="pres">
      <dgm:prSet presAssocID="{43E49789-14C8-452D-A2D9-2E52304800DF}" presName="level3hierChild" presStyleCnt="0"/>
      <dgm:spPr/>
    </dgm:pt>
  </dgm:ptLst>
  <dgm:cxnLst>
    <dgm:cxn modelId="{7EA08AEF-DC7B-4E93-AE11-4859C2318573}" type="presOf" srcId="{8CC7E9A8-A7AA-448B-9222-20793D87C2F3}" destId="{7D950A9E-363E-4B96-ABE3-84ADB4B8DC49}" srcOrd="0" destOrd="0" presId="urn:microsoft.com/office/officeart/2005/8/layout/hierarchy2"/>
    <dgm:cxn modelId="{BF1C8812-6E45-498A-904B-291851A8B217}" type="presOf" srcId="{34ED1321-7BF2-4FF9-86D6-32AC991CF47B}" destId="{F62B7807-8718-4C01-9C06-85D689268D10}" srcOrd="0" destOrd="0" presId="urn:microsoft.com/office/officeart/2005/8/layout/hierarchy2"/>
    <dgm:cxn modelId="{6E005A99-7CDB-44FD-AF33-BD0E3EC3E0D3}" type="presOf" srcId="{853937CB-2521-4211-800F-86AA69F31F78}" destId="{A1043DC9-4056-4CF5-8266-22FE0C945823}" srcOrd="1" destOrd="0" presId="urn:microsoft.com/office/officeart/2005/8/layout/hierarchy2"/>
    <dgm:cxn modelId="{539F9FA0-2535-4F1E-A260-90D1392AD99E}" type="presOf" srcId="{424A5EFB-D447-464C-A8F2-AA38D86F72BD}" destId="{4BA066F9-942D-4539-84D4-15708CB32CA9}" srcOrd="1" destOrd="0" presId="urn:microsoft.com/office/officeart/2005/8/layout/hierarchy2"/>
    <dgm:cxn modelId="{F2BE1CFE-E229-4054-BAAB-7C43434B0C98}" type="presOf" srcId="{424A5EFB-D447-464C-A8F2-AA38D86F72BD}" destId="{21CBA148-1FAA-466C-B4BA-D0EFB55F1485}" srcOrd="0" destOrd="0" presId="urn:microsoft.com/office/officeart/2005/8/layout/hierarchy2"/>
    <dgm:cxn modelId="{30A50041-759E-4B30-9BE2-580A4FD5B194}" type="presOf" srcId="{F5120884-3BD7-4AAC-82D7-0901264051D4}" destId="{3A9A7C94-39A3-4DCA-84DE-8F553393163D}" srcOrd="0" destOrd="0" presId="urn:microsoft.com/office/officeart/2005/8/layout/hierarchy2"/>
    <dgm:cxn modelId="{22957DBF-4FBF-4C4F-87CB-57418AA3F5E5}" srcId="{7EEF1BB5-37F1-4B65-9B44-FF70B0D9D5D4}" destId="{DE88FC3D-2B3F-410F-92BA-F13B8DBA278D}" srcOrd="0" destOrd="0" parTransId="{424A5EFB-D447-464C-A8F2-AA38D86F72BD}" sibTransId="{0DE32098-17FE-45E2-BFD6-A20B9B2920D6}"/>
    <dgm:cxn modelId="{51EDC657-5978-411B-B2B6-0CE0B9F5C6D5}" type="presOf" srcId="{7EEF1BB5-37F1-4B65-9B44-FF70B0D9D5D4}" destId="{AADFAFE7-A411-40E4-97D8-D33EA0DEE1F7}" srcOrd="0" destOrd="0" presId="urn:microsoft.com/office/officeart/2005/8/layout/hierarchy2"/>
    <dgm:cxn modelId="{4A6BC699-B551-4C8B-962D-FE220FF5FAA3}" type="presOf" srcId="{C5F5DC2E-1AFA-41E8-9FD5-D2E6C416B8F1}" destId="{096BFEE3-1AC2-4764-BAA3-8FB38141F942}" srcOrd="0" destOrd="0" presId="urn:microsoft.com/office/officeart/2005/8/layout/hierarchy2"/>
    <dgm:cxn modelId="{D99BA5EC-2BEF-4C06-BA39-7789DEEA8893}" srcId="{DE88FC3D-2B3F-410F-92BA-F13B8DBA278D}" destId="{43E49789-14C8-452D-A2D9-2E52304800DF}" srcOrd="2" destOrd="0" parTransId="{8CC7E9A8-A7AA-448B-9222-20793D87C2F3}" sibTransId="{1B7DBC20-62D1-4215-B797-7F84F6D4C761}"/>
    <dgm:cxn modelId="{2FB5C7E5-F06D-4D34-9AD7-9985E8F6A5A9}" type="presOf" srcId="{43E49789-14C8-452D-A2D9-2E52304800DF}" destId="{76444695-3557-49AC-B62F-4BD42E49B5E3}" srcOrd="0" destOrd="0" presId="urn:microsoft.com/office/officeart/2005/8/layout/hierarchy2"/>
    <dgm:cxn modelId="{3A0DED72-E202-490B-AEE1-5405BA688C7F}" type="presOf" srcId="{DE88FC3D-2B3F-410F-92BA-F13B8DBA278D}" destId="{1E8FDD59-7908-4D5E-AAB6-355F74849BBC}" srcOrd="0" destOrd="0" presId="urn:microsoft.com/office/officeart/2005/8/layout/hierarchy2"/>
    <dgm:cxn modelId="{5C421D19-5F0C-4FAC-A929-4994216C95C8}" type="presOf" srcId="{8CC7E9A8-A7AA-448B-9222-20793D87C2F3}" destId="{073D36B3-BB17-4170-8FA1-1730CB7D9D04}" srcOrd="1" destOrd="0" presId="urn:microsoft.com/office/officeart/2005/8/layout/hierarchy2"/>
    <dgm:cxn modelId="{9CB0DB6A-EE8D-449E-9862-9B9218B4A236}" srcId="{DE88FC3D-2B3F-410F-92BA-F13B8DBA278D}" destId="{34ED1321-7BF2-4FF9-86D6-32AC991CF47B}" srcOrd="1" destOrd="0" parTransId="{E71D221B-6019-4E8C-B64F-028625C3FDC0}" sibTransId="{D80C3FA3-B042-4E2E-8679-225E69D5E844}"/>
    <dgm:cxn modelId="{A154F6A9-6F97-462B-9C0D-4DC39D19C665}" type="presOf" srcId="{E71D221B-6019-4E8C-B64F-028625C3FDC0}" destId="{43A727CC-6EAE-4C4E-A7AF-2345FF0B8CB0}" srcOrd="1" destOrd="0" presId="urn:microsoft.com/office/officeart/2005/8/layout/hierarchy2"/>
    <dgm:cxn modelId="{51DDD8FD-F582-4302-9F13-A5BDBF0AB447}" srcId="{C5F5DC2E-1AFA-41E8-9FD5-D2E6C416B8F1}" destId="{7EEF1BB5-37F1-4B65-9B44-FF70B0D9D5D4}" srcOrd="0" destOrd="0" parTransId="{351224BA-A71E-4803-B287-736BDC883ECF}" sibTransId="{30CF3234-A490-49A7-B98A-922B92B74A49}"/>
    <dgm:cxn modelId="{49BF75D6-289F-4156-BCD0-11BC33AEB316}" type="presOf" srcId="{E71D221B-6019-4E8C-B64F-028625C3FDC0}" destId="{800C6504-5300-4715-AE5A-ADFEF2C1C0B8}" srcOrd="0" destOrd="0" presId="urn:microsoft.com/office/officeart/2005/8/layout/hierarchy2"/>
    <dgm:cxn modelId="{2E410674-2FB9-4813-9279-55ECAFDFB6F4}" type="presOf" srcId="{853937CB-2521-4211-800F-86AA69F31F78}" destId="{CC068D77-AF61-438C-BBD4-27F006F0ECE8}" srcOrd="0" destOrd="0" presId="urn:microsoft.com/office/officeart/2005/8/layout/hierarchy2"/>
    <dgm:cxn modelId="{B633ED50-5D35-47CB-ADCF-261DADD04B8D}" srcId="{DE88FC3D-2B3F-410F-92BA-F13B8DBA278D}" destId="{F5120884-3BD7-4AAC-82D7-0901264051D4}" srcOrd="0" destOrd="0" parTransId="{853937CB-2521-4211-800F-86AA69F31F78}" sibTransId="{45EC62CC-7BDC-4D0A-BB95-602963CE66F9}"/>
    <dgm:cxn modelId="{ABA01EB2-B30E-4800-BE31-53DDF7BEAEFA}" type="presParOf" srcId="{096BFEE3-1AC2-4764-BAA3-8FB38141F942}" destId="{07176A90-CBC3-4A36-8E74-092247EC1FDA}" srcOrd="0" destOrd="0" presId="urn:microsoft.com/office/officeart/2005/8/layout/hierarchy2"/>
    <dgm:cxn modelId="{0AC25133-F004-4C59-9E93-AC7EB9E89482}" type="presParOf" srcId="{07176A90-CBC3-4A36-8E74-092247EC1FDA}" destId="{AADFAFE7-A411-40E4-97D8-D33EA0DEE1F7}" srcOrd="0" destOrd="0" presId="urn:microsoft.com/office/officeart/2005/8/layout/hierarchy2"/>
    <dgm:cxn modelId="{085FC6BF-6A0D-43F7-94DE-2AA2CBBC73E0}" type="presParOf" srcId="{07176A90-CBC3-4A36-8E74-092247EC1FDA}" destId="{D5927D13-CDC5-4666-9579-A83383E14349}" srcOrd="1" destOrd="0" presId="urn:microsoft.com/office/officeart/2005/8/layout/hierarchy2"/>
    <dgm:cxn modelId="{070EE3C7-4646-46D6-85E2-99EFD8516432}" type="presParOf" srcId="{D5927D13-CDC5-4666-9579-A83383E14349}" destId="{21CBA148-1FAA-466C-B4BA-D0EFB55F1485}" srcOrd="0" destOrd="0" presId="urn:microsoft.com/office/officeart/2005/8/layout/hierarchy2"/>
    <dgm:cxn modelId="{E6156435-9626-4482-805A-B738B83705B0}" type="presParOf" srcId="{21CBA148-1FAA-466C-B4BA-D0EFB55F1485}" destId="{4BA066F9-942D-4539-84D4-15708CB32CA9}" srcOrd="0" destOrd="0" presId="urn:microsoft.com/office/officeart/2005/8/layout/hierarchy2"/>
    <dgm:cxn modelId="{53165667-9452-4E29-A4B9-4255F3FEFDF7}" type="presParOf" srcId="{D5927D13-CDC5-4666-9579-A83383E14349}" destId="{C4802417-C14D-4B23-9FD4-70E6CCBD98A3}" srcOrd="1" destOrd="0" presId="urn:microsoft.com/office/officeart/2005/8/layout/hierarchy2"/>
    <dgm:cxn modelId="{A0819601-D8C3-448A-9E9C-C1CEA72D9F7F}" type="presParOf" srcId="{C4802417-C14D-4B23-9FD4-70E6CCBD98A3}" destId="{1E8FDD59-7908-4D5E-AAB6-355F74849BBC}" srcOrd="0" destOrd="0" presId="urn:microsoft.com/office/officeart/2005/8/layout/hierarchy2"/>
    <dgm:cxn modelId="{8AED88BD-703C-45A9-AB36-9C2A45F2AFFD}" type="presParOf" srcId="{C4802417-C14D-4B23-9FD4-70E6CCBD98A3}" destId="{037FD3E1-BAEF-4997-B26C-0C83A3986FC4}" srcOrd="1" destOrd="0" presId="urn:microsoft.com/office/officeart/2005/8/layout/hierarchy2"/>
    <dgm:cxn modelId="{F5CCF376-30BB-409D-8EAF-88582BCB122F}" type="presParOf" srcId="{037FD3E1-BAEF-4997-B26C-0C83A3986FC4}" destId="{CC068D77-AF61-438C-BBD4-27F006F0ECE8}" srcOrd="0" destOrd="0" presId="urn:microsoft.com/office/officeart/2005/8/layout/hierarchy2"/>
    <dgm:cxn modelId="{D8E03F7B-FEC1-4CEF-93E9-7E782B3D4719}" type="presParOf" srcId="{CC068D77-AF61-438C-BBD4-27F006F0ECE8}" destId="{A1043DC9-4056-4CF5-8266-22FE0C945823}" srcOrd="0" destOrd="0" presId="urn:microsoft.com/office/officeart/2005/8/layout/hierarchy2"/>
    <dgm:cxn modelId="{B353825C-64FD-4512-B7EB-DACD70848D0F}" type="presParOf" srcId="{037FD3E1-BAEF-4997-B26C-0C83A3986FC4}" destId="{A224C5A9-5DB8-4D16-AFB8-258A5115B84A}" srcOrd="1" destOrd="0" presId="urn:microsoft.com/office/officeart/2005/8/layout/hierarchy2"/>
    <dgm:cxn modelId="{7909535C-C79E-4D01-975D-AA496BF8088A}" type="presParOf" srcId="{A224C5A9-5DB8-4D16-AFB8-258A5115B84A}" destId="{3A9A7C94-39A3-4DCA-84DE-8F553393163D}" srcOrd="0" destOrd="0" presId="urn:microsoft.com/office/officeart/2005/8/layout/hierarchy2"/>
    <dgm:cxn modelId="{03DC3DAC-824F-46AD-8DB7-1DF7FA5AD64D}" type="presParOf" srcId="{A224C5A9-5DB8-4D16-AFB8-258A5115B84A}" destId="{41DD2FA1-BA5F-4A05-A371-6BCCC452BCDD}" srcOrd="1" destOrd="0" presId="urn:microsoft.com/office/officeart/2005/8/layout/hierarchy2"/>
    <dgm:cxn modelId="{74C19F51-EEEC-464B-BC88-4D852294EFA4}" type="presParOf" srcId="{037FD3E1-BAEF-4997-B26C-0C83A3986FC4}" destId="{800C6504-5300-4715-AE5A-ADFEF2C1C0B8}" srcOrd="2" destOrd="0" presId="urn:microsoft.com/office/officeart/2005/8/layout/hierarchy2"/>
    <dgm:cxn modelId="{9A332329-E489-4D54-9CF2-8A7AC2DF91D5}" type="presParOf" srcId="{800C6504-5300-4715-AE5A-ADFEF2C1C0B8}" destId="{43A727CC-6EAE-4C4E-A7AF-2345FF0B8CB0}" srcOrd="0" destOrd="0" presId="urn:microsoft.com/office/officeart/2005/8/layout/hierarchy2"/>
    <dgm:cxn modelId="{3CEEC644-EA61-40DE-B873-A796C8937DD2}" type="presParOf" srcId="{037FD3E1-BAEF-4997-B26C-0C83A3986FC4}" destId="{3D80DE2F-0D59-466C-8B7F-EE75BA76226A}" srcOrd="3" destOrd="0" presId="urn:microsoft.com/office/officeart/2005/8/layout/hierarchy2"/>
    <dgm:cxn modelId="{E30E5C5F-71D2-45F8-8275-B70F02D7BEB4}" type="presParOf" srcId="{3D80DE2F-0D59-466C-8B7F-EE75BA76226A}" destId="{F62B7807-8718-4C01-9C06-85D689268D10}" srcOrd="0" destOrd="0" presId="urn:microsoft.com/office/officeart/2005/8/layout/hierarchy2"/>
    <dgm:cxn modelId="{F08901A1-84AC-4E80-9796-3C5625ECFEED}" type="presParOf" srcId="{3D80DE2F-0D59-466C-8B7F-EE75BA76226A}" destId="{93AE9532-D9AB-4186-93DB-50E46B93CEDE}" srcOrd="1" destOrd="0" presId="urn:microsoft.com/office/officeart/2005/8/layout/hierarchy2"/>
    <dgm:cxn modelId="{5D6FD121-1836-414C-B634-CF8A0FA39184}" type="presParOf" srcId="{037FD3E1-BAEF-4997-B26C-0C83A3986FC4}" destId="{7D950A9E-363E-4B96-ABE3-84ADB4B8DC49}" srcOrd="4" destOrd="0" presId="urn:microsoft.com/office/officeart/2005/8/layout/hierarchy2"/>
    <dgm:cxn modelId="{DA9C6D58-F09F-4AB7-8CDD-00F50D057742}" type="presParOf" srcId="{7D950A9E-363E-4B96-ABE3-84ADB4B8DC49}" destId="{073D36B3-BB17-4170-8FA1-1730CB7D9D04}" srcOrd="0" destOrd="0" presId="urn:microsoft.com/office/officeart/2005/8/layout/hierarchy2"/>
    <dgm:cxn modelId="{773B1F6C-7784-46A4-9781-A7980192BAE7}" type="presParOf" srcId="{037FD3E1-BAEF-4997-B26C-0C83A3986FC4}" destId="{8A8E0070-EC1D-465D-A5A4-5549767A2EE3}" srcOrd="5" destOrd="0" presId="urn:microsoft.com/office/officeart/2005/8/layout/hierarchy2"/>
    <dgm:cxn modelId="{E3995274-E3BE-40D5-B85E-35E9EFDDFF5F}" type="presParOf" srcId="{8A8E0070-EC1D-465D-A5A4-5549767A2EE3}" destId="{76444695-3557-49AC-B62F-4BD42E49B5E3}" srcOrd="0" destOrd="0" presId="urn:microsoft.com/office/officeart/2005/8/layout/hierarchy2"/>
    <dgm:cxn modelId="{AD45E4FB-6F01-41F7-B781-E441FD86CA0D}" type="presParOf" srcId="{8A8E0070-EC1D-465D-A5A4-5549767A2EE3}" destId="{645523AB-D6F6-42AC-964F-77D653CF108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BE1DA9D-A772-4898-8F4F-6565FF7A68B0}" type="doc">
      <dgm:prSet loTypeId="urn:microsoft.com/office/officeart/2005/8/layout/hierarchy2" loCatId="hierarchy" qsTypeId="urn:microsoft.com/office/officeart/2005/8/quickstyle/simple1" qsCatId="simple" csTypeId="urn:microsoft.com/office/officeart/2005/8/colors/accent0_1" csCatId="mainScheme" phldr="1"/>
      <dgm:spPr/>
      <dgm:t>
        <a:bodyPr/>
        <a:lstStyle/>
        <a:p>
          <a:endParaRPr lang="es-ES"/>
        </a:p>
      </dgm:t>
    </dgm:pt>
    <dgm:pt modelId="{395CE72A-BFBD-4C51-AA08-0FAA19AD4554}">
      <dgm:prSet phldrT="[Texto]"/>
      <dgm:spPr/>
      <dgm:t>
        <a:bodyPr/>
        <a:lstStyle/>
        <a:p>
          <a:r>
            <a:rPr lang="es-ES" dirty="0" smtClean="0"/>
            <a:t>CÁLCULO DEL PATRIMONIO NETO A EFECTOS DE LA ADQUISICIÓN DERIVATIVA DE ACCIONES PROPIAS</a:t>
          </a:r>
          <a:endParaRPr lang="es-ES" dirty="0"/>
        </a:p>
      </dgm:t>
    </dgm:pt>
    <dgm:pt modelId="{DFCF8326-3698-4CF7-A0F0-AE2E20A47BF8}" type="parTrans" cxnId="{309F3F95-28A2-4807-A830-47FD1A899641}">
      <dgm:prSet/>
      <dgm:spPr/>
      <dgm:t>
        <a:bodyPr/>
        <a:lstStyle/>
        <a:p>
          <a:endParaRPr lang="es-ES"/>
        </a:p>
      </dgm:t>
    </dgm:pt>
    <dgm:pt modelId="{D7B78009-8E54-445C-AFAD-D91936CFEAA7}" type="sibTrans" cxnId="{309F3F95-28A2-4807-A830-47FD1A899641}">
      <dgm:prSet/>
      <dgm:spPr/>
      <dgm:t>
        <a:bodyPr/>
        <a:lstStyle/>
        <a:p>
          <a:endParaRPr lang="es-ES"/>
        </a:p>
      </dgm:t>
    </dgm:pt>
    <dgm:pt modelId="{32B68C27-8C64-46EC-9642-A986685A377A}">
      <dgm:prSet phldrT="[Texto]"/>
      <dgm:spPr/>
      <dgm:t>
        <a:bodyPr/>
        <a:lstStyle/>
        <a:p>
          <a:r>
            <a:rPr lang="es-ES" dirty="0" smtClean="0"/>
            <a:t>+ PN SEGÚN CCAA</a:t>
          </a:r>
          <a:endParaRPr lang="es-ES" dirty="0"/>
        </a:p>
      </dgm:t>
    </dgm:pt>
    <dgm:pt modelId="{792D2873-5BB6-41B5-884A-63435BF21C72}" type="parTrans" cxnId="{57615F3E-79ED-483B-B0B9-67852E424AB5}">
      <dgm:prSet/>
      <dgm:spPr/>
      <dgm:t>
        <a:bodyPr/>
        <a:lstStyle/>
        <a:p>
          <a:endParaRPr lang="es-ES" dirty="0"/>
        </a:p>
      </dgm:t>
    </dgm:pt>
    <dgm:pt modelId="{BC4C47ED-AEE0-4224-977D-29AC386F559A}" type="sibTrans" cxnId="{57615F3E-79ED-483B-B0B9-67852E424AB5}">
      <dgm:prSet/>
      <dgm:spPr/>
      <dgm:t>
        <a:bodyPr/>
        <a:lstStyle/>
        <a:p>
          <a:endParaRPr lang="es-ES"/>
        </a:p>
      </dgm:t>
    </dgm:pt>
    <dgm:pt modelId="{EAC8850D-F6B6-49B9-84E1-5E0727091F02}">
      <dgm:prSet phldrT="[Texto]"/>
      <dgm:spPr/>
      <dgm:t>
        <a:bodyPr/>
        <a:lstStyle/>
        <a:p>
          <a:r>
            <a:rPr lang="es-ES" dirty="0" smtClean="0"/>
            <a:t>- BENEFICIOS IMPUTADOS AL PN</a:t>
          </a:r>
          <a:endParaRPr lang="es-ES" dirty="0"/>
        </a:p>
      </dgm:t>
    </dgm:pt>
    <dgm:pt modelId="{47161D47-E483-4CF0-ACBB-FA8E94F23B19}" type="parTrans" cxnId="{03898C8B-D262-426D-807D-6F7E132C5F42}">
      <dgm:prSet/>
      <dgm:spPr/>
      <dgm:t>
        <a:bodyPr/>
        <a:lstStyle/>
        <a:p>
          <a:endParaRPr lang="es-ES" dirty="0"/>
        </a:p>
      </dgm:t>
    </dgm:pt>
    <dgm:pt modelId="{641EE0D4-6E49-4605-88B3-C3986D40842E}" type="sibTrans" cxnId="{03898C8B-D262-426D-807D-6F7E132C5F42}">
      <dgm:prSet/>
      <dgm:spPr/>
      <dgm:t>
        <a:bodyPr/>
        <a:lstStyle/>
        <a:p>
          <a:endParaRPr lang="es-ES"/>
        </a:p>
      </dgm:t>
    </dgm:pt>
    <dgm:pt modelId="{CC4BEFEC-8FA0-4692-AC6F-D50418896CD6}">
      <dgm:prSet phldrT="[Texto]"/>
      <dgm:spPr/>
      <dgm:t>
        <a:bodyPr/>
        <a:lstStyle/>
        <a:p>
          <a:r>
            <a:rPr lang="es-ES" dirty="0" smtClean="0"/>
            <a:t>+ CAPITAL SOCIAL SUSCRITO NO EXIGIDO</a:t>
          </a:r>
          <a:endParaRPr lang="es-ES" dirty="0"/>
        </a:p>
      </dgm:t>
    </dgm:pt>
    <dgm:pt modelId="{497AA12E-C94E-4B08-8558-600AA0CEB56B}" type="parTrans" cxnId="{1EFD34E6-52E1-47AD-806B-C5D1CE1F9705}">
      <dgm:prSet/>
      <dgm:spPr/>
      <dgm:t>
        <a:bodyPr/>
        <a:lstStyle/>
        <a:p>
          <a:endParaRPr lang="es-ES" dirty="0"/>
        </a:p>
      </dgm:t>
    </dgm:pt>
    <dgm:pt modelId="{B36848EF-FEDF-460E-B6EB-4E4971BD39A7}" type="sibTrans" cxnId="{1EFD34E6-52E1-47AD-806B-C5D1CE1F9705}">
      <dgm:prSet/>
      <dgm:spPr/>
      <dgm:t>
        <a:bodyPr/>
        <a:lstStyle/>
        <a:p>
          <a:endParaRPr lang="es-ES"/>
        </a:p>
      </dgm:t>
    </dgm:pt>
    <dgm:pt modelId="{0559CC25-59EC-40EA-AA64-49174E3BD3DA}">
      <dgm:prSet phldrT="[Texto]"/>
      <dgm:spPr/>
      <dgm:t>
        <a:bodyPr/>
        <a:lstStyle/>
        <a:p>
          <a:r>
            <a:rPr lang="es-ES" dirty="0" smtClean="0"/>
            <a:t>+ NOMINAL DEL CAPITAL SOCIAL Y PRIMA DE EMISIÓN REGISTRADOS COMO "PASIVO"</a:t>
          </a:r>
          <a:endParaRPr lang="es-ES" dirty="0"/>
        </a:p>
      </dgm:t>
    </dgm:pt>
    <dgm:pt modelId="{3915E306-80C6-45EC-A784-8C4697AB6E1C}" type="parTrans" cxnId="{EBF04945-6734-4E10-B409-D13D08C6E2A5}">
      <dgm:prSet/>
      <dgm:spPr/>
      <dgm:t>
        <a:bodyPr/>
        <a:lstStyle/>
        <a:p>
          <a:endParaRPr lang="es-ES" dirty="0"/>
        </a:p>
      </dgm:t>
    </dgm:pt>
    <dgm:pt modelId="{68308E1B-A4E6-4595-A345-DD07CD2D99D1}" type="sibTrans" cxnId="{EBF04945-6734-4E10-B409-D13D08C6E2A5}">
      <dgm:prSet/>
      <dgm:spPr/>
      <dgm:t>
        <a:bodyPr/>
        <a:lstStyle/>
        <a:p>
          <a:endParaRPr lang="es-ES"/>
        </a:p>
      </dgm:t>
    </dgm:pt>
    <dgm:pt modelId="{D3A1AB4E-6218-4CA0-8909-56FE978CC96F}">
      <dgm:prSet phldrT="[Texto]"/>
      <dgm:spPr/>
      <dgm:t>
        <a:bodyPr/>
        <a:lstStyle/>
        <a:p>
          <a:r>
            <a:rPr lang="es-ES" dirty="0" smtClean="0"/>
            <a:t>- AJUSTES POR CAMBIO DE VALOR COBERTURAS FLUJO EFECTIVO (1340)</a:t>
          </a:r>
          <a:endParaRPr lang="es-ES" dirty="0"/>
        </a:p>
      </dgm:t>
    </dgm:pt>
    <dgm:pt modelId="{102580B4-088F-4237-B014-E1CA46A7F39A}" type="parTrans" cxnId="{9FC4DB34-0B11-4B29-B9F6-91325CC7E0D6}">
      <dgm:prSet/>
      <dgm:spPr/>
      <dgm:t>
        <a:bodyPr/>
        <a:lstStyle/>
        <a:p>
          <a:endParaRPr lang="es-ES" dirty="0"/>
        </a:p>
      </dgm:t>
    </dgm:pt>
    <dgm:pt modelId="{F24F9EC5-BBE4-4E6B-A312-ECC81738687F}" type="sibTrans" cxnId="{9FC4DB34-0B11-4B29-B9F6-91325CC7E0D6}">
      <dgm:prSet/>
      <dgm:spPr/>
      <dgm:t>
        <a:bodyPr/>
        <a:lstStyle/>
        <a:p>
          <a:endParaRPr lang="es-ES"/>
        </a:p>
      </dgm:t>
    </dgm:pt>
    <dgm:pt modelId="{C4E0B2B4-2B28-4757-AB27-67FE33A03CF5}">
      <dgm:prSet phldrT="[Texto]"/>
      <dgm:spPr/>
      <dgm:t>
        <a:bodyPr/>
        <a:lstStyle/>
        <a:p>
          <a:r>
            <a:rPr lang="es-ES" dirty="0" smtClean="0"/>
            <a:t>- IMPORTE EN BALANCE DE GASTOS DE I+D (200 Y 201)</a:t>
          </a:r>
          <a:endParaRPr lang="es-ES" dirty="0"/>
        </a:p>
      </dgm:t>
    </dgm:pt>
    <dgm:pt modelId="{24BD1CCD-6496-4BFD-9714-8D95B63F2A75}" type="parTrans" cxnId="{F80523B5-7E40-4F8D-BAE0-6A4B8E3549E0}">
      <dgm:prSet/>
      <dgm:spPr/>
      <dgm:t>
        <a:bodyPr/>
        <a:lstStyle/>
        <a:p>
          <a:endParaRPr lang="es-ES" dirty="0"/>
        </a:p>
      </dgm:t>
    </dgm:pt>
    <dgm:pt modelId="{9BCF12B5-2381-4676-A2F4-EA00B34BEA03}" type="sibTrans" cxnId="{F80523B5-7E40-4F8D-BAE0-6A4B8E3549E0}">
      <dgm:prSet/>
      <dgm:spPr/>
      <dgm:t>
        <a:bodyPr/>
        <a:lstStyle/>
        <a:p>
          <a:endParaRPr lang="es-ES"/>
        </a:p>
      </dgm:t>
    </dgm:pt>
    <dgm:pt modelId="{F099ABC7-5E43-4D7E-8BEE-EC3E5B9ECC7A}">
      <dgm:prSet phldrT="[Texto]"/>
      <dgm:spPr/>
      <dgm:t>
        <a:bodyPr/>
        <a:lstStyle/>
        <a:p>
          <a:r>
            <a:rPr lang="es-ES" dirty="0" smtClean="0"/>
            <a:t>AJUSTES POR CAMBIO VALOR POSITIVOS</a:t>
          </a:r>
          <a:endParaRPr lang="es-ES" dirty="0"/>
        </a:p>
      </dgm:t>
    </dgm:pt>
    <dgm:pt modelId="{FBD46C03-AA65-4B1F-BB6E-EA0B5BAE83CE}" type="parTrans" cxnId="{FF8F69E1-7E78-461F-A059-A84DC63C94C0}">
      <dgm:prSet/>
      <dgm:spPr/>
      <dgm:t>
        <a:bodyPr/>
        <a:lstStyle/>
        <a:p>
          <a:endParaRPr lang="es-ES"/>
        </a:p>
      </dgm:t>
    </dgm:pt>
    <dgm:pt modelId="{17852F30-6F37-46E9-80E9-E4DABD70D882}" type="sibTrans" cxnId="{FF8F69E1-7E78-461F-A059-A84DC63C94C0}">
      <dgm:prSet/>
      <dgm:spPr/>
      <dgm:t>
        <a:bodyPr/>
        <a:lstStyle/>
        <a:p>
          <a:endParaRPr lang="es-ES"/>
        </a:p>
      </dgm:t>
    </dgm:pt>
    <dgm:pt modelId="{573B66CA-8E52-4A7B-9A1D-8163802ED9FE}">
      <dgm:prSet phldrT="[Texto]"/>
      <dgm:spPr/>
      <dgm:t>
        <a:bodyPr/>
        <a:lstStyle/>
        <a:p>
          <a:r>
            <a:rPr lang="es-ES" dirty="0" smtClean="0"/>
            <a:t>SUBV. DON. Y LEGADOS RECONOCIDOS DIRECTAMENTE EN PN</a:t>
          </a:r>
          <a:endParaRPr lang="es-ES" dirty="0"/>
        </a:p>
      </dgm:t>
    </dgm:pt>
    <dgm:pt modelId="{7B2FA4EC-65CC-473C-A5A4-DCB46502B514}" type="parTrans" cxnId="{E11E66F4-D5BA-4A7C-8FD8-200ADD566955}">
      <dgm:prSet/>
      <dgm:spPr/>
      <dgm:t>
        <a:bodyPr/>
        <a:lstStyle/>
        <a:p>
          <a:endParaRPr lang="es-ES"/>
        </a:p>
      </dgm:t>
    </dgm:pt>
    <dgm:pt modelId="{DF207FE1-00A7-4937-8E6D-609A27E4D513}" type="sibTrans" cxnId="{E11E66F4-D5BA-4A7C-8FD8-200ADD566955}">
      <dgm:prSet/>
      <dgm:spPr/>
      <dgm:t>
        <a:bodyPr/>
        <a:lstStyle/>
        <a:p>
          <a:endParaRPr lang="es-ES"/>
        </a:p>
      </dgm:t>
    </dgm:pt>
    <dgm:pt modelId="{8C075964-F26A-442E-9348-AFD4E344CC17}" type="pres">
      <dgm:prSet presAssocID="{BBE1DA9D-A772-4898-8F4F-6565FF7A68B0}" presName="diagram" presStyleCnt="0">
        <dgm:presLayoutVars>
          <dgm:chPref val="1"/>
          <dgm:dir/>
          <dgm:animOne val="branch"/>
          <dgm:animLvl val="lvl"/>
          <dgm:resizeHandles val="exact"/>
        </dgm:presLayoutVars>
      </dgm:prSet>
      <dgm:spPr/>
      <dgm:t>
        <a:bodyPr/>
        <a:lstStyle/>
        <a:p>
          <a:endParaRPr lang="es-ES"/>
        </a:p>
      </dgm:t>
    </dgm:pt>
    <dgm:pt modelId="{CDFFF3D3-73C6-438D-91EC-1D02C59B57FE}" type="pres">
      <dgm:prSet presAssocID="{395CE72A-BFBD-4C51-AA08-0FAA19AD4554}" presName="root1" presStyleCnt="0"/>
      <dgm:spPr/>
      <dgm:t>
        <a:bodyPr/>
        <a:lstStyle/>
        <a:p>
          <a:endParaRPr lang="es-ES"/>
        </a:p>
      </dgm:t>
    </dgm:pt>
    <dgm:pt modelId="{505785AC-187D-4102-95ED-F26DEB628BC7}" type="pres">
      <dgm:prSet presAssocID="{395CE72A-BFBD-4C51-AA08-0FAA19AD4554}" presName="LevelOneTextNode" presStyleLbl="node0" presStyleIdx="0" presStyleCnt="1">
        <dgm:presLayoutVars>
          <dgm:chPref val="3"/>
        </dgm:presLayoutVars>
      </dgm:prSet>
      <dgm:spPr/>
      <dgm:t>
        <a:bodyPr/>
        <a:lstStyle/>
        <a:p>
          <a:endParaRPr lang="es-ES"/>
        </a:p>
      </dgm:t>
    </dgm:pt>
    <dgm:pt modelId="{0A4DF8AC-046E-41A7-A7AE-A84A7F70BC3B}" type="pres">
      <dgm:prSet presAssocID="{395CE72A-BFBD-4C51-AA08-0FAA19AD4554}" presName="level2hierChild" presStyleCnt="0"/>
      <dgm:spPr/>
      <dgm:t>
        <a:bodyPr/>
        <a:lstStyle/>
        <a:p>
          <a:endParaRPr lang="es-ES"/>
        </a:p>
      </dgm:t>
    </dgm:pt>
    <dgm:pt modelId="{EFB59AAD-ECC9-4AF1-9BDA-91FF779231A8}" type="pres">
      <dgm:prSet presAssocID="{792D2873-5BB6-41B5-884A-63435BF21C72}" presName="conn2-1" presStyleLbl="parChTrans1D2" presStyleIdx="0" presStyleCnt="6"/>
      <dgm:spPr/>
      <dgm:t>
        <a:bodyPr/>
        <a:lstStyle/>
        <a:p>
          <a:endParaRPr lang="es-ES"/>
        </a:p>
      </dgm:t>
    </dgm:pt>
    <dgm:pt modelId="{00B1F49E-3A6F-4E07-820C-279E17BE1EF8}" type="pres">
      <dgm:prSet presAssocID="{792D2873-5BB6-41B5-884A-63435BF21C72}" presName="connTx" presStyleLbl="parChTrans1D2" presStyleIdx="0" presStyleCnt="6"/>
      <dgm:spPr/>
      <dgm:t>
        <a:bodyPr/>
        <a:lstStyle/>
        <a:p>
          <a:endParaRPr lang="es-ES"/>
        </a:p>
      </dgm:t>
    </dgm:pt>
    <dgm:pt modelId="{D3AD5463-177A-40AB-AC88-9817DCB87A00}" type="pres">
      <dgm:prSet presAssocID="{32B68C27-8C64-46EC-9642-A986685A377A}" presName="root2" presStyleCnt="0"/>
      <dgm:spPr/>
      <dgm:t>
        <a:bodyPr/>
        <a:lstStyle/>
        <a:p>
          <a:endParaRPr lang="es-ES"/>
        </a:p>
      </dgm:t>
    </dgm:pt>
    <dgm:pt modelId="{A5B1F153-9CFB-4926-925A-46074E7512B6}" type="pres">
      <dgm:prSet presAssocID="{32B68C27-8C64-46EC-9642-A986685A377A}" presName="LevelTwoTextNode" presStyleLbl="node2" presStyleIdx="0" presStyleCnt="6">
        <dgm:presLayoutVars>
          <dgm:chPref val="3"/>
        </dgm:presLayoutVars>
      </dgm:prSet>
      <dgm:spPr/>
      <dgm:t>
        <a:bodyPr/>
        <a:lstStyle/>
        <a:p>
          <a:endParaRPr lang="es-ES"/>
        </a:p>
      </dgm:t>
    </dgm:pt>
    <dgm:pt modelId="{7BB7C4EF-319A-40C0-A212-112CA2E0E559}" type="pres">
      <dgm:prSet presAssocID="{32B68C27-8C64-46EC-9642-A986685A377A}" presName="level3hierChild" presStyleCnt="0"/>
      <dgm:spPr/>
      <dgm:t>
        <a:bodyPr/>
        <a:lstStyle/>
        <a:p>
          <a:endParaRPr lang="es-ES"/>
        </a:p>
      </dgm:t>
    </dgm:pt>
    <dgm:pt modelId="{D5210C58-C1A5-4E9D-838A-EE7A9D7289EB}" type="pres">
      <dgm:prSet presAssocID="{47161D47-E483-4CF0-ACBB-FA8E94F23B19}" presName="conn2-1" presStyleLbl="parChTrans1D2" presStyleIdx="1" presStyleCnt="6"/>
      <dgm:spPr/>
      <dgm:t>
        <a:bodyPr/>
        <a:lstStyle/>
        <a:p>
          <a:endParaRPr lang="es-ES"/>
        </a:p>
      </dgm:t>
    </dgm:pt>
    <dgm:pt modelId="{3D32F6D5-F475-4418-8AFD-DE5A2401457E}" type="pres">
      <dgm:prSet presAssocID="{47161D47-E483-4CF0-ACBB-FA8E94F23B19}" presName="connTx" presStyleLbl="parChTrans1D2" presStyleIdx="1" presStyleCnt="6"/>
      <dgm:spPr/>
      <dgm:t>
        <a:bodyPr/>
        <a:lstStyle/>
        <a:p>
          <a:endParaRPr lang="es-ES"/>
        </a:p>
      </dgm:t>
    </dgm:pt>
    <dgm:pt modelId="{D7305281-860E-4B42-9574-F2FC948B943B}" type="pres">
      <dgm:prSet presAssocID="{EAC8850D-F6B6-49B9-84E1-5E0727091F02}" presName="root2" presStyleCnt="0"/>
      <dgm:spPr/>
      <dgm:t>
        <a:bodyPr/>
        <a:lstStyle/>
        <a:p>
          <a:endParaRPr lang="es-ES"/>
        </a:p>
      </dgm:t>
    </dgm:pt>
    <dgm:pt modelId="{885B2DCD-C42E-4D68-A7A1-C73C23D965A7}" type="pres">
      <dgm:prSet presAssocID="{EAC8850D-F6B6-49B9-84E1-5E0727091F02}" presName="LevelTwoTextNode" presStyleLbl="node2" presStyleIdx="1" presStyleCnt="6">
        <dgm:presLayoutVars>
          <dgm:chPref val="3"/>
        </dgm:presLayoutVars>
      </dgm:prSet>
      <dgm:spPr/>
      <dgm:t>
        <a:bodyPr/>
        <a:lstStyle/>
        <a:p>
          <a:endParaRPr lang="es-ES"/>
        </a:p>
      </dgm:t>
    </dgm:pt>
    <dgm:pt modelId="{20C59106-7063-4122-8628-016DF627864B}" type="pres">
      <dgm:prSet presAssocID="{EAC8850D-F6B6-49B9-84E1-5E0727091F02}" presName="level3hierChild" presStyleCnt="0"/>
      <dgm:spPr/>
      <dgm:t>
        <a:bodyPr/>
        <a:lstStyle/>
        <a:p>
          <a:endParaRPr lang="es-ES"/>
        </a:p>
      </dgm:t>
    </dgm:pt>
    <dgm:pt modelId="{CD3220AE-544E-4F85-9890-95719521375F}" type="pres">
      <dgm:prSet presAssocID="{FBD46C03-AA65-4B1F-BB6E-EA0B5BAE83CE}" presName="conn2-1" presStyleLbl="parChTrans1D3" presStyleIdx="0" presStyleCnt="2"/>
      <dgm:spPr/>
      <dgm:t>
        <a:bodyPr/>
        <a:lstStyle/>
        <a:p>
          <a:endParaRPr lang="es-ES"/>
        </a:p>
      </dgm:t>
    </dgm:pt>
    <dgm:pt modelId="{0FEA0DA4-C9FB-4123-97CE-575246490E19}" type="pres">
      <dgm:prSet presAssocID="{FBD46C03-AA65-4B1F-BB6E-EA0B5BAE83CE}" presName="connTx" presStyleLbl="parChTrans1D3" presStyleIdx="0" presStyleCnt="2"/>
      <dgm:spPr/>
      <dgm:t>
        <a:bodyPr/>
        <a:lstStyle/>
        <a:p>
          <a:endParaRPr lang="es-ES"/>
        </a:p>
      </dgm:t>
    </dgm:pt>
    <dgm:pt modelId="{3EDDFB19-3C36-409F-A295-C1BCC46F8DCC}" type="pres">
      <dgm:prSet presAssocID="{F099ABC7-5E43-4D7E-8BEE-EC3E5B9ECC7A}" presName="root2" presStyleCnt="0"/>
      <dgm:spPr/>
      <dgm:t>
        <a:bodyPr/>
        <a:lstStyle/>
        <a:p>
          <a:endParaRPr lang="es-ES"/>
        </a:p>
      </dgm:t>
    </dgm:pt>
    <dgm:pt modelId="{41BD0B6F-9AF7-4D8D-927B-5FF01B9C30C1}" type="pres">
      <dgm:prSet presAssocID="{F099ABC7-5E43-4D7E-8BEE-EC3E5B9ECC7A}" presName="LevelTwoTextNode" presStyleLbl="node3" presStyleIdx="0" presStyleCnt="2">
        <dgm:presLayoutVars>
          <dgm:chPref val="3"/>
        </dgm:presLayoutVars>
      </dgm:prSet>
      <dgm:spPr/>
      <dgm:t>
        <a:bodyPr/>
        <a:lstStyle/>
        <a:p>
          <a:endParaRPr lang="es-ES"/>
        </a:p>
      </dgm:t>
    </dgm:pt>
    <dgm:pt modelId="{BC3A94B8-A51C-49DB-8462-59E5FC5F87F9}" type="pres">
      <dgm:prSet presAssocID="{F099ABC7-5E43-4D7E-8BEE-EC3E5B9ECC7A}" presName="level3hierChild" presStyleCnt="0"/>
      <dgm:spPr/>
      <dgm:t>
        <a:bodyPr/>
        <a:lstStyle/>
        <a:p>
          <a:endParaRPr lang="es-ES"/>
        </a:p>
      </dgm:t>
    </dgm:pt>
    <dgm:pt modelId="{2EE7DE79-D334-41B1-9FD3-5362B5E21788}" type="pres">
      <dgm:prSet presAssocID="{7B2FA4EC-65CC-473C-A5A4-DCB46502B514}" presName="conn2-1" presStyleLbl="parChTrans1D3" presStyleIdx="1" presStyleCnt="2"/>
      <dgm:spPr/>
      <dgm:t>
        <a:bodyPr/>
        <a:lstStyle/>
        <a:p>
          <a:endParaRPr lang="es-ES"/>
        </a:p>
      </dgm:t>
    </dgm:pt>
    <dgm:pt modelId="{31EA0DEB-E4B0-4255-AAFF-E4BC4267BADB}" type="pres">
      <dgm:prSet presAssocID="{7B2FA4EC-65CC-473C-A5A4-DCB46502B514}" presName="connTx" presStyleLbl="parChTrans1D3" presStyleIdx="1" presStyleCnt="2"/>
      <dgm:spPr/>
      <dgm:t>
        <a:bodyPr/>
        <a:lstStyle/>
        <a:p>
          <a:endParaRPr lang="es-ES"/>
        </a:p>
      </dgm:t>
    </dgm:pt>
    <dgm:pt modelId="{6C313EE1-1C82-48B6-9099-1E73CBE0575D}" type="pres">
      <dgm:prSet presAssocID="{573B66CA-8E52-4A7B-9A1D-8163802ED9FE}" presName="root2" presStyleCnt="0"/>
      <dgm:spPr/>
      <dgm:t>
        <a:bodyPr/>
        <a:lstStyle/>
        <a:p>
          <a:endParaRPr lang="es-ES"/>
        </a:p>
      </dgm:t>
    </dgm:pt>
    <dgm:pt modelId="{128805D6-0960-439D-84B9-9814BB1AF50F}" type="pres">
      <dgm:prSet presAssocID="{573B66CA-8E52-4A7B-9A1D-8163802ED9FE}" presName="LevelTwoTextNode" presStyleLbl="node3" presStyleIdx="1" presStyleCnt="2">
        <dgm:presLayoutVars>
          <dgm:chPref val="3"/>
        </dgm:presLayoutVars>
      </dgm:prSet>
      <dgm:spPr/>
      <dgm:t>
        <a:bodyPr/>
        <a:lstStyle/>
        <a:p>
          <a:endParaRPr lang="es-ES"/>
        </a:p>
      </dgm:t>
    </dgm:pt>
    <dgm:pt modelId="{0FAD444A-D25D-46AC-BC9C-895611E5A9AE}" type="pres">
      <dgm:prSet presAssocID="{573B66CA-8E52-4A7B-9A1D-8163802ED9FE}" presName="level3hierChild" presStyleCnt="0"/>
      <dgm:spPr/>
      <dgm:t>
        <a:bodyPr/>
        <a:lstStyle/>
        <a:p>
          <a:endParaRPr lang="es-ES"/>
        </a:p>
      </dgm:t>
    </dgm:pt>
    <dgm:pt modelId="{440E048E-0423-4F24-8AA6-A68D68F50572}" type="pres">
      <dgm:prSet presAssocID="{497AA12E-C94E-4B08-8558-600AA0CEB56B}" presName="conn2-1" presStyleLbl="parChTrans1D2" presStyleIdx="2" presStyleCnt="6"/>
      <dgm:spPr/>
      <dgm:t>
        <a:bodyPr/>
        <a:lstStyle/>
        <a:p>
          <a:endParaRPr lang="es-ES"/>
        </a:p>
      </dgm:t>
    </dgm:pt>
    <dgm:pt modelId="{FD572EC1-0614-42A7-995B-7F11360D2AF3}" type="pres">
      <dgm:prSet presAssocID="{497AA12E-C94E-4B08-8558-600AA0CEB56B}" presName="connTx" presStyleLbl="parChTrans1D2" presStyleIdx="2" presStyleCnt="6"/>
      <dgm:spPr/>
      <dgm:t>
        <a:bodyPr/>
        <a:lstStyle/>
        <a:p>
          <a:endParaRPr lang="es-ES"/>
        </a:p>
      </dgm:t>
    </dgm:pt>
    <dgm:pt modelId="{3CFC8662-1EFE-48CE-8874-DCCF4BC7D7D1}" type="pres">
      <dgm:prSet presAssocID="{CC4BEFEC-8FA0-4692-AC6F-D50418896CD6}" presName="root2" presStyleCnt="0"/>
      <dgm:spPr/>
      <dgm:t>
        <a:bodyPr/>
        <a:lstStyle/>
        <a:p>
          <a:endParaRPr lang="es-ES"/>
        </a:p>
      </dgm:t>
    </dgm:pt>
    <dgm:pt modelId="{50F297D6-2EDC-45A3-86C3-7C79987559AA}" type="pres">
      <dgm:prSet presAssocID="{CC4BEFEC-8FA0-4692-AC6F-D50418896CD6}" presName="LevelTwoTextNode" presStyleLbl="node2" presStyleIdx="2" presStyleCnt="6">
        <dgm:presLayoutVars>
          <dgm:chPref val="3"/>
        </dgm:presLayoutVars>
      </dgm:prSet>
      <dgm:spPr/>
      <dgm:t>
        <a:bodyPr/>
        <a:lstStyle/>
        <a:p>
          <a:endParaRPr lang="es-ES"/>
        </a:p>
      </dgm:t>
    </dgm:pt>
    <dgm:pt modelId="{0A8FE6BD-1E1B-40B5-9264-65338161E932}" type="pres">
      <dgm:prSet presAssocID="{CC4BEFEC-8FA0-4692-AC6F-D50418896CD6}" presName="level3hierChild" presStyleCnt="0"/>
      <dgm:spPr/>
      <dgm:t>
        <a:bodyPr/>
        <a:lstStyle/>
        <a:p>
          <a:endParaRPr lang="es-ES"/>
        </a:p>
      </dgm:t>
    </dgm:pt>
    <dgm:pt modelId="{036F3569-A7E3-43A5-B73A-EA9CF000A6AE}" type="pres">
      <dgm:prSet presAssocID="{3915E306-80C6-45EC-A784-8C4697AB6E1C}" presName="conn2-1" presStyleLbl="parChTrans1D2" presStyleIdx="3" presStyleCnt="6"/>
      <dgm:spPr/>
      <dgm:t>
        <a:bodyPr/>
        <a:lstStyle/>
        <a:p>
          <a:endParaRPr lang="es-ES"/>
        </a:p>
      </dgm:t>
    </dgm:pt>
    <dgm:pt modelId="{369115D5-C6C3-46A3-92D5-7003F7EBBB41}" type="pres">
      <dgm:prSet presAssocID="{3915E306-80C6-45EC-A784-8C4697AB6E1C}" presName="connTx" presStyleLbl="parChTrans1D2" presStyleIdx="3" presStyleCnt="6"/>
      <dgm:spPr/>
      <dgm:t>
        <a:bodyPr/>
        <a:lstStyle/>
        <a:p>
          <a:endParaRPr lang="es-ES"/>
        </a:p>
      </dgm:t>
    </dgm:pt>
    <dgm:pt modelId="{B48A9494-A7A5-4D55-87CD-81F058E14C56}" type="pres">
      <dgm:prSet presAssocID="{0559CC25-59EC-40EA-AA64-49174E3BD3DA}" presName="root2" presStyleCnt="0"/>
      <dgm:spPr/>
      <dgm:t>
        <a:bodyPr/>
        <a:lstStyle/>
        <a:p>
          <a:endParaRPr lang="es-ES"/>
        </a:p>
      </dgm:t>
    </dgm:pt>
    <dgm:pt modelId="{06649565-C4DC-4F44-A367-08C9894F8086}" type="pres">
      <dgm:prSet presAssocID="{0559CC25-59EC-40EA-AA64-49174E3BD3DA}" presName="LevelTwoTextNode" presStyleLbl="node2" presStyleIdx="3" presStyleCnt="6">
        <dgm:presLayoutVars>
          <dgm:chPref val="3"/>
        </dgm:presLayoutVars>
      </dgm:prSet>
      <dgm:spPr/>
      <dgm:t>
        <a:bodyPr/>
        <a:lstStyle/>
        <a:p>
          <a:endParaRPr lang="es-ES"/>
        </a:p>
      </dgm:t>
    </dgm:pt>
    <dgm:pt modelId="{EFB59C6E-6F11-4BF1-9A8E-F6F326F069B7}" type="pres">
      <dgm:prSet presAssocID="{0559CC25-59EC-40EA-AA64-49174E3BD3DA}" presName="level3hierChild" presStyleCnt="0"/>
      <dgm:spPr/>
      <dgm:t>
        <a:bodyPr/>
        <a:lstStyle/>
        <a:p>
          <a:endParaRPr lang="es-ES"/>
        </a:p>
      </dgm:t>
    </dgm:pt>
    <dgm:pt modelId="{67118002-5921-43A1-A985-8A752D41527C}" type="pres">
      <dgm:prSet presAssocID="{102580B4-088F-4237-B014-E1CA46A7F39A}" presName="conn2-1" presStyleLbl="parChTrans1D2" presStyleIdx="4" presStyleCnt="6"/>
      <dgm:spPr/>
      <dgm:t>
        <a:bodyPr/>
        <a:lstStyle/>
        <a:p>
          <a:endParaRPr lang="es-ES"/>
        </a:p>
      </dgm:t>
    </dgm:pt>
    <dgm:pt modelId="{5C15A9D1-C5FD-46F9-87CA-F7ADB563B1B0}" type="pres">
      <dgm:prSet presAssocID="{102580B4-088F-4237-B014-E1CA46A7F39A}" presName="connTx" presStyleLbl="parChTrans1D2" presStyleIdx="4" presStyleCnt="6"/>
      <dgm:spPr/>
      <dgm:t>
        <a:bodyPr/>
        <a:lstStyle/>
        <a:p>
          <a:endParaRPr lang="es-ES"/>
        </a:p>
      </dgm:t>
    </dgm:pt>
    <dgm:pt modelId="{AA8683B8-9508-4693-9FD7-50C7246186D9}" type="pres">
      <dgm:prSet presAssocID="{D3A1AB4E-6218-4CA0-8909-56FE978CC96F}" presName="root2" presStyleCnt="0"/>
      <dgm:spPr/>
      <dgm:t>
        <a:bodyPr/>
        <a:lstStyle/>
        <a:p>
          <a:endParaRPr lang="es-ES"/>
        </a:p>
      </dgm:t>
    </dgm:pt>
    <dgm:pt modelId="{0F19903A-C016-4B7E-9443-110CD0B0CF0E}" type="pres">
      <dgm:prSet presAssocID="{D3A1AB4E-6218-4CA0-8909-56FE978CC96F}" presName="LevelTwoTextNode" presStyleLbl="node2" presStyleIdx="4" presStyleCnt="6">
        <dgm:presLayoutVars>
          <dgm:chPref val="3"/>
        </dgm:presLayoutVars>
      </dgm:prSet>
      <dgm:spPr/>
      <dgm:t>
        <a:bodyPr/>
        <a:lstStyle/>
        <a:p>
          <a:endParaRPr lang="es-ES"/>
        </a:p>
      </dgm:t>
    </dgm:pt>
    <dgm:pt modelId="{40DD39E8-D7CE-45CD-8F9F-DF6DA4F7690C}" type="pres">
      <dgm:prSet presAssocID="{D3A1AB4E-6218-4CA0-8909-56FE978CC96F}" presName="level3hierChild" presStyleCnt="0"/>
      <dgm:spPr/>
      <dgm:t>
        <a:bodyPr/>
        <a:lstStyle/>
        <a:p>
          <a:endParaRPr lang="es-ES"/>
        </a:p>
      </dgm:t>
    </dgm:pt>
    <dgm:pt modelId="{B4D55422-0E22-4258-B223-F65FF5C08802}" type="pres">
      <dgm:prSet presAssocID="{24BD1CCD-6496-4BFD-9714-8D95B63F2A75}" presName="conn2-1" presStyleLbl="parChTrans1D2" presStyleIdx="5" presStyleCnt="6"/>
      <dgm:spPr/>
      <dgm:t>
        <a:bodyPr/>
        <a:lstStyle/>
        <a:p>
          <a:endParaRPr lang="es-ES"/>
        </a:p>
      </dgm:t>
    </dgm:pt>
    <dgm:pt modelId="{F4D59577-D815-492D-920C-F948CA943FB9}" type="pres">
      <dgm:prSet presAssocID="{24BD1CCD-6496-4BFD-9714-8D95B63F2A75}" presName="connTx" presStyleLbl="parChTrans1D2" presStyleIdx="5" presStyleCnt="6"/>
      <dgm:spPr/>
      <dgm:t>
        <a:bodyPr/>
        <a:lstStyle/>
        <a:p>
          <a:endParaRPr lang="es-ES"/>
        </a:p>
      </dgm:t>
    </dgm:pt>
    <dgm:pt modelId="{173579DD-F2EA-45EB-AB33-22494DC08CD3}" type="pres">
      <dgm:prSet presAssocID="{C4E0B2B4-2B28-4757-AB27-67FE33A03CF5}" presName="root2" presStyleCnt="0"/>
      <dgm:spPr/>
      <dgm:t>
        <a:bodyPr/>
        <a:lstStyle/>
        <a:p>
          <a:endParaRPr lang="es-ES"/>
        </a:p>
      </dgm:t>
    </dgm:pt>
    <dgm:pt modelId="{F67100EA-B24B-488A-99B4-AE2DC0CEBE3C}" type="pres">
      <dgm:prSet presAssocID="{C4E0B2B4-2B28-4757-AB27-67FE33A03CF5}" presName="LevelTwoTextNode" presStyleLbl="node2" presStyleIdx="5" presStyleCnt="6">
        <dgm:presLayoutVars>
          <dgm:chPref val="3"/>
        </dgm:presLayoutVars>
      </dgm:prSet>
      <dgm:spPr/>
      <dgm:t>
        <a:bodyPr/>
        <a:lstStyle/>
        <a:p>
          <a:endParaRPr lang="es-ES"/>
        </a:p>
      </dgm:t>
    </dgm:pt>
    <dgm:pt modelId="{527A27A8-BD78-43E6-89F4-D6A03C3C4D37}" type="pres">
      <dgm:prSet presAssocID="{C4E0B2B4-2B28-4757-AB27-67FE33A03CF5}" presName="level3hierChild" presStyleCnt="0"/>
      <dgm:spPr/>
      <dgm:t>
        <a:bodyPr/>
        <a:lstStyle/>
        <a:p>
          <a:endParaRPr lang="es-ES"/>
        </a:p>
      </dgm:t>
    </dgm:pt>
  </dgm:ptLst>
  <dgm:cxnLst>
    <dgm:cxn modelId="{7FBD8F57-6EE9-4A13-A7D0-014E0C5AACCC}" type="presOf" srcId="{CC4BEFEC-8FA0-4692-AC6F-D50418896CD6}" destId="{50F297D6-2EDC-45A3-86C3-7C79987559AA}" srcOrd="0" destOrd="0" presId="urn:microsoft.com/office/officeart/2005/8/layout/hierarchy2"/>
    <dgm:cxn modelId="{C43A8A0A-4ED7-4E04-AD5B-180306BD551F}" type="presOf" srcId="{F099ABC7-5E43-4D7E-8BEE-EC3E5B9ECC7A}" destId="{41BD0B6F-9AF7-4D8D-927B-5FF01B9C30C1}" srcOrd="0" destOrd="0" presId="urn:microsoft.com/office/officeart/2005/8/layout/hierarchy2"/>
    <dgm:cxn modelId="{03898C8B-D262-426D-807D-6F7E132C5F42}" srcId="{395CE72A-BFBD-4C51-AA08-0FAA19AD4554}" destId="{EAC8850D-F6B6-49B9-84E1-5E0727091F02}" srcOrd="1" destOrd="0" parTransId="{47161D47-E483-4CF0-ACBB-FA8E94F23B19}" sibTransId="{641EE0D4-6E49-4605-88B3-C3986D40842E}"/>
    <dgm:cxn modelId="{9FC4DB34-0B11-4B29-B9F6-91325CC7E0D6}" srcId="{395CE72A-BFBD-4C51-AA08-0FAA19AD4554}" destId="{D3A1AB4E-6218-4CA0-8909-56FE978CC96F}" srcOrd="4" destOrd="0" parTransId="{102580B4-088F-4237-B014-E1CA46A7F39A}" sibTransId="{F24F9EC5-BBE4-4E6B-A312-ECC81738687F}"/>
    <dgm:cxn modelId="{B9F0F300-3F52-4572-A538-FB6CB794D6A5}" type="presOf" srcId="{24BD1CCD-6496-4BFD-9714-8D95B63F2A75}" destId="{F4D59577-D815-492D-920C-F948CA943FB9}" srcOrd="1" destOrd="0" presId="urn:microsoft.com/office/officeart/2005/8/layout/hierarchy2"/>
    <dgm:cxn modelId="{C61E427F-4231-40CC-877B-8D422FB07213}" type="presOf" srcId="{3915E306-80C6-45EC-A784-8C4697AB6E1C}" destId="{036F3569-A7E3-43A5-B73A-EA9CF000A6AE}" srcOrd="0" destOrd="0" presId="urn:microsoft.com/office/officeart/2005/8/layout/hierarchy2"/>
    <dgm:cxn modelId="{309F3F95-28A2-4807-A830-47FD1A899641}" srcId="{BBE1DA9D-A772-4898-8F4F-6565FF7A68B0}" destId="{395CE72A-BFBD-4C51-AA08-0FAA19AD4554}" srcOrd="0" destOrd="0" parTransId="{DFCF8326-3698-4CF7-A0F0-AE2E20A47BF8}" sibTransId="{D7B78009-8E54-445C-AFAD-D91936CFEAA7}"/>
    <dgm:cxn modelId="{DAAE6F2C-0A91-4714-B6B6-4BDF93D8DA53}" type="presOf" srcId="{102580B4-088F-4237-B014-E1CA46A7F39A}" destId="{5C15A9D1-C5FD-46F9-87CA-F7ADB563B1B0}" srcOrd="1" destOrd="0" presId="urn:microsoft.com/office/officeart/2005/8/layout/hierarchy2"/>
    <dgm:cxn modelId="{BAD80E86-6F67-4A44-8105-3BD754B3A058}" type="presOf" srcId="{C4E0B2B4-2B28-4757-AB27-67FE33A03CF5}" destId="{F67100EA-B24B-488A-99B4-AE2DC0CEBE3C}" srcOrd="0" destOrd="0" presId="urn:microsoft.com/office/officeart/2005/8/layout/hierarchy2"/>
    <dgm:cxn modelId="{69ED63DA-A8A9-46A4-A9BC-CE937A4656CF}" type="presOf" srcId="{D3A1AB4E-6218-4CA0-8909-56FE978CC96F}" destId="{0F19903A-C016-4B7E-9443-110CD0B0CF0E}" srcOrd="0" destOrd="0" presId="urn:microsoft.com/office/officeart/2005/8/layout/hierarchy2"/>
    <dgm:cxn modelId="{663C65AA-9BEB-4381-8B57-B32E9571E84B}" type="presOf" srcId="{47161D47-E483-4CF0-ACBB-FA8E94F23B19}" destId="{3D32F6D5-F475-4418-8AFD-DE5A2401457E}" srcOrd="1" destOrd="0" presId="urn:microsoft.com/office/officeart/2005/8/layout/hierarchy2"/>
    <dgm:cxn modelId="{2097B8AE-4CAB-4F71-ADDA-54849091B7E0}" type="presOf" srcId="{32B68C27-8C64-46EC-9642-A986685A377A}" destId="{A5B1F153-9CFB-4926-925A-46074E7512B6}" srcOrd="0" destOrd="0" presId="urn:microsoft.com/office/officeart/2005/8/layout/hierarchy2"/>
    <dgm:cxn modelId="{E11E66F4-D5BA-4A7C-8FD8-200ADD566955}" srcId="{EAC8850D-F6B6-49B9-84E1-5E0727091F02}" destId="{573B66CA-8E52-4A7B-9A1D-8163802ED9FE}" srcOrd="1" destOrd="0" parTransId="{7B2FA4EC-65CC-473C-A5A4-DCB46502B514}" sibTransId="{DF207FE1-00A7-4937-8E6D-609A27E4D513}"/>
    <dgm:cxn modelId="{65B0353E-4AC1-4AC5-BB4C-8110D1FA1398}" type="presOf" srcId="{7B2FA4EC-65CC-473C-A5A4-DCB46502B514}" destId="{2EE7DE79-D334-41B1-9FD3-5362B5E21788}" srcOrd="0" destOrd="0" presId="urn:microsoft.com/office/officeart/2005/8/layout/hierarchy2"/>
    <dgm:cxn modelId="{5C18A8D9-BF53-43BC-A1AA-A186237BC1B2}" type="presOf" srcId="{792D2873-5BB6-41B5-884A-63435BF21C72}" destId="{EFB59AAD-ECC9-4AF1-9BDA-91FF779231A8}" srcOrd="0" destOrd="0" presId="urn:microsoft.com/office/officeart/2005/8/layout/hierarchy2"/>
    <dgm:cxn modelId="{65E9508C-6691-4E67-94A4-E6A9724031BE}" type="presOf" srcId="{47161D47-E483-4CF0-ACBB-FA8E94F23B19}" destId="{D5210C58-C1A5-4E9D-838A-EE7A9D7289EB}" srcOrd="0" destOrd="0" presId="urn:microsoft.com/office/officeart/2005/8/layout/hierarchy2"/>
    <dgm:cxn modelId="{5B5C68AA-8CA1-465F-AA6C-C2296DFEE1AC}" type="presOf" srcId="{FBD46C03-AA65-4B1F-BB6E-EA0B5BAE83CE}" destId="{CD3220AE-544E-4F85-9890-95719521375F}" srcOrd="0" destOrd="0" presId="urn:microsoft.com/office/officeart/2005/8/layout/hierarchy2"/>
    <dgm:cxn modelId="{6974CCCE-1446-4959-94EA-B0DD6415A03C}" type="presOf" srcId="{395CE72A-BFBD-4C51-AA08-0FAA19AD4554}" destId="{505785AC-187D-4102-95ED-F26DEB628BC7}" srcOrd="0" destOrd="0" presId="urn:microsoft.com/office/officeart/2005/8/layout/hierarchy2"/>
    <dgm:cxn modelId="{07CF0724-EDF4-4715-B754-25C97E682119}" type="presOf" srcId="{792D2873-5BB6-41B5-884A-63435BF21C72}" destId="{00B1F49E-3A6F-4E07-820C-279E17BE1EF8}" srcOrd="1" destOrd="0" presId="urn:microsoft.com/office/officeart/2005/8/layout/hierarchy2"/>
    <dgm:cxn modelId="{EBF04945-6734-4E10-B409-D13D08C6E2A5}" srcId="{395CE72A-BFBD-4C51-AA08-0FAA19AD4554}" destId="{0559CC25-59EC-40EA-AA64-49174E3BD3DA}" srcOrd="3" destOrd="0" parTransId="{3915E306-80C6-45EC-A784-8C4697AB6E1C}" sibTransId="{68308E1B-A4E6-4595-A345-DD07CD2D99D1}"/>
    <dgm:cxn modelId="{A1E9F13E-9838-4E4F-AE25-1807C18CEEC9}" type="presOf" srcId="{EAC8850D-F6B6-49B9-84E1-5E0727091F02}" destId="{885B2DCD-C42E-4D68-A7A1-C73C23D965A7}" srcOrd="0" destOrd="0" presId="urn:microsoft.com/office/officeart/2005/8/layout/hierarchy2"/>
    <dgm:cxn modelId="{FF8F69E1-7E78-461F-A059-A84DC63C94C0}" srcId="{EAC8850D-F6B6-49B9-84E1-5E0727091F02}" destId="{F099ABC7-5E43-4D7E-8BEE-EC3E5B9ECC7A}" srcOrd="0" destOrd="0" parTransId="{FBD46C03-AA65-4B1F-BB6E-EA0B5BAE83CE}" sibTransId="{17852F30-6F37-46E9-80E9-E4DABD70D882}"/>
    <dgm:cxn modelId="{D0ACEABF-2196-4F6D-AD68-80D511DAD824}" type="presOf" srcId="{0559CC25-59EC-40EA-AA64-49174E3BD3DA}" destId="{06649565-C4DC-4F44-A367-08C9894F8086}" srcOrd="0" destOrd="0" presId="urn:microsoft.com/office/officeart/2005/8/layout/hierarchy2"/>
    <dgm:cxn modelId="{FC671E8E-8ED4-4798-A52E-C369AAA355A9}" type="presOf" srcId="{FBD46C03-AA65-4B1F-BB6E-EA0B5BAE83CE}" destId="{0FEA0DA4-C9FB-4123-97CE-575246490E19}" srcOrd="1" destOrd="0" presId="urn:microsoft.com/office/officeart/2005/8/layout/hierarchy2"/>
    <dgm:cxn modelId="{57615F3E-79ED-483B-B0B9-67852E424AB5}" srcId="{395CE72A-BFBD-4C51-AA08-0FAA19AD4554}" destId="{32B68C27-8C64-46EC-9642-A986685A377A}" srcOrd="0" destOrd="0" parTransId="{792D2873-5BB6-41B5-884A-63435BF21C72}" sibTransId="{BC4C47ED-AEE0-4224-977D-29AC386F559A}"/>
    <dgm:cxn modelId="{F80523B5-7E40-4F8D-BAE0-6A4B8E3549E0}" srcId="{395CE72A-BFBD-4C51-AA08-0FAA19AD4554}" destId="{C4E0B2B4-2B28-4757-AB27-67FE33A03CF5}" srcOrd="5" destOrd="0" parTransId="{24BD1CCD-6496-4BFD-9714-8D95B63F2A75}" sibTransId="{9BCF12B5-2381-4676-A2F4-EA00B34BEA03}"/>
    <dgm:cxn modelId="{1EFD34E6-52E1-47AD-806B-C5D1CE1F9705}" srcId="{395CE72A-BFBD-4C51-AA08-0FAA19AD4554}" destId="{CC4BEFEC-8FA0-4692-AC6F-D50418896CD6}" srcOrd="2" destOrd="0" parTransId="{497AA12E-C94E-4B08-8558-600AA0CEB56B}" sibTransId="{B36848EF-FEDF-460E-B6EB-4E4971BD39A7}"/>
    <dgm:cxn modelId="{7857E379-147D-4843-A031-385061AF4DC4}" type="presOf" srcId="{7B2FA4EC-65CC-473C-A5A4-DCB46502B514}" destId="{31EA0DEB-E4B0-4255-AAFF-E4BC4267BADB}" srcOrd="1" destOrd="0" presId="urn:microsoft.com/office/officeart/2005/8/layout/hierarchy2"/>
    <dgm:cxn modelId="{DB89DFB9-D34C-41EB-8EB5-71E5BC435C59}" type="presOf" srcId="{BBE1DA9D-A772-4898-8F4F-6565FF7A68B0}" destId="{8C075964-F26A-442E-9348-AFD4E344CC17}" srcOrd="0" destOrd="0" presId="urn:microsoft.com/office/officeart/2005/8/layout/hierarchy2"/>
    <dgm:cxn modelId="{F0BDCCF8-5EF3-4D3F-A0B6-4028DDB008E0}" type="presOf" srcId="{497AA12E-C94E-4B08-8558-600AA0CEB56B}" destId="{FD572EC1-0614-42A7-995B-7F11360D2AF3}" srcOrd="1" destOrd="0" presId="urn:microsoft.com/office/officeart/2005/8/layout/hierarchy2"/>
    <dgm:cxn modelId="{4BA1ECED-469E-49F5-9BCA-3FE32DDB3E3C}" type="presOf" srcId="{3915E306-80C6-45EC-A784-8C4697AB6E1C}" destId="{369115D5-C6C3-46A3-92D5-7003F7EBBB41}" srcOrd="1" destOrd="0" presId="urn:microsoft.com/office/officeart/2005/8/layout/hierarchy2"/>
    <dgm:cxn modelId="{5322D8A2-D820-42AE-B7F9-44EBBCCD8AA9}" type="presOf" srcId="{497AA12E-C94E-4B08-8558-600AA0CEB56B}" destId="{440E048E-0423-4F24-8AA6-A68D68F50572}" srcOrd="0" destOrd="0" presId="urn:microsoft.com/office/officeart/2005/8/layout/hierarchy2"/>
    <dgm:cxn modelId="{EF58713C-2C73-4A57-91BA-4DEE1D985D1C}" type="presOf" srcId="{573B66CA-8E52-4A7B-9A1D-8163802ED9FE}" destId="{128805D6-0960-439D-84B9-9814BB1AF50F}" srcOrd="0" destOrd="0" presId="urn:microsoft.com/office/officeart/2005/8/layout/hierarchy2"/>
    <dgm:cxn modelId="{4320AB51-78C7-415F-AE68-75CA28F64DFE}" type="presOf" srcId="{102580B4-088F-4237-B014-E1CA46A7F39A}" destId="{67118002-5921-43A1-A985-8A752D41527C}" srcOrd="0" destOrd="0" presId="urn:microsoft.com/office/officeart/2005/8/layout/hierarchy2"/>
    <dgm:cxn modelId="{A69EC82F-9F71-4E51-BF5D-0EAC06F35965}" type="presOf" srcId="{24BD1CCD-6496-4BFD-9714-8D95B63F2A75}" destId="{B4D55422-0E22-4258-B223-F65FF5C08802}" srcOrd="0" destOrd="0" presId="urn:microsoft.com/office/officeart/2005/8/layout/hierarchy2"/>
    <dgm:cxn modelId="{6D1EBA2C-D1CD-409C-A182-0834165B70A2}" type="presParOf" srcId="{8C075964-F26A-442E-9348-AFD4E344CC17}" destId="{CDFFF3D3-73C6-438D-91EC-1D02C59B57FE}" srcOrd="0" destOrd="0" presId="urn:microsoft.com/office/officeart/2005/8/layout/hierarchy2"/>
    <dgm:cxn modelId="{8D94A267-25C9-4F3E-9248-940D9F5657B2}" type="presParOf" srcId="{CDFFF3D3-73C6-438D-91EC-1D02C59B57FE}" destId="{505785AC-187D-4102-95ED-F26DEB628BC7}" srcOrd="0" destOrd="0" presId="urn:microsoft.com/office/officeart/2005/8/layout/hierarchy2"/>
    <dgm:cxn modelId="{8AD5AE16-1B89-4C90-9810-E782193C0E8A}" type="presParOf" srcId="{CDFFF3D3-73C6-438D-91EC-1D02C59B57FE}" destId="{0A4DF8AC-046E-41A7-A7AE-A84A7F70BC3B}" srcOrd="1" destOrd="0" presId="urn:microsoft.com/office/officeart/2005/8/layout/hierarchy2"/>
    <dgm:cxn modelId="{16B80C5A-BE8B-4665-91AA-8799A93A4396}" type="presParOf" srcId="{0A4DF8AC-046E-41A7-A7AE-A84A7F70BC3B}" destId="{EFB59AAD-ECC9-4AF1-9BDA-91FF779231A8}" srcOrd="0" destOrd="0" presId="urn:microsoft.com/office/officeart/2005/8/layout/hierarchy2"/>
    <dgm:cxn modelId="{3E4BD037-BCAF-41DF-8893-8B992CC57610}" type="presParOf" srcId="{EFB59AAD-ECC9-4AF1-9BDA-91FF779231A8}" destId="{00B1F49E-3A6F-4E07-820C-279E17BE1EF8}" srcOrd="0" destOrd="0" presId="urn:microsoft.com/office/officeart/2005/8/layout/hierarchy2"/>
    <dgm:cxn modelId="{3C76D03D-397B-4F48-A44E-B626EA972732}" type="presParOf" srcId="{0A4DF8AC-046E-41A7-A7AE-A84A7F70BC3B}" destId="{D3AD5463-177A-40AB-AC88-9817DCB87A00}" srcOrd="1" destOrd="0" presId="urn:microsoft.com/office/officeart/2005/8/layout/hierarchy2"/>
    <dgm:cxn modelId="{94C6A558-01E5-47B6-901A-4C9D955B91EB}" type="presParOf" srcId="{D3AD5463-177A-40AB-AC88-9817DCB87A00}" destId="{A5B1F153-9CFB-4926-925A-46074E7512B6}" srcOrd="0" destOrd="0" presId="urn:microsoft.com/office/officeart/2005/8/layout/hierarchy2"/>
    <dgm:cxn modelId="{23FB8736-486B-4FAD-BB1A-383205E1EB81}" type="presParOf" srcId="{D3AD5463-177A-40AB-AC88-9817DCB87A00}" destId="{7BB7C4EF-319A-40C0-A212-112CA2E0E559}" srcOrd="1" destOrd="0" presId="urn:microsoft.com/office/officeart/2005/8/layout/hierarchy2"/>
    <dgm:cxn modelId="{E740B2F6-A069-4A6D-ADA1-B27ADDB4C3F5}" type="presParOf" srcId="{0A4DF8AC-046E-41A7-A7AE-A84A7F70BC3B}" destId="{D5210C58-C1A5-4E9D-838A-EE7A9D7289EB}" srcOrd="2" destOrd="0" presId="urn:microsoft.com/office/officeart/2005/8/layout/hierarchy2"/>
    <dgm:cxn modelId="{FD9E3490-F013-4D44-B20D-A69BE71762B5}" type="presParOf" srcId="{D5210C58-C1A5-4E9D-838A-EE7A9D7289EB}" destId="{3D32F6D5-F475-4418-8AFD-DE5A2401457E}" srcOrd="0" destOrd="0" presId="urn:microsoft.com/office/officeart/2005/8/layout/hierarchy2"/>
    <dgm:cxn modelId="{824978B3-EADC-409E-85E8-7C231A225B6B}" type="presParOf" srcId="{0A4DF8AC-046E-41A7-A7AE-A84A7F70BC3B}" destId="{D7305281-860E-4B42-9574-F2FC948B943B}" srcOrd="3" destOrd="0" presId="urn:microsoft.com/office/officeart/2005/8/layout/hierarchy2"/>
    <dgm:cxn modelId="{54FBAB39-40C2-4E3A-88C3-A12D0B7A3DEE}" type="presParOf" srcId="{D7305281-860E-4B42-9574-F2FC948B943B}" destId="{885B2DCD-C42E-4D68-A7A1-C73C23D965A7}" srcOrd="0" destOrd="0" presId="urn:microsoft.com/office/officeart/2005/8/layout/hierarchy2"/>
    <dgm:cxn modelId="{9CC93121-0A22-432D-816A-A9D093661754}" type="presParOf" srcId="{D7305281-860E-4B42-9574-F2FC948B943B}" destId="{20C59106-7063-4122-8628-016DF627864B}" srcOrd="1" destOrd="0" presId="urn:microsoft.com/office/officeart/2005/8/layout/hierarchy2"/>
    <dgm:cxn modelId="{657C0EC0-528E-4938-A582-76B6F7CDDF91}" type="presParOf" srcId="{20C59106-7063-4122-8628-016DF627864B}" destId="{CD3220AE-544E-4F85-9890-95719521375F}" srcOrd="0" destOrd="0" presId="urn:microsoft.com/office/officeart/2005/8/layout/hierarchy2"/>
    <dgm:cxn modelId="{961415EE-B720-4D57-811B-80B39A58244C}" type="presParOf" srcId="{CD3220AE-544E-4F85-9890-95719521375F}" destId="{0FEA0DA4-C9FB-4123-97CE-575246490E19}" srcOrd="0" destOrd="0" presId="urn:microsoft.com/office/officeart/2005/8/layout/hierarchy2"/>
    <dgm:cxn modelId="{29680DC9-1383-4AA3-BBEF-919832C17779}" type="presParOf" srcId="{20C59106-7063-4122-8628-016DF627864B}" destId="{3EDDFB19-3C36-409F-A295-C1BCC46F8DCC}" srcOrd="1" destOrd="0" presId="urn:microsoft.com/office/officeart/2005/8/layout/hierarchy2"/>
    <dgm:cxn modelId="{A63126CD-7639-4EF6-85C4-824AC5979491}" type="presParOf" srcId="{3EDDFB19-3C36-409F-A295-C1BCC46F8DCC}" destId="{41BD0B6F-9AF7-4D8D-927B-5FF01B9C30C1}" srcOrd="0" destOrd="0" presId="urn:microsoft.com/office/officeart/2005/8/layout/hierarchy2"/>
    <dgm:cxn modelId="{4E70F4E7-14D5-4809-BF1D-349EEF00ACF0}" type="presParOf" srcId="{3EDDFB19-3C36-409F-A295-C1BCC46F8DCC}" destId="{BC3A94B8-A51C-49DB-8462-59E5FC5F87F9}" srcOrd="1" destOrd="0" presId="urn:microsoft.com/office/officeart/2005/8/layout/hierarchy2"/>
    <dgm:cxn modelId="{3EED0F59-F103-4441-9018-8E4B1BE8AD24}" type="presParOf" srcId="{20C59106-7063-4122-8628-016DF627864B}" destId="{2EE7DE79-D334-41B1-9FD3-5362B5E21788}" srcOrd="2" destOrd="0" presId="urn:microsoft.com/office/officeart/2005/8/layout/hierarchy2"/>
    <dgm:cxn modelId="{F9A6B43C-493F-4F61-8194-2154D8F0529C}" type="presParOf" srcId="{2EE7DE79-D334-41B1-9FD3-5362B5E21788}" destId="{31EA0DEB-E4B0-4255-AAFF-E4BC4267BADB}" srcOrd="0" destOrd="0" presId="urn:microsoft.com/office/officeart/2005/8/layout/hierarchy2"/>
    <dgm:cxn modelId="{F9243AE1-8B24-4894-A613-84E91D55CB0A}" type="presParOf" srcId="{20C59106-7063-4122-8628-016DF627864B}" destId="{6C313EE1-1C82-48B6-9099-1E73CBE0575D}" srcOrd="3" destOrd="0" presId="urn:microsoft.com/office/officeart/2005/8/layout/hierarchy2"/>
    <dgm:cxn modelId="{ED428A9B-8C2F-477E-AAFF-E21BE4225D72}" type="presParOf" srcId="{6C313EE1-1C82-48B6-9099-1E73CBE0575D}" destId="{128805D6-0960-439D-84B9-9814BB1AF50F}" srcOrd="0" destOrd="0" presId="urn:microsoft.com/office/officeart/2005/8/layout/hierarchy2"/>
    <dgm:cxn modelId="{B3BEEDD0-9569-4C38-912F-63EF2FBA2502}" type="presParOf" srcId="{6C313EE1-1C82-48B6-9099-1E73CBE0575D}" destId="{0FAD444A-D25D-46AC-BC9C-895611E5A9AE}" srcOrd="1" destOrd="0" presId="urn:microsoft.com/office/officeart/2005/8/layout/hierarchy2"/>
    <dgm:cxn modelId="{838A90E0-ABF7-4747-814B-490CE0DDBE37}" type="presParOf" srcId="{0A4DF8AC-046E-41A7-A7AE-A84A7F70BC3B}" destId="{440E048E-0423-4F24-8AA6-A68D68F50572}" srcOrd="4" destOrd="0" presId="urn:microsoft.com/office/officeart/2005/8/layout/hierarchy2"/>
    <dgm:cxn modelId="{7E499402-D38A-47DF-90B2-0EE12B76AAF1}" type="presParOf" srcId="{440E048E-0423-4F24-8AA6-A68D68F50572}" destId="{FD572EC1-0614-42A7-995B-7F11360D2AF3}" srcOrd="0" destOrd="0" presId="urn:microsoft.com/office/officeart/2005/8/layout/hierarchy2"/>
    <dgm:cxn modelId="{155FB839-BCA7-4897-9E36-7AE6D5C18CF1}" type="presParOf" srcId="{0A4DF8AC-046E-41A7-A7AE-A84A7F70BC3B}" destId="{3CFC8662-1EFE-48CE-8874-DCCF4BC7D7D1}" srcOrd="5" destOrd="0" presId="urn:microsoft.com/office/officeart/2005/8/layout/hierarchy2"/>
    <dgm:cxn modelId="{888160B1-6870-461D-9465-B57D6459ECB1}" type="presParOf" srcId="{3CFC8662-1EFE-48CE-8874-DCCF4BC7D7D1}" destId="{50F297D6-2EDC-45A3-86C3-7C79987559AA}" srcOrd="0" destOrd="0" presId="urn:microsoft.com/office/officeart/2005/8/layout/hierarchy2"/>
    <dgm:cxn modelId="{0C87BBD9-E98E-4992-881B-A257924B13F2}" type="presParOf" srcId="{3CFC8662-1EFE-48CE-8874-DCCF4BC7D7D1}" destId="{0A8FE6BD-1E1B-40B5-9264-65338161E932}" srcOrd="1" destOrd="0" presId="urn:microsoft.com/office/officeart/2005/8/layout/hierarchy2"/>
    <dgm:cxn modelId="{E429C74A-AE96-4B6C-B1FD-3D472E69A06A}" type="presParOf" srcId="{0A4DF8AC-046E-41A7-A7AE-A84A7F70BC3B}" destId="{036F3569-A7E3-43A5-B73A-EA9CF000A6AE}" srcOrd="6" destOrd="0" presId="urn:microsoft.com/office/officeart/2005/8/layout/hierarchy2"/>
    <dgm:cxn modelId="{A180622F-8A8B-469E-8891-46529BADBB03}" type="presParOf" srcId="{036F3569-A7E3-43A5-B73A-EA9CF000A6AE}" destId="{369115D5-C6C3-46A3-92D5-7003F7EBBB41}" srcOrd="0" destOrd="0" presId="urn:microsoft.com/office/officeart/2005/8/layout/hierarchy2"/>
    <dgm:cxn modelId="{F957C001-9A92-4E4B-BF0C-C6084EABCDA4}" type="presParOf" srcId="{0A4DF8AC-046E-41A7-A7AE-A84A7F70BC3B}" destId="{B48A9494-A7A5-4D55-87CD-81F058E14C56}" srcOrd="7" destOrd="0" presId="urn:microsoft.com/office/officeart/2005/8/layout/hierarchy2"/>
    <dgm:cxn modelId="{88686730-F3DE-4840-BCD6-119D59E40053}" type="presParOf" srcId="{B48A9494-A7A5-4D55-87CD-81F058E14C56}" destId="{06649565-C4DC-4F44-A367-08C9894F8086}" srcOrd="0" destOrd="0" presId="urn:microsoft.com/office/officeart/2005/8/layout/hierarchy2"/>
    <dgm:cxn modelId="{757705A1-519F-4305-938F-93C0024D6E6D}" type="presParOf" srcId="{B48A9494-A7A5-4D55-87CD-81F058E14C56}" destId="{EFB59C6E-6F11-4BF1-9A8E-F6F326F069B7}" srcOrd="1" destOrd="0" presId="urn:microsoft.com/office/officeart/2005/8/layout/hierarchy2"/>
    <dgm:cxn modelId="{C25605C4-FC55-4ED5-BF22-8DBCDAFC0D4F}" type="presParOf" srcId="{0A4DF8AC-046E-41A7-A7AE-A84A7F70BC3B}" destId="{67118002-5921-43A1-A985-8A752D41527C}" srcOrd="8" destOrd="0" presId="urn:microsoft.com/office/officeart/2005/8/layout/hierarchy2"/>
    <dgm:cxn modelId="{4332864A-9001-4161-8416-4EDB925DB74A}" type="presParOf" srcId="{67118002-5921-43A1-A985-8A752D41527C}" destId="{5C15A9D1-C5FD-46F9-87CA-F7ADB563B1B0}" srcOrd="0" destOrd="0" presId="urn:microsoft.com/office/officeart/2005/8/layout/hierarchy2"/>
    <dgm:cxn modelId="{C44C59CC-011C-484E-868A-7B55E9C91359}" type="presParOf" srcId="{0A4DF8AC-046E-41A7-A7AE-A84A7F70BC3B}" destId="{AA8683B8-9508-4693-9FD7-50C7246186D9}" srcOrd="9" destOrd="0" presId="urn:microsoft.com/office/officeart/2005/8/layout/hierarchy2"/>
    <dgm:cxn modelId="{BC549EFF-1A8C-4606-B106-44C471008EC1}" type="presParOf" srcId="{AA8683B8-9508-4693-9FD7-50C7246186D9}" destId="{0F19903A-C016-4B7E-9443-110CD0B0CF0E}" srcOrd="0" destOrd="0" presId="urn:microsoft.com/office/officeart/2005/8/layout/hierarchy2"/>
    <dgm:cxn modelId="{7729373F-9800-4064-B497-8B40E43743FB}" type="presParOf" srcId="{AA8683B8-9508-4693-9FD7-50C7246186D9}" destId="{40DD39E8-D7CE-45CD-8F9F-DF6DA4F7690C}" srcOrd="1" destOrd="0" presId="urn:microsoft.com/office/officeart/2005/8/layout/hierarchy2"/>
    <dgm:cxn modelId="{7013F435-8AA3-4EC4-B33A-F9912B10E5C3}" type="presParOf" srcId="{0A4DF8AC-046E-41A7-A7AE-A84A7F70BC3B}" destId="{B4D55422-0E22-4258-B223-F65FF5C08802}" srcOrd="10" destOrd="0" presId="urn:microsoft.com/office/officeart/2005/8/layout/hierarchy2"/>
    <dgm:cxn modelId="{3FB495D3-348B-4C94-9011-36A5DA6431E3}" type="presParOf" srcId="{B4D55422-0E22-4258-B223-F65FF5C08802}" destId="{F4D59577-D815-492D-920C-F948CA943FB9}" srcOrd="0" destOrd="0" presId="urn:microsoft.com/office/officeart/2005/8/layout/hierarchy2"/>
    <dgm:cxn modelId="{DD6E759D-0AC1-48D9-BD20-803FBBDCE91A}" type="presParOf" srcId="{0A4DF8AC-046E-41A7-A7AE-A84A7F70BC3B}" destId="{173579DD-F2EA-45EB-AB33-22494DC08CD3}" srcOrd="11" destOrd="0" presId="urn:microsoft.com/office/officeart/2005/8/layout/hierarchy2"/>
    <dgm:cxn modelId="{0946EB95-006A-4CD5-98E6-39D4A862A263}" type="presParOf" srcId="{173579DD-F2EA-45EB-AB33-22494DC08CD3}" destId="{F67100EA-B24B-488A-99B4-AE2DC0CEBE3C}" srcOrd="0" destOrd="0" presId="urn:microsoft.com/office/officeart/2005/8/layout/hierarchy2"/>
    <dgm:cxn modelId="{AEBBB650-833B-4E0A-9BA4-DD43E158C7E0}" type="presParOf" srcId="{173579DD-F2EA-45EB-AB33-22494DC08CD3}" destId="{527A27A8-BD78-43E6-89F4-D6A03C3C4D3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1BDBFED-6B58-44C7-8FAC-06FE5828CC73}" type="doc">
      <dgm:prSet loTypeId="urn:microsoft.com/office/officeart/2005/8/layout/hierarchy2" loCatId="hierarchy" qsTypeId="urn:microsoft.com/office/officeart/2005/8/quickstyle/simple1" qsCatId="simple" csTypeId="urn:microsoft.com/office/officeart/2005/8/colors/accent5_1" csCatId="accent5" phldr="1"/>
      <dgm:spPr/>
      <dgm:t>
        <a:bodyPr/>
        <a:lstStyle/>
        <a:p>
          <a:endParaRPr lang="es-ES"/>
        </a:p>
      </dgm:t>
    </dgm:pt>
    <dgm:pt modelId="{A514B373-0C67-43B1-8D09-743742D51D97}">
      <dgm:prSet phldrT="[Texto]"/>
      <dgm:spPr/>
      <dgm:t>
        <a:bodyPr/>
        <a:lstStyle/>
        <a:p>
          <a:r>
            <a:rPr lang="es-ES" dirty="0" smtClean="0"/>
            <a:t>Dividendos</a:t>
          </a:r>
          <a:endParaRPr lang="es-ES" dirty="0"/>
        </a:p>
      </dgm:t>
    </dgm:pt>
    <dgm:pt modelId="{2AC13C74-3200-4A4B-B97E-3F956BB59900}" type="parTrans" cxnId="{AF88D291-C4E3-45FD-8C12-931064645ED0}">
      <dgm:prSet/>
      <dgm:spPr/>
      <dgm:t>
        <a:bodyPr/>
        <a:lstStyle/>
        <a:p>
          <a:endParaRPr lang="es-ES"/>
        </a:p>
      </dgm:t>
    </dgm:pt>
    <dgm:pt modelId="{78FCB64E-CF52-48A0-9F19-03C994B978D9}" type="sibTrans" cxnId="{AF88D291-C4E3-45FD-8C12-931064645ED0}">
      <dgm:prSet/>
      <dgm:spPr/>
      <dgm:t>
        <a:bodyPr/>
        <a:lstStyle/>
        <a:p>
          <a:endParaRPr lang="es-ES"/>
        </a:p>
      </dgm:t>
    </dgm:pt>
    <dgm:pt modelId="{9148EBCD-A112-422F-B621-EB52A257934D}">
      <dgm:prSet phldrT="[Texto]"/>
      <dgm:spPr/>
      <dgm:t>
        <a:bodyPr/>
        <a:lstStyle/>
        <a:p>
          <a:r>
            <a:rPr lang="es-ES" b="1" dirty="0" smtClean="0"/>
            <a:t>Discrecionales con posterioridad al momento de adquisición de acciones</a:t>
          </a:r>
          <a:endParaRPr lang="es-ES" b="1" dirty="0"/>
        </a:p>
      </dgm:t>
    </dgm:pt>
    <dgm:pt modelId="{E41421DE-F431-43E0-833B-FFDAEC595BAB}" type="parTrans" cxnId="{BC41F67A-9E91-4238-93CE-5EAE8033E352}">
      <dgm:prSet/>
      <dgm:spPr/>
      <dgm:t>
        <a:bodyPr/>
        <a:lstStyle/>
        <a:p>
          <a:endParaRPr lang="es-ES" dirty="0"/>
        </a:p>
      </dgm:t>
    </dgm:pt>
    <dgm:pt modelId="{7D3A1701-40EC-4FC5-8402-A00432826E04}" type="sibTrans" cxnId="{BC41F67A-9E91-4238-93CE-5EAE8033E352}">
      <dgm:prSet/>
      <dgm:spPr/>
      <dgm:t>
        <a:bodyPr/>
        <a:lstStyle/>
        <a:p>
          <a:endParaRPr lang="es-ES"/>
        </a:p>
      </dgm:t>
    </dgm:pt>
    <dgm:pt modelId="{0431DFB2-E33C-4B8C-BB09-FCE7B17862C4}">
      <dgm:prSet phldrT="[Texto]"/>
      <dgm:spPr/>
      <dgm:t>
        <a:bodyPr/>
        <a:lstStyle/>
        <a:p>
          <a:r>
            <a:rPr lang="es-ES" dirty="0" smtClean="0"/>
            <a:t>INGRESOS DEL EJERCICIO cuando se declara el derecho del socio a recibirlos</a:t>
          </a:r>
          <a:endParaRPr lang="es-ES" dirty="0"/>
        </a:p>
      </dgm:t>
    </dgm:pt>
    <dgm:pt modelId="{B17536B0-8F44-443F-A2C0-F8213872A063}" type="parTrans" cxnId="{0765359E-4B85-468C-A850-D15DB4652038}">
      <dgm:prSet/>
      <dgm:spPr/>
      <dgm:t>
        <a:bodyPr/>
        <a:lstStyle/>
        <a:p>
          <a:endParaRPr lang="es-ES" dirty="0"/>
        </a:p>
      </dgm:t>
    </dgm:pt>
    <dgm:pt modelId="{DC9EA924-7522-40A8-B54A-553F6DAC1916}" type="sibTrans" cxnId="{0765359E-4B85-468C-A850-D15DB4652038}">
      <dgm:prSet/>
      <dgm:spPr/>
      <dgm:t>
        <a:bodyPr/>
        <a:lstStyle/>
        <a:p>
          <a:endParaRPr lang="es-ES"/>
        </a:p>
      </dgm:t>
    </dgm:pt>
    <dgm:pt modelId="{0D1B32AD-069C-4CAD-9559-AE94DEF99782}">
      <dgm:prSet phldrT="[Texto]"/>
      <dgm:spPr/>
      <dgm:t>
        <a:bodyPr/>
        <a:lstStyle/>
        <a:p>
          <a:r>
            <a:rPr lang="es-ES" dirty="0" smtClean="0">
              <a:solidFill>
                <a:schemeClr val="tx1"/>
              </a:solidFill>
            </a:rPr>
            <a:t>Fecha Junta General</a:t>
          </a:r>
          <a:endParaRPr lang="es-ES" dirty="0">
            <a:solidFill>
              <a:schemeClr val="tx1"/>
            </a:solidFill>
          </a:endParaRPr>
        </a:p>
      </dgm:t>
    </dgm:pt>
    <dgm:pt modelId="{00126611-CAC6-4E94-B2DC-E36804FC0C38}" type="parTrans" cxnId="{DD5875A9-6C4F-4ECE-A2D9-F4F948FDF57F}">
      <dgm:prSet/>
      <dgm:spPr/>
      <dgm:t>
        <a:bodyPr/>
        <a:lstStyle/>
        <a:p>
          <a:endParaRPr lang="es-ES" dirty="0"/>
        </a:p>
      </dgm:t>
    </dgm:pt>
    <dgm:pt modelId="{D82472E2-96B7-4B24-BE23-A5208C0B16CB}" type="sibTrans" cxnId="{DD5875A9-6C4F-4ECE-A2D9-F4F948FDF57F}">
      <dgm:prSet/>
      <dgm:spPr/>
      <dgm:t>
        <a:bodyPr/>
        <a:lstStyle/>
        <a:p>
          <a:endParaRPr lang="es-ES"/>
        </a:p>
      </dgm:t>
    </dgm:pt>
    <dgm:pt modelId="{A885FAB6-9158-47A0-99C0-616532B734FF}">
      <dgm:prSet phldrT="[Texto]"/>
      <dgm:spPr/>
      <dgm:t>
        <a:bodyPr/>
        <a:lstStyle/>
        <a:p>
          <a:r>
            <a:rPr lang="es-ES" b="1" dirty="0" smtClean="0">
              <a:solidFill>
                <a:schemeClr val="tx1"/>
              </a:solidFill>
            </a:rPr>
            <a:t>Si los dividendos distribuidos </a:t>
          </a:r>
          <a:r>
            <a:rPr lang="es-ES" b="1" dirty="0" smtClean="0"/>
            <a:t>procedan inequívocamente de resultados generados con anterioridad a la fecha de adquisición de acciones</a:t>
          </a:r>
          <a:endParaRPr lang="es-ES" b="1" dirty="0"/>
        </a:p>
      </dgm:t>
    </dgm:pt>
    <dgm:pt modelId="{3C50FA98-4260-4A9F-AF02-632475038B22}" type="parTrans" cxnId="{A59BD9A6-4C66-4CDF-B8DC-498A2A853D16}">
      <dgm:prSet/>
      <dgm:spPr/>
      <dgm:t>
        <a:bodyPr/>
        <a:lstStyle/>
        <a:p>
          <a:endParaRPr lang="es-ES" dirty="0"/>
        </a:p>
      </dgm:t>
    </dgm:pt>
    <dgm:pt modelId="{EB311B5F-46A0-46F3-BF70-B7DE00E1DDB5}" type="sibTrans" cxnId="{A59BD9A6-4C66-4CDF-B8DC-498A2A853D16}">
      <dgm:prSet/>
      <dgm:spPr/>
      <dgm:t>
        <a:bodyPr/>
        <a:lstStyle/>
        <a:p>
          <a:endParaRPr lang="es-ES"/>
        </a:p>
      </dgm:t>
    </dgm:pt>
    <dgm:pt modelId="{9E2040F6-9727-461B-B7A9-8CB8DBBFED37}">
      <dgm:prSet phldrT="[Texto]"/>
      <dgm:spPr/>
      <dgm:t>
        <a:bodyPr/>
        <a:lstStyle/>
        <a:p>
          <a:r>
            <a:rPr lang="es-ES" dirty="0" smtClean="0"/>
            <a:t>MENOR VALOR DE LA INVERSIÓN </a:t>
          </a:r>
        </a:p>
        <a:p>
          <a:r>
            <a:rPr lang="es-ES" dirty="0" smtClean="0"/>
            <a:t>(no se reconocen como ingresos)</a:t>
          </a:r>
          <a:endParaRPr lang="es-ES" dirty="0"/>
        </a:p>
      </dgm:t>
    </dgm:pt>
    <dgm:pt modelId="{21F9D217-3812-4472-8DF6-ACE9A285A17F}" type="parTrans" cxnId="{390B6617-1BAD-466E-A189-9CC278EF5D90}">
      <dgm:prSet/>
      <dgm:spPr/>
      <dgm:t>
        <a:bodyPr/>
        <a:lstStyle/>
        <a:p>
          <a:endParaRPr lang="es-ES" dirty="0"/>
        </a:p>
      </dgm:t>
    </dgm:pt>
    <dgm:pt modelId="{42CF19F1-29B3-4B06-B44A-665A9FD0CA09}" type="sibTrans" cxnId="{390B6617-1BAD-466E-A189-9CC278EF5D90}">
      <dgm:prSet/>
      <dgm:spPr/>
      <dgm:t>
        <a:bodyPr/>
        <a:lstStyle/>
        <a:p>
          <a:endParaRPr lang="es-ES"/>
        </a:p>
      </dgm:t>
    </dgm:pt>
    <dgm:pt modelId="{21CCCF15-9C3C-45F1-BAAB-98C42A53065B}">
      <dgm:prSet phldrT="[Texto]"/>
      <dgm:spPr/>
      <dgm:t>
        <a:bodyPr/>
        <a:lstStyle/>
        <a:p>
          <a:r>
            <a:rPr lang="es-ES" dirty="0" smtClean="0"/>
            <a:t>Valoración inicial instrumentos patrimonio </a:t>
          </a:r>
          <a:endParaRPr lang="es-ES" dirty="0"/>
        </a:p>
      </dgm:t>
    </dgm:pt>
    <dgm:pt modelId="{633FC7A5-EEB3-4F71-89B2-49B6D39CC6A7}" type="parTrans" cxnId="{C106831B-B2AD-40DA-B8B8-15B42E8C5791}">
      <dgm:prSet/>
      <dgm:spPr/>
      <dgm:t>
        <a:bodyPr/>
        <a:lstStyle/>
        <a:p>
          <a:endParaRPr lang="es-ES" dirty="0"/>
        </a:p>
      </dgm:t>
    </dgm:pt>
    <dgm:pt modelId="{94AA25FD-D268-4AE0-A3FE-B5CB6FBF268A}" type="sibTrans" cxnId="{C106831B-B2AD-40DA-B8B8-15B42E8C5791}">
      <dgm:prSet/>
      <dgm:spPr/>
      <dgm:t>
        <a:bodyPr/>
        <a:lstStyle/>
        <a:p>
          <a:endParaRPr lang="es-ES"/>
        </a:p>
      </dgm:t>
    </dgm:pt>
    <dgm:pt modelId="{7C4D3C93-51F6-4E42-88A3-23CF47CA4D69}">
      <dgm:prSet phldrT="[Texto]"/>
      <dgm:spPr/>
      <dgm:t>
        <a:bodyPr/>
        <a:lstStyle/>
        <a:p>
          <a:r>
            <a:rPr lang="es-ES" dirty="0" smtClean="0"/>
            <a:t>Se registra de forma independiente los dividendos acordados en el momento de adquisición  </a:t>
          </a:r>
          <a:r>
            <a:rPr lang="es-ES" dirty="0" smtClean="0">
              <a:solidFill>
                <a:srgbClr val="0070C0"/>
              </a:solidFill>
            </a:rPr>
            <a:t>por el órgano competente</a:t>
          </a:r>
          <a:endParaRPr lang="es-ES" dirty="0">
            <a:solidFill>
              <a:srgbClr val="0070C0"/>
            </a:solidFill>
          </a:endParaRPr>
        </a:p>
      </dgm:t>
    </dgm:pt>
    <dgm:pt modelId="{8D35761B-BD1A-4201-9C1E-7D020EF7A976}" type="parTrans" cxnId="{2D7B1619-619B-419E-AB29-8DB2EA5D15DA}">
      <dgm:prSet/>
      <dgm:spPr/>
      <dgm:t>
        <a:bodyPr/>
        <a:lstStyle/>
        <a:p>
          <a:endParaRPr lang="es-ES" dirty="0"/>
        </a:p>
      </dgm:t>
    </dgm:pt>
    <dgm:pt modelId="{A0443012-8897-4D1D-AE29-5A6993AB794A}" type="sibTrans" cxnId="{2D7B1619-619B-419E-AB29-8DB2EA5D15DA}">
      <dgm:prSet/>
      <dgm:spPr/>
      <dgm:t>
        <a:bodyPr/>
        <a:lstStyle/>
        <a:p>
          <a:endParaRPr lang="es-ES"/>
        </a:p>
      </dgm:t>
    </dgm:pt>
    <dgm:pt modelId="{D90FBEFD-E6E7-4330-A885-A3863143F15E}">
      <dgm:prSet phldrT="[Texto]"/>
      <dgm:spPr/>
      <dgm:t>
        <a:bodyPr/>
        <a:lstStyle/>
        <a:p>
          <a:r>
            <a:rPr lang="es-ES" b="1" dirty="0" smtClean="0"/>
            <a:t>Reparto de reservas disponibles </a:t>
          </a:r>
          <a:r>
            <a:rPr lang="es-ES" b="1" strike="sngStrike" dirty="0" smtClean="0"/>
            <a:t>o de la prima de emisión</a:t>
          </a:r>
          <a:endParaRPr lang="es-ES" b="1" strike="sngStrike" dirty="0"/>
        </a:p>
      </dgm:t>
    </dgm:pt>
    <dgm:pt modelId="{C561F1B5-A1D0-4DE1-B2ED-BC98DA870207}" type="parTrans" cxnId="{B876B3E5-A34F-4FDB-BA52-39ED5C186C16}">
      <dgm:prSet/>
      <dgm:spPr/>
      <dgm:t>
        <a:bodyPr/>
        <a:lstStyle/>
        <a:p>
          <a:endParaRPr lang="es-ES" dirty="0"/>
        </a:p>
      </dgm:t>
    </dgm:pt>
    <dgm:pt modelId="{65643938-1A3A-45DD-A4C5-66F9EE4A7F2F}" type="sibTrans" cxnId="{B876B3E5-A34F-4FDB-BA52-39ED5C186C16}">
      <dgm:prSet/>
      <dgm:spPr/>
      <dgm:t>
        <a:bodyPr/>
        <a:lstStyle/>
        <a:p>
          <a:endParaRPr lang="es-ES"/>
        </a:p>
      </dgm:t>
    </dgm:pt>
    <dgm:pt modelId="{182F52BD-9F4F-4839-B260-51CA8F1F6FEC}">
      <dgm:prSet phldrT="[Texto]"/>
      <dgm:spPr/>
      <dgm:t>
        <a:bodyPr/>
        <a:lstStyle/>
        <a:p>
          <a:r>
            <a:rPr lang="es-ES" dirty="0" smtClean="0"/>
            <a:t>Será un INGRESO DEL EJERCICIO si los beneficios generados desde la posesión de la inversión supera a los fondos propios que se distribuyen</a:t>
          </a:r>
          <a:endParaRPr lang="es-ES" dirty="0"/>
        </a:p>
      </dgm:t>
    </dgm:pt>
    <dgm:pt modelId="{E84824E5-990C-48DF-B0F6-A023EF5CD266}" type="parTrans" cxnId="{42121AAD-AEA4-408C-973E-DAF902FB74E7}">
      <dgm:prSet/>
      <dgm:spPr/>
      <dgm:t>
        <a:bodyPr/>
        <a:lstStyle/>
        <a:p>
          <a:endParaRPr lang="es-ES" dirty="0"/>
        </a:p>
      </dgm:t>
    </dgm:pt>
    <dgm:pt modelId="{1E8B1364-46F9-412A-BFC9-C557875FFFFC}" type="sibTrans" cxnId="{42121AAD-AEA4-408C-973E-DAF902FB74E7}">
      <dgm:prSet/>
      <dgm:spPr/>
      <dgm:t>
        <a:bodyPr/>
        <a:lstStyle/>
        <a:p>
          <a:endParaRPr lang="es-ES"/>
        </a:p>
      </dgm:t>
    </dgm:pt>
    <dgm:pt modelId="{95E211EB-7AEC-445E-9583-2112B1C328CB}">
      <dgm:prSet phldrT="[Texto]"/>
      <dgm:spPr/>
      <dgm:t>
        <a:bodyPr/>
        <a:lstStyle/>
        <a:p>
          <a:r>
            <a:rPr lang="es-ES" dirty="0" smtClean="0">
              <a:solidFill>
                <a:schemeClr val="tx1"/>
              </a:solidFill>
            </a:rPr>
            <a:t>(En caso contrario, MENOR VALOR DE LA INVERSIÓN)</a:t>
          </a:r>
          <a:endParaRPr lang="es-ES" dirty="0">
            <a:solidFill>
              <a:schemeClr val="tx1"/>
            </a:solidFill>
          </a:endParaRPr>
        </a:p>
      </dgm:t>
    </dgm:pt>
    <dgm:pt modelId="{32895C7A-EC3C-48DD-AD93-6D78A3F88C03}" type="parTrans" cxnId="{36AEA9DB-5336-437E-BEF8-3671B8B01F86}">
      <dgm:prSet/>
      <dgm:spPr/>
      <dgm:t>
        <a:bodyPr/>
        <a:lstStyle/>
        <a:p>
          <a:endParaRPr lang="es-ES" dirty="0"/>
        </a:p>
      </dgm:t>
    </dgm:pt>
    <dgm:pt modelId="{C8442A41-9D92-4233-927F-B4C28D878E01}" type="sibTrans" cxnId="{36AEA9DB-5336-437E-BEF8-3671B8B01F86}">
      <dgm:prSet/>
      <dgm:spPr/>
      <dgm:t>
        <a:bodyPr/>
        <a:lstStyle/>
        <a:p>
          <a:endParaRPr lang="es-ES"/>
        </a:p>
      </dgm:t>
    </dgm:pt>
    <dgm:pt modelId="{77E1A0E3-7983-4E67-AB76-7AA3CDDAE995}" type="pres">
      <dgm:prSet presAssocID="{61BDBFED-6B58-44C7-8FAC-06FE5828CC73}" presName="diagram" presStyleCnt="0">
        <dgm:presLayoutVars>
          <dgm:chPref val="1"/>
          <dgm:dir/>
          <dgm:animOne val="branch"/>
          <dgm:animLvl val="lvl"/>
          <dgm:resizeHandles val="exact"/>
        </dgm:presLayoutVars>
      </dgm:prSet>
      <dgm:spPr/>
      <dgm:t>
        <a:bodyPr/>
        <a:lstStyle/>
        <a:p>
          <a:endParaRPr lang="es-ES"/>
        </a:p>
      </dgm:t>
    </dgm:pt>
    <dgm:pt modelId="{B76E312A-87FF-4E40-B638-B594A1A118B0}" type="pres">
      <dgm:prSet presAssocID="{A514B373-0C67-43B1-8D09-743742D51D97}" presName="root1" presStyleCnt="0"/>
      <dgm:spPr/>
    </dgm:pt>
    <dgm:pt modelId="{6A361DB9-4EA6-4373-A260-CA16F3A0DFEC}" type="pres">
      <dgm:prSet presAssocID="{A514B373-0C67-43B1-8D09-743742D51D97}" presName="LevelOneTextNode" presStyleLbl="node0" presStyleIdx="0" presStyleCnt="1">
        <dgm:presLayoutVars>
          <dgm:chPref val="3"/>
        </dgm:presLayoutVars>
      </dgm:prSet>
      <dgm:spPr/>
      <dgm:t>
        <a:bodyPr/>
        <a:lstStyle/>
        <a:p>
          <a:endParaRPr lang="es-ES"/>
        </a:p>
      </dgm:t>
    </dgm:pt>
    <dgm:pt modelId="{9C6FF783-F2CE-4FE8-9875-0AC38C6278E5}" type="pres">
      <dgm:prSet presAssocID="{A514B373-0C67-43B1-8D09-743742D51D97}" presName="level2hierChild" presStyleCnt="0"/>
      <dgm:spPr/>
    </dgm:pt>
    <dgm:pt modelId="{682874CA-10A1-42A7-91F3-2669B9C96BC7}" type="pres">
      <dgm:prSet presAssocID="{E41421DE-F431-43E0-833B-FFDAEC595BAB}" presName="conn2-1" presStyleLbl="parChTrans1D2" presStyleIdx="0" presStyleCnt="3"/>
      <dgm:spPr/>
      <dgm:t>
        <a:bodyPr/>
        <a:lstStyle/>
        <a:p>
          <a:endParaRPr lang="es-ES"/>
        </a:p>
      </dgm:t>
    </dgm:pt>
    <dgm:pt modelId="{9978A5FE-EEF6-4362-94A7-8BFF6511F469}" type="pres">
      <dgm:prSet presAssocID="{E41421DE-F431-43E0-833B-FFDAEC595BAB}" presName="connTx" presStyleLbl="parChTrans1D2" presStyleIdx="0" presStyleCnt="3"/>
      <dgm:spPr/>
      <dgm:t>
        <a:bodyPr/>
        <a:lstStyle/>
        <a:p>
          <a:endParaRPr lang="es-ES"/>
        </a:p>
      </dgm:t>
    </dgm:pt>
    <dgm:pt modelId="{A90DC250-3BE2-4961-AC12-6396A484BB10}" type="pres">
      <dgm:prSet presAssocID="{9148EBCD-A112-422F-B621-EB52A257934D}" presName="root2" presStyleCnt="0"/>
      <dgm:spPr/>
    </dgm:pt>
    <dgm:pt modelId="{81DBD4DA-71C1-45D2-8BCF-41D9E6A74885}" type="pres">
      <dgm:prSet presAssocID="{9148EBCD-A112-422F-B621-EB52A257934D}" presName="LevelTwoTextNode" presStyleLbl="node2" presStyleIdx="0" presStyleCnt="3">
        <dgm:presLayoutVars>
          <dgm:chPref val="3"/>
        </dgm:presLayoutVars>
      </dgm:prSet>
      <dgm:spPr/>
      <dgm:t>
        <a:bodyPr/>
        <a:lstStyle/>
        <a:p>
          <a:endParaRPr lang="es-ES"/>
        </a:p>
      </dgm:t>
    </dgm:pt>
    <dgm:pt modelId="{B0D82513-DA6A-4D81-BD38-F69D0A58FD02}" type="pres">
      <dgm:prSet presAssocID="{9148EBCD-A112-422F-B621-EB52A257934D}" presName="level3hierChild" presStyleCnt="0"/>
      <dgm:spPr/>
    </dgm:pt>
    <dgm:pt modelId="{E5C3250E-B665-441B-8946-3714C9DC7CA4}" type="pres">
      <dgm:prSet presAssocID="{B17536B0-8F44-443F-A2C0-F8213872A063}" presName="conn2-1" presStyleLbl="parChTrans1D3" presStyleIdx="0" presStyleCnt="4"/>
      <dgm:spPr/>
      <dgm:t>
        <a:bodyPr/>
        <a:lstStyle/>
        <a:p>
          <a:endParaRPr lang="es-ES"/>
        </a:p>
      </dgm:t>
    </dgm:pt>
    <dgm:pt modelId="{0350F1D0-C3ED-4F8E-BB76-6CA40694254B}" type="pres">
      <dgm:prSet presAssocID="{B17536B0-8F44-443F-A2C0-F8213872A063}" presName="connTx" presStyleLbl="parChTrans1D3" presStyleIdx="0" presStyleCnt="4"/>
      <dgm:spPr/>
      <dgm:t>
        <a:bodyPr/>
        <a:lstStyle/>
        <a:p>
          <a:endParaRPr lang="es-ES"/>
        </a:p>
      </dgm:t>
    </dgm:pt>
    <dgm:pt modelId="{35EDCB67-26C6-4466-989D-09BC9877352A}" type="pres">
      <dgm:prSet presAssocID="{0431DFB2-E33C-4B8C-BB09-FCE7B17862C4}" presName="root2" presStyleCnt="0"/>
      <dgm:spPr/>
    </dgm:pt>
    <dgm:pt modelId="{4CBC28ED-04D2-48AE-B782-7400CBFDC258}" type="pres">
      <dgm:prSet presAssocID="{0431DFB2-E33C-4B8C-BB09-FCE7B17862C4}" presName="LevelTwoTextNode" presStyleLbl="node3" presStyleIdx="0" presStyleCnt="4">
        <dgm:presLayoutVars>
          <dgm:chPref val="3"/>
        </dgm:presLayoutVars>
      </dgm:prSet>
      <dgm:spPr/>
      <dgm:t>
        <a:bodyPr/>
        <a:lstStyle/>
        <a:p>
          <a:endParaRPr lang="es-ES"/>
        </a:p>
      </dgm:t>
    </dgm:pt>
    <dgm:pt modelId="{E0949FDF-5773-4C90-9B9B-AEA96F5581EB}" type="pres">
      <dgm:prSet presAssocID="{0431DFB2-E33C-4B8C-BB09-FCE7B17862C4}" presName="level3hierChild" presStyleCnt="0"/>
      <dgm:spPr/>
    </dgm:pt>
    <dgm:pt modelId="{E4C3A4BD-4FEC-4584-A275-79929F51CA48}" type="pres">
      <dgm:prSet presAssocID="{00126611-CAC6-4E94-B2DC-E36804FC0C38}" presName="conn2-1" presStyleLbl="parChTrans1D4" presStyleIdx="0" presStyleCnt="3"/>
      <dgm:spPr/>
      <dgm:t>
        <a:bodyPr/>
        <a:lstStyle/>
        <a:p>
          <a:endParaRPr lang="es-ES"/>
        </a:p>
      </dgm:t>
    </dgm:pt>
    <dgm:pt modelId="{8C483FBE-8484-4558-B55D-6313AE41DBED}" type="pres">
      <dgm:prSet presAssocID="{00126611-CAC6-4E94-B2DC-E36804FC0C38}" presName="connTx" presStyleLbl="parChTrans1D4" presStyleIdx="0" presStyleCnt="3"/>
      <dgm:spPr/>
      <dgm:t>
        <a:bodyPr/>
        <a:lstStyle/>
        <a:p>
          <a:endParaRPr lang="es-ES"/>
        </a:p>
      </dgm:t>
    </dgm:pt>
    <dgm:pt modelId="{027DFDA5-61D6-4FCA-897B-FE82E8AF5A85}" type="pres">
      <dgm:prSet presAssocID="{0D1B32AD-069C-4CAD-9559-AE94DEF99782}" presName="root2" presStyleCnt="0"/>
      <dgm:spPr/>
    </dgm:pt>
    <dgm:pt modelId="{3FD2DD50-1AF2-4C02-BD42-86EDE296CD22}" type="pres">
      <dgm:prSet presAssocID="{0D1B32AD-069C-4CAD-9559-AE94DEF99782}" presName="LevelTwoTextNode" presStyleLbl="node4" presStyleIdx="0" presStyleCnt="3">
        <dgm:presLayoutVars>
          <dgm:chPref val="3"/>
        </dgm:presLayoutVars>
      </dgm:prSet>
      <dgm:spPr/>
      <dgm:t>
        <a:bodyPr/>
        <a:lstStyle/>
        <a:p>
          <a:endParaRPr lang="es-ES"/>
        </a:p>
      </dgm:t>
    </dgm:pt>
    <dgm:pt modelId="{AEBD5146-C907-4FAB-BF24-687451644B58}" type="pres">
      <dgm:prSet presAssocID="{0D1B32AD-069C-4CAD-9559-AE94DEF99782}" presName="level3hierChild" presStyleCnt="0"/>
      <dgm:spPr/>
    </dgm:pt>
    <dgm:pt modelId="{06C66085-4421-4690-9468-A6361569E47F}" type="pres">
      <dgm:prSet presAssocID="{633FC7A5-EEB3-4F71-89B2-49B6D39CC6A7}" presName="conn2-1" presStyleLbl="parChTrans1D3" presStyleIdx="1" presStyleCnt="4"/>
      <dgm:spPr/>
      <dgm:t>
        <a:bodyPr/>
        <a:lstStyle/>
        <a:p>
          <a:endParaRPr lang="es-ES"/>
        </a:p>
      </dgm:t>
    </dgm:pt>
    <dgm:pt modelId="{85876C28-FA57-46DB-878D-844B56FFF725}" type="pres">
      <dgm:prSet presAssocID="{633FC7A5-EEB3-4F71-89B2-49B6D39CC6A7}" presName="connTx" presStyleLbl="parChTrans1D3" presStyleIdx="1" presStyleCnt="4"/>
      <dgm:spPr/>
      <dgm:t>
        <a:bodyPr/>
        <a:lstStyle/>
        <a:p>
          <a:endParaRPr lang="es-ES"/>
        </a:p>
      </dgm:t>
    </dgm:pt>
    <dgm:pt modelId="{44428081-A994-424E-9C68-01D497BAC57E}" type="pres">
      <dgm:prSet presAssocID="{21CCCF15-9C3C-45F1-BAAB-98C42A53065B}" presName="root2" presStyleCnt="0"/>
      <dgm:spPr/>
    </dgm:pt>
    <dgm:pt modelId="{A2738B17-9E64-438E-AA4A-273020B31A02}" type="pres">
      <dgm:prSet presAssocID="{21CCCF15-9C3C-45F1-BAAB-98C42A53065B}" presName="LevelTwoTextNode" presStyleLbl="node3" presStyleIdx="1" presStyleCnt="4">
        <dgm:presLayoutVars>
          <dgm:chPref val="3"/>
        </dgm:presLayoutVars>
      </dgm:prSet>
      <dgm:spPr/>
      <dgm:t>
        <a:bodyPr/>
        <a:lstStyle/>
        <a:p>
          <a:endParaRPr lang="es-ES"/>
        </a:p>
      </dgm:t>
    </dgm:pt>
    <dgm:pt modelId="{4D7A6413-8430-443E-A296-C98FB0C0916A}" type="pres">
      <dgm:prSet presAssocID="{21CCCF15-9C3C-45F1-BAAB-98C42A53065B}" presName="level3hierChild" presStyleCnt="0"/>
      <dgm:spPr/>
    </dgm:pt>
    <dgm:pt modelId="{DD4E0663-37E8-4EE4-880A-9ADF123E5C5C}" type="pres">
      <dgm:prSet presAssocID="{8D35761B-BD1A-4201-9C1E-7D020EF7A976}" presName="conn2-1" presStyleLbl="parChTrans1D4" presStyleIdx="1" presStyleCnt="3"/>
      <dgm:spPr/>
      <dgm:t>
        <a:bodyPr/>
        <a:lstStyle/>
        <a:p>
          <a:endParaRPr lang="es-ES"/>
        </a:p>
      </dgm:t>
    </dgm:pt>
    <dgm:pt modelId="{B49C4B51-1B18-4C43-A739-E4324CEEBC88}" type="pres">
      <dgm:prSet presAssocID="{8D35761B-BD1A-4201-9C1E-7D020EF7A976}" presName="connTx" presStyleLbl="parChTrans1D4" presStyleIdx="1" presStyleCnt="3"/>
      <dgm:spPr/>
      <dgm:t>
        <a:bodyPr/>
        <a:lstStyle/>
        <a:p>
          <a:endParaRPr lang="es-ES"/>
        </a:p>
      </dgm:t>
    </dgm:pt>
    <dgm:pt modelId="{8628B5AC-7380-4059-AB68-3FC64AB7B9EE}" type="pres">
      <dgm:prSet presAssocID="{7C4D3C93-51F6-4E42-88A3-23CF47CA4D69}" presName="root2" presStyleCnt="0"/>
      <dgm:spPr/>
    </dgm:pt>
    <dgm:pt modelId="{EF988F0B-FB55-4176-98DB-E18D2185D54A}" type="pres">
      <dgm:prSet presAssocID="{7C4D3C93-51F6-4E42-88A3-23CF47CA4D69}" presName="LevelTwoTextNode" presStyleLbl="node4" presStyleIdx="1" presStyleCnt="3">
        <dgm:presLayoutVars>
          <dgm:chPref val="3"/>
        </dgm:presLayoutVars>
      </dgm:prSet>
      <dgm:spPr/>
      <dgm:t>
        <a:bodyPr/>
        <a:lstStyle/>
        <a:p>
          <a:endParaRPr lang="es-ES"/>
        </a:p>
      </dgm:t>
    </dgm:pt>
    <dgm:pt modelId="{B41AE7DE-4945-4DC5-936B-92D66F3A60DD}" type="pres">
      <dgm:prSet presAssocID="{7C4D3C93-51F6-4E42-88A3-23CF47CA4D69}" presName="level3hierChild" presStyleCnt="0"/>
      <dgm:spPr/>
    </dgm:pt>
    <dgm:pt modelId="{341EB4D3-CCE2-4021-9259-8D28952DCD65}" type="pres">
      <dgm:prSet presAssocID="{3C50FA98-4260-4A9F-AF02-632475038B22}" presName="conn2-1" presStyleLbl="parChTrans1D2" presStyleIdx="1" presStyleCnt="3"/>
      <dgm:spPr/>
      <dgm:t>
        <a:bodyPr/>
        <a:lstStyle/>
        <a:p>
          <a:endParaRPr lang="es-ES"/>
        </a:p>
      </dgm:t>
    </dgm:pt>
    <dgm:pt modelId="{7BBB9F55-B041-4CAD-990D-8FC84947F3E2}" type="pres">
      <dgm:prSet presAssocID="{3C50FA98-4260-4A9F-AF02-632475038B22}" presName="connTx" presStyleLbl="parChTrans1D2" presStyleIdx="1" presStyleCnt="3"/>
      <dgm:spPr/>
      <dgm:t>
        <a:bodyPr/>
        <a:lstStyle/>
        <a:p>
          <a:endParaRPr lang="es-ES"/>
        </a:p>
      </dgm:t>
    </dgm:pt>
    <dgm:pt modelId="{0FF0C765-8C14-4CA0-9657-AF43D6BA2F97}" type="pres">
      <dgm:prSet presAssocID="{A885FAB6-9158-47A0-99C0-616532B734FF}" presName="root2" presStyleCnt="0"/>
      <dgm:spPr/>
    </dgm:pt>
    <dgm:pt modelId="{424BA8C2-C2F1-43A3-AC2B-B46EDEC36046}" type="pres">
      <dgm:prSet presAssocID="{A885FAB6-9158-47A0-99C0-616532B734FF}" presName="LevelTwoTextNode" presStyleLbl="node2" presStyleIdx="1" presStyleCnt="3">
        <dgm:presLayoutVars>
          <dgm:chPref val="3"/>
        </dgm:presLayoutVars>
      </dgm:prSet>
      <dgm:spPr/>
      <dgm:t>
        <a:bodyPr/>
        <a:lstStyle/>
        <a:p>
          <a:endParaRPr lang="es-ES"/>
        </a:p>
      </dgm:t>
    </dgm:pt>
    <dgm:pt modelId="{36ADBAF9-3052-403D-9BFA-8B487B465B6D}" type="pres">
      <dgm:prSet presAssocID="{A885FAB6-9158-47A0-99C0-616532B734FF}" presName="level3hierChild" presStyleCnt="0"/>
      <dgm:spPr/>
    </dgm:pt>
    <dgm:pt modelId="{EAD851FD-8DD0-4D81-B085-2E4E49D028B1}" type="pres">
      <dgm:prSet presAssocID="{21F9D217-3812-4472-8DF6-ACE9A285A17F}" presName="conn2-1" presStyleLbl="parChTrans1D3" presStyleIdx="2" presStyleCnt="4"/>
      <dgm:spPr/>
      <dgm:t>
        <a:bodyPr/>
        <a:lstStyle/>
        <a:p>
          <a:endParaRPr lang="es-ES"/>
        </a:p>
      </dgm:t>
    </dgm:pt>
    <dgm:pt modelId="{864484CD-5ABD-44B8-B597-A1153D3F7591}" type="pres">
      <dgm:prSet presAssocID="{21F9D217-3812-4472-8DF6-ACE9A285A17F}" presName="connTx" presStyleLbl="parChTrans1D3" presStyleIdx="2" presStyleCnt="4"/>
      <dgm:spPr/>
      <dgm:t>
        <a:bodyPr/>
        <a:lstStyle/>
        <a:p>
          <a:endParaRPr lang="es-ES"/>
        </a:p>
      </dgm:t>
    </dgm:pt>
    <dgm:pt modelId="{478E13BE-EBD9-461E-A344-1D4E90BFC3FB}" type="pres">
      <dgm:prSet presAssocID="{9E2040F6-9727-461B-B7A9-8CB8DBBFED37}" presName="root2" presStyleCnt="0"/>
      <dgm:spPr/>
    </dgm:pt>
    <dgm:pt modelId="{841D2D18-7830-4CFF-B38A-761569FD1647}" type="pres">
      <dgm:prSet presAssocID="{9E2040F6-9727-461B-B7A9-8CB8DBBFED37}" presName="LevelTwoTextNode" presStyleLbl="node3" presStyleIdx="2" presStyleCnt="4">
        <dgm:presLayoutVars>
          <dgm:chPref val="3"/>
        </dgm:presLayoutVars>
      </dgm:prSet>
      <dgm:spPr/>
      <dgm:t>
        <a:bodyPr/>
        <a:lstStyle/>
        <a:p>
          <a:endParaRPr lang="es-ES"/>
        </a:p>
      </dgm:t>
    </dgm:pt>
    <dgm:pt modelId="{424F9ED9-0E0E-445C-ABAE-DF92BD58FD93}" type="pres">
      <dgm:prSet presAssocID="{9E2040F6-9727-461B-B7A9-8CB8DBBFED37}" presName="level3hierChild" presStyleCnt="0"/>
      <dgm:spPr/>
    </dgm:pt>
    <dgm:pt modelId="{9436A4DA-F5B8-46CB-B8B6-E1CBD2B2F270}" type="pres">
      <dgm:prSet presAssocID="{C561F1B5-A1D0-4DE1-B2ED-BC98DA870207}" presName="conn2-1" presStyleLbl="parChTrans1D2" presStyleIdx="2" presStyleCnt="3"/>
      <dgm:spPr/>
      <dgm:t>
        <a:bodyPr/>
        <a:lstStyle/>
        <a:p>
          <a:endParaRPr lang="es-ES"/>
        </a:p>
      </dgm:t>
    </dgm:pt>
    <dgm:pt modelId="{DD28CEFF-1BCF-41E2-AE1C-02613A857EEB}" type="pres">
      <dgm:prSet presAssocID="{C561F1B5-A1D0-4DE1-B2ED-BC98DA870207}" presName="connTx" presStyleLbl="parChTrans1D2" presStyleIdx="2" presStyleCnt="3"/>
      <dgm:spPr/>
      <dgm:t>
        <a:bodyPr/>
        <a:lstStyle/>
        <a:p>
          <a:endParaRPr lang="es-ES"/>
        </a:p>
      </dgm:t>
    </dgm:pt>
    <dgm:pt modelId="{99AF432B-59C8-40E0-93A3-6D10D9A7DC54}" type="pres">
      <dgm:prSet presAssocID="{D90FBEFD-E6E7-4330-A885-A3863143F15E}" presName="root2" presStyleCnt="0"/>
      <dgm:spPr/>
    </dgm:pt>
    <dgm:pt modelId="{BADA3A09-48BE-4EE2-A546-C7D5B58F6432}" type="pres">
      <dgm:prSet presAssocID="{D90FBEFD-E6E7-4330-A885-A3863143F15E}" presName="LevelTwoTextNode" presStyleLbl="node2" presStyleIdx="2" presStyleCnt="3">
        <dgm:presLayoutVars>
          <dgm:chPref val="3"/>
        </dgm:presLayoutVars>
      </dgm:prSet>
      <dgm:spPr/>
      <dgm:t>
        <a:bodyPr/>
        <a:lstStyle/>
        <a:p>
          <a:endParaRPr lang="es-ES"/>
        </a:p>
      </dgm:t>
    </dgm:pt>
    <dgm:pt modelId="{CCFA0DE5-7BDD-472C-85BF-F841A52AFD21}" type="pres">
      <dgm:prSet presAssocID="{D90FBEFD-E6E7-4330-A885-A3863143F15E}" presName="level3hierChild" presStyleCnt="0"/>
      <dgm:spPr/>
    </dgm:pt>
    <dgm:pt modelId="{97F071F3-F32F-462C-9041-BEF59BFA4E45}" type="pres">
      <dgm:prSet presAssocID="{E84824E5-990C-48DF-B0F6-A023EF5CD266}" presName="conn2-1" presStyleLbl="parChTrans1D3" presStyleIdx="3" presStyleCnt="4"/>
      <dgm:spPr/>
      <dgm:t>
        <a:bodyPr/>
        <a:lstStyle/>
        <a:p>
          <a:endParaRPr lang="es-ES"/>
        </a:p>
      </dgm:t>
    </dgm:pt>
    <dgm:pt modelId="{C5F4F265-193C-49C9-87C2-B1A77FDC1804}" type="pres">
      <dgm:prSet presAssocID="{E84824E5-990C-48DF-B0F6-A023EF5CD266}" presName="connTx" presStyleLbl="parChTrans1D3" presStyleIdx="3" presStyleCnt="4"/>
      <dgm:spPr/>
      <dgm:t>
        <a:bodyPr/>
        <a:lstStyle/>
        <a:p>
          <a:endParaRPr lang="es-ES"/>
        </a:p>
      </dgm:t>
    </dgm:pt>
    <dgm:pt modelId="{312A1E13-7439-49C2-8BB8-B175EBD5550F}" type="pres">
      <dgm:prSet presAssocID="{182F52BD-9F4F-4839-B260-51CA8F1F6FEC}" presName="root2" presStyleCnt="0"/>
      <dgm:spPr/>
    </dgm:pt>
    <dgm:pt modelId="{BF33FD2C-FEE5-43BB-89F2-CEDC6A778626}" type="pres">
      <dgm:prSet presAssocID="{182F52BD-9F4F-4839-B260-51CA8F1F6FEC}" presName="LevelTwoTextNode" presStyleLbl="node3" presStyleIdx="3" presStyleCnt="4">
        <dgm:presLayoutVars>
          <dgm:chPref val="3"/>
        </dgm:presLayoutVars>
      </dgm:prSet>
      <dgm:spPr/>
      <dgm:t>
        <a:bodyPr/>
        <a:lstStyle/>
        <a:p>
          <a:endParaRPr lang="es-ES"/>
        </a:p>
      </dgm:t>
    </dgm:pt>
    <dgm:pt modelId="{5DA37710-AE4E-4484-8C03-202733E51FFF}" type="pres">
      <dgm:prSet presAssocID="{182F52BD-9F4F-4839-B260-51CA8F1F6FEC}" presName="level3hierChild" presStyleCnt="0"/>
      <dgm:spPr/>
    </dgm:pt>
    <dgm:pt modelId="{1B10F4FC-FE2F-4186-B8DE-2CA954711D8F}" type="pres">
      <dgm:prSet presAssocID="{32895C7A-EC3C-48DD-AD93-6D78A3F88C03}" presName="conn2-1" presStyleLbl="parChTrans1D4" presStyleIdx="2" presStyleCnt="3"/>
      <dgm:spPr/>
      <dgm:t>
        <a:bodyPr/>
        <a:lstStyle/>
        <a:p>
          <a:endParaRPr lang="es-ES"/>
        </a:p>
      </dgm:t>
    </dgm:pt>
    <dgm:pt modelId="{72C32308-42AE-4EA6-9931-38EDFFC1CC67}" type="pres">
      <dgm:prSet presAssocID="{32895C7A-EC3C-48DD-AD93-6D78A3F88C03}" presName="connTx" presStyleLbl="parChTrans1D4" presStyleIdx="2" presStyleCnt="3"/>
      <dgm:spPr/>
      <dgm:t>
        <a:bodyPr/>
        <a:lstStyle/>
        <a:p>
          <a:endParaRPr lang="es-ES"/>
        </a:p>
      </dgm:t>
    </dgm:pt>
    <dgm:pt modelId="{49203C3C-6E76-4A1E-A6F4-EC5F1C3EFB2A}" type="pres">
      <dgm:prSet presAssocID="{95E211EB-7AEC-445E-9583-2112B1C328CB}" presName="root2" presStyleCnt="0"/>
      <dgm:spPr/>
    </dgm:pt>
    <dgm:pt modelId="{B3AD49EC-E98E-4BA1-95E3-C9ED8B911E59}" type="pres">
      <dgm:prSet presAssocID="{95E211EB-7AEC-445E-9583-2112B1C328CB}" presName="LevelTwoTextNode" presStyleLbl="node4" presStyleIdx="2" presStyleCnt="3">
        <dgm:presLayoutVars>
          <dgm:chPref val="3"/>
        </dgm:presLayoutVars>
      </dgm:prSet>
      <dgm:spPr/>
      <dgm:t>
        <a:bodyPr/>
        <a:lstStyle/>
        <a:p>
          <a:endParaRPr lang="es-ES"/>
        </a:p>
      </dgm:t>
    </dgm:pt>
    <dgm:pt modelId="{9D0DA93E-3180-4ED0-AD77-D93D3786D72A}" type="pres">
      <dgm:prSet presAssocID="{95E211EB-7AEC-445E-9583-2112B1C328CB}" presName="level3hierChild" presStyleCnt="0"/>
      <dgm:spPr/>
    </dgm:pt>
  </dgm:ptLst>
  <dgm:cxnLst>
    <dgm:cxn modelId="{390B6617-1BAD-466E-A189-9CC278EF5D90}" srcId="{A885FAB6-9158-47A0-99C0-616532B734FF}" destId="{9E2040F6-9727-461B-B7A9-8CB8DBBFED37}" srcOrd="0" destOrd="0" parTransId="{21F9D217-3812-4472-8DF6-ACE9A285A17F}" sibTransId="{42CF19F1-29B3-4B06-B44A-665A9FD0CA09}"/>
    <dgm:cxn modelId="{B6FCFEDC-B298-4C58-A1CC-660042027273}" type="presOf" srcId="{7C4D3C93-51F6-4E42-88A3-23CF47CA4D69}" destId="{EF988F0B-FB55-4176-98DB-E18D2185D54A}" srcOrd="0" destOrd="0" presId="urn:microsoft.com/office/officeart/2005/8/layout/hierarchy2"/>
    <dgm:cxn modelId="{305837DB-0FDD-45EF-8E77-F1846EBA0FDA}" type="presOf" srcId="{B17536B0-8F44-443F-A2C0-F8213872A063}" destId="{E5C3250E-B665-441B-8946-3714C9DC7CA4}" srcOrd="0" destOrd="0" presId="urn:microsoft.com/office/officeart/2005/8/layout/hierarchy2"/>
    <dgm:cxn modelId="{DB668B66-5742-44A1-8252-527FF8E8E274}" type="presOf" srcId="{A514B373-0C67-43B1-8D09-743742D51D97}" destId="{6A361DB9-4EA6-4373-A260-CA16F3A0DFEC}" srcOrd="0" destOrd="0" presId="urn:microsoft.com/office/officeart/2005/8/layout/hierarchy2"/>
    <dgm:cxn modelId="{36AEA9DB-5336-437E-BEF8-3671B8B01F86}" srcId="{182F52BD-9F4F-4839-B260-51CA8F1F6FEC}" destId="{95E211EB-7AEC-445E-9583-2112B1C328CB}" srcOrd="0" destOrd="0" parTransId="{32895C7A-EC3C-48DD-AD93-6D78A3F88C03}" sibTransId="{C8442A41-9D92-4233-927F-B4C28D878E01}"/>
    <dgm:cxn modelId="{2D7B1619-619B-419E-AB29-8DB2EA5D15DA}" srcId="{21CCCF15-9C3C-45F1-BAAB-98C42A53065B}" destId="{7C4D3C93-51F6-4E42-88A3-23CF47CA4D69}" srcOrd="0" destOrd="0" parTransId="{8D35761B-BD1A-4201-9C1E-7D020EF7A976}" sibTransId="{A0443012-8897-4D1D-AE29-5A6993AB794A}"/>
    <dgm:cxn modelId="{DD5875A9-6C4F-4ECE-A2D9-F4F948FDF57F}" srcId="{0431DFB2-E33C-4B8C-BB09-FCE7B17862C4}" destId="{0D1B32AD-069C-4CAD-9559-AE94DEF99782}" srcOrd="0" destOrd="0" parTransId="{00126611-CAC6-4E94-B2DC-E36804FC0C38}" sibTransId="{D82472E2-96B7-4B24-BE23-A5208C0B16CB}"/>
    <dgm:cxn modelId="{5EEA2BD0-7332-4BD5-A5B2-DB81BE735065}" type="presOf" srcId="{C561F1B5-A1D0-4DE1-B2ED-BC98DA870207}" destId="{DD28CEFF-1BCF-41E2-AE1C-02613A857EEB}" srcOrd="1" destOrd="0" presId="urn:microsoft.com/office/officeart/2005/8/layout/hierarchy2"/>
    <dgm:cxn modelId="{0765359E-4B85-468C-A850-D15DB4652038}" srcId="{9148EBCD-A112-422F-B621-EB52A257934D}" destId="{0431DFB2-E33C-4B8C-BB09-FCE7B17862C4}" srcOrd="0" destOrd="0" parTransId="{B17536B0-8F44-443F-A2C0-F8213872A063}" sibTransId="{DC9EA924-7522-40A8-B54A-553F6DAC1916}"/>
    <dgm:cxn modelId="{D8FBD0C0-2BF1-4DC9-891D-88B6F454B73F}" type="presOf" srcId="{21CCCF15-9C3C-45F1-BAAB-98C42A53065B}" destId="{A2738B17-9E64-438E-AA4A-273020B31A02}" srcOrd="0" destOrd="0" presId="urn:microsoft.com/office/officeart/2005/8/layout/hierarchy2"/>
    <dgm:cxn modelId="{5FF6D938-C1E3-4346-B441-7C857E44B176}" type="presOf" srcId="{32895C7A-EC3C-48DD-AD93-6D78A3F88C03}" destId="{72C32308-42AE-4EA6-9931-38EDFFC1CC67}" srcOrd="1" destOrd="0" presId="urn:microsoft.com/office/officeart/2005/8/layout/hierarchy2"/>
    <dgm:cxn modelId="{F80D8D4A-89B3-4D4D-8B55-40C75F220F3E}" type="presOf" srcId="{C561F1B5-A1D0-4DE1-B2ED-BC98DA870207}" destId="{9436A4DA-F5B8-46CB-B8B6-E1CBD2B2F270}" srcOrd="0" destOrd="0" presId="urn:microsoft.com/office/officeart/2005/8/layout/hierarchy2"/>
    <dgm:cxn modelId="{83ACBC77-BFFD-4F22-99E3-4A4B5FBF0666}" type="presOf" srcId="{A885FAB6-9158-47A0-99C0-616532B734FF}" destId="{424BA8C2-C2F1-43A3-AC2B-B46EDEC36046}" srcOrd="0" destOrd="0" presId="urn:microsoft.com/office/officeart/2005/8/layout/hierarchy2"/>
    <dgm:cxn modelId="{75EAE687-81AF-4568-A860-511B816E9E8B}" type="presOf" srcId="{E84824E5-990C-48DF-B0F6-A023EF5CD266}" destId="{C5F4F265-193C-49C9-87C2-B1A77FDC1804}" srcOrd="1" destOrd="0" presId="urn:microsoft.com/office/officeart/2005/8/layout/hierarchy2"/>
    <dgm:cxn modelId="{B876B3E5-A34F-4FDB-BA52-39ED5C186C16}" srcId="{A514B373-0C67-43B1-8D09-743742D51D97}" destId="{D90FBEFD-E6E7-4330-A885-A3863143F15E}" srcOrd="2" destOrd="0" parTransId="{C561F1B5-A1D0-4DE1-B2ED-BC98DA870207}" sibTransId="{65643938-1A3A-45DD-A4C5-66F9EE4A7F2F}"/>
    <dgm:cxn modelId="{CBCD64E5-B953-4927-B348-9590E23788AD}" type="presOf" srcId="{633FC7A5-EEB3-4F71-89B2-49B6D39CC6A7}" destId="{85876C28-FA57-46DB-878D-844B56FFF725}" srcOrd="1" destOrd="0" presId="urn:microsoft.com/office/officeart/2005/8/layout/hierarchy2"/>
    <dgm:cxn modelId="{6247F3F7-71C3-4FC5-AB3A-334177D64DC8}" type="presOf" srcId="{8D35761B-BD1A-4201-9C1E-7D020EF7A976}" destId="{B49C4B51-1B18-4C43-A739-E4324CEEBC88}" srcOrd="1" destOrd="0" presId="urn:microsoft.com/office/officeart/2005/8/layout/hierarchy2"/>
    <dgm:cxn modelId="{AE756102-2044-4E87-925F-F53A94B334DB}" type="presOf" srcId="{00126611-CAC6-4E94-B2DC-E36804FC0C38}" destId="{8C483FBE-8484-4558-B55D-6313AE41DBED}" srcOrd="1" destOrd="0" presId="urn:microsoft.com/office/officeart/2005/8/layout/hierarchy2"/>
    <dgm:cxn modelId="{24A528C3-E296-4B7D-A31D-989761BF8AAB}" type="presOf" srcId="{00126611-CAC6-4E94-B2DC-E36804FC0C38}" destId="{E4C3A4BD-4FEC-4584-A275-79929F51CA48}" srcOrd="0" destOrd="0" presId="urn:microsoft.com/office/officeart/2005/8/layout/hierarchy2"/>
    <dgm:cxn modelId="{FB059312-BBDE-4957-A3F1-EE674F6CF681}" type="presOf" srcId="{32895C7A-EC3C-48DD-AD93-6D78A3F88C03}" destId="{1B10F4FC-FE2F-4186-B8DE-2CA954711D8F}" srcOrd="0" destOrd="0" presId="urn:microsoft.com/office/officeart/2005/8/layout/hierarchy2"/>
    <dgm:cxn modelId="{7A9E5D08-C969-48D1-946F-E0DFB530864D}" type="presOf" srcId="{E41421DE-F431-43E0-833B-FFDAEC595BAB}" destId="{9978A5FE-EEF6-4362-94A7-8BFF6511F469}" srcOrd="1" destOrd="0" presId="urn:microsoft.com/office/officeart/2005/8/layout/hierarchy2"/>
    <dgm:cxn modelId="{47391B71-51F8-4448-BE3D-076BFE3137F8}" type="presOf" srcId="{3C50FA98-4260-4A9F-AF02-632475038B22}" destId="{7BBB9F55-B041-4CAD-990D-8FC84947F3E2}" srcOrd="1" destOrd="0" presId="urn:microsoft.com/office/officeart/2005/8/layout/hierarchy2"/>
    <dgm:cxn modelId="{BCD19945-58EB-4E88-A6E3-C4BF3B393674}" type="presOf" srcId="{E84824E5-990C-48DF-B0F6-A023EF5CD266}" destId="{97F071F3-F32F-462C-9041-BEF59BFA4E45}" srcOrd="0" destOrd="0" presId="urn:microsoft.com/office/officeart/2005/8/layout/hierarchy2"/>
    <dgm:cxn modelId="{BC41F67A-9E91-4238-93CE-5EAE8033E352}" srcId="{A514B373-0C67-43B1-8D09-743742D51D97}" destId="{9148EBCD-A112-422F-B621-EB52A257934D}" srcOrd="0" destOrd="0" parTransId="{E41421DE-F431-43E0-833B-FFDAEC595BAB}" sibTransId="{7D3A1701-40EC-4FC5-8402-A00432826E04}"/>
    <dgm:cxn modelId="{3B24908D-7BC8-460C-9CF5-F8FAECEB9B0F}" type="presOf" srcId="{9148EBCD-A112-422F-B621-EB52A257934D}" destId="{81DBD4DA-71C1-45D2-8BCF-41D9E6A74885}" srcOrd="0" destOrd="0" presId="urn:microsoft.com/office/officeart/2005/8/layout/hierarchy2"/>
    <dgm:cxn modelId="{721EFA70-8736-475C-8F8B-7559DFB2A641}" type="presOf" srcId="{D90FBEFD-E6E7-4330-A885-A3863143F15E}" destId="{BADA3A09-48BE-4EE2-A546-C7D5B58F6432}" srcOrd="0" destOrd="0" presId="urn:microsoft.com/office/officeart/2005/8/layout/hierarchy2"/>
    <dgm:cxn modelId="{32A4FEB5-8BA8-4B18-98AF-499DDC14163C}" type="presOf" srcId="{0431DFB2-E33C-4B8C-BB09-FCE7B17862C4}" destId="{4CBC28ED-04D2-48AE-B782-7400CBFDC258}" srcOrd="0" destOrd="0" presId="urn:microsoft.com/office/officeart/2005/8/layout/hierarchy2"/>
    <dgm:cxn modelId="{A0ADA71B-675F-42ED-A516-C5103E05F540}" type="presOf" srcId="{9E2040F6-9727-461B-B7A9-8CB8DBBFED37}" destId="{841D2D18-7830-4CFF-B38A-761569FD1647}" srcOrd="0" destOrd="0" presId="urn:microsoft.com/office/officeart/2005/8/layout/hierarchy2"/>
    <dgm:cxn modelId="{42121AAD-AEA4-408C-973E-DAF902FB74E7}" srcId="{D90FBEFD-E6E7-4330-A885-A3863143F15E}" destId="{182F52BD-9F4F-4839-B260-51CA8F1F6FEC}" srcOrd="0" destOrd="0" parTransId="{E84824E5-990C-48DF-B0F6-A023EF5CD266}" sibTransId="{1E8B1364-46F9-412A-BFC9-C557875FFFFC}"/>
    <dgm:cxn modelId="{6A29C69E-0C2F-4A5B-8383-E7A54EBEA516}" type="presOf" srcId="{61BDBFED-6B58-44C7-8FAC-06FE5828CC73}" destId="{77E1A0E3-7983-4E67-AB76-7AA3CDDAE995}" srcOrd="0" destOrd="0" presId="urn:microsoft.com/office/officeart/2005/8/layout/hierarchy2"/>
    <dgm:cxn modelId="{779B55E0-F81E-4626-AF4B-4EA7C9D76A18}" type="presOf" srcId="{21F9D217-3812-4472-8DF6-ACE9A285A17F}" destId="{EAD851FD-8DD0-4D81-B085-2E4E49D028B1}" srcOrd="0" destOrd="0" presId="urn:microsoft.com/office/officeart/2005/8/layout/hierarchy2"/>
    <dgm:cxn modelId="{2154D7D0-51FC-4CFB-8E56-99EC816C8D63}" type="presOf" srcId="{B17536B0-8F44-443F-A2C0-F8213872A063}" destId="{0350F1D0-C3ED-4F8E-BB76-6CA40694254B}" srcOrd="1" destOrd="0" presId="urn:microsoft.com/office/officeart/2005/8/layout/hierarchy2"/>
    <dgm:cxn modelId="{AD591725-D52E-4F0B-8C39-F1F13022C467}" type="presOf" srcId="{95E211EB-7AEC-445E-9583-2112B1C328CB}" destId="{B3AD49EC-E98E-4BA1-95E3-C9ED8B911E59}" srcOrd="0" destOrd="0" presId="urn:microsoft.com/office/officeart/2005/8/layout/hierarchy2"/>
    <dgm:cxn modelId="{DD0DDC86-98C4-4E85-8483-9801BC2645FF}" type="presOf" srcId="{E41421DE-F431-43E0-833B-FFDAEC595BAB}" destId="{682874CA-10A1-42A7-91F3-2669B9C96BC7}" srcOrd="0" destOrd="0" presId="urn:microsoft.com/office/officeart/2005/8/layout/hierarchy2"/>
    <dgm:cxn modelId="{015B5CDF-A8F6-423F-BA6E-591448FAA981}" type="presOf" srcId="{182F52BD-9F4F-4839-B260-51CA8F1F6FEC}" destId="{BF33FD2C-FEE5-43BB-89F2-CEDC6A778626}" srcOrd="0" destOrd="0" presId="urn:microsoft.com/office/officeart/2005/8/layout/hierarchy2"/>
    <dgm:cxn modelId="{AF88D291-C4E3-45FD-8C12-931064645ED0}" srcId="{61BDBFED-6B58-44C7-8FAC-06FE5828CC73}" destId="{A514B373-0C67-43B1-8D09-743742D51D97}" srcOrd="0" destOrd="0" parTransId="{2AC13C74-3200-4A4B-B97E-3F956BB59900}" sibTransId="{78FCB64E-CF52-48A0-9F19-03C994B978D9}"/>
    <dgm:cxn modelId="{64A2DF33-039A-4B7B-BDDD-11F7492671D4}" type="presOf" srcId="{0D1B32AD-069C-4CAD-9559-AE94DEF99782}" destId="{3FD2DD50-1AF2-4C02-BD42-86EDE296CD22}" srcOrd="0" destOrd="0" presId="urn:microsoft.com/office/officeart/2005/8/layout/hierarchy2"/>
    <dgm:cxn modelId="{2110129E-D948-4D10-8FDA-BACCF7C186D7}" type="presOf" srcId="{633FC7A5-EEB3-4F71-89B2-49B6D39CC6A7}" destId="{06C66085-4421-4690-9468-A6361569E47F}" srcOrd="0" destOrd="0" presId="urn:microsoft.com/office/officeart/2005/8/layout/hierarchy2"/>
    <dgm:cxn modelId="{A59BD9A6-4C66-4CDF-B8DC-498A2A853D16}" srcId="{A514B373-0C67-43B1-8D09-743742D51D97}" destId="{A885FAB6-9158-47A0-99C0-616532B734FF}" srcOrd="1" destOrd="0" parTransId="{3C50FA98-4260-4A9F-AF02-632475038B22}" sibTransId="{EB311B5F-46A0-46F3-BF70-B7DE00E1DDB5}"/>
    <dgm:cxn modelId="{88EC7B03-476A-46B5-8F0D-7D6B78264290}" type="presOf" srcId="{21F9D217-3812-4472-8DF6-ACE9A285A17F}" destId="{864484CD-5ABD-44B8-B597-A1153D3F7591}" srcOrd="1" destOrd="0" presId="urn:microsoft.com/office/officeart/2005/8/layout/hierarchy2"/>
    <dgm:cxn modelId="{C106831B-B2AD-40DA-B8B8-15B42E8C5791}" srcId="{9148EBCD-A112-422F-B621-EB52A257934D}" destId="{21CCCF15-9C3C-45F1-BAAB-98C42A53065B}" srcOrd="1" destOrd="0" parTransId="{633FC7A5-EEB3-4F71-89B2-49B6D39CC6A7}" sibTransId="{94AA25FD-D268-4AE0-A3FE-B5CB6FBF268A}"/>
    <dgm:cxn modelId="{D990F895-6674-429D-856C-36734EF956CE}" type="presOf" srcId="{8D35761B-BD1A-4201-9C1E-7D020EF7A976}" destId="{DD4E0663-37E8-4EE4-880A-9ADF123E5C5C}" srcOrd="0" destOrd="0" presId="urn:microsoft.com/office/officeart/2005/8/layout/hierarchy2"/>
    <dgm:cxn modelId="{96E84A36-84F8-43D2-931E-36AB4184485A}" type="presOf" srcId="{3C50FA98-4260-4A9F-AF02-632475038B22}" destId="{341EB4D3-CCE2-4021-9259-8D28952DCD65}" srcOrd="0" destOrd="0" presId="urn:microsoft.com/office/officeart/2005/8/layout/hierarchy2"/>
    <dgm:cxn modelId="{A4455DB5-4FC9-4D93-8368-7DBA99081CB1}" type="presParOf" srcId="{77E1A0E3-7983-4E67-AB76-7AA3CDDAE995}" destId="{B76E312A-87FF-4E40-B638-B594A1A118B0}" srcOrd="0" destOrd="0" presId="urn:microsoft.com/office/officeart/2005/8/layout/hierarchy2"/>
    <dgm:cxn modelId="{6A7AF847-B253-4ADC-B44E-D7BD1131919C}" type="presParOf" srcId="{B76E312A-87FF-4E40-B638-B594A1A118B0}" destId="{6A361DB9-4EA6-4373-A260-CA16F3A0DFEC}" srcOrd="0" destOrd="0" presId="urn:microsoft.com/office/officeart/2005/8/layout/hierarchy2"/>
    <dgm:cxn modelId="{924617AC-E401-4326-AC91-40E6D91E3BA4}" type="presParOf" srcId="{B76E312A-87FF-4E40-B638-B594A1A118B0}" destId="{9C6FF783-F2CE-4FE8-9875-0AC38C6278E5}" srcOrd="1" destOrd="0" presId="urn:microsoft.com/office/officeart/2005/8/layout/hierarchy2"/>
    <dgm:cxn modelId="{1A3C48FC-31F0-4C85-89B0-2373C0FF2046}" type="presParOf" srcId="{9C6FF783-F2CE-4FE8-9875-0AC38C6278E5}" destId="{682874CA-10A1-42A7-91F3-2669B9C96BC7}" srcOrd="0" destOrd="0" presId="urn:microsoft.com/office/officeart/2005/8/layout/hierarchy2"/>
    <dgm:cxn modelId="{72044ADD-1D25-456A-BA44-398BC51E7BCD}" type="presParOf" srcId="{682874CA-10A1-42A7-91F3-2669B9C96BC7}" destId="{9978A5FE-EEF6-4362-94A7-8BFF6511F469}" srcOrd="0" destOrd="0" presId="urn:microsoft.com/office/officeart/2005/8/layout/hierarchy2"/>
    <dgm:cxn modelId="{3847B8D1-79DD-4E85-BE89-0BDE90E0373E}" type="presParOf" srcId="{9C6FF783-F2CE-4FE8-9875-0AC38C6278E5}" destId="{A90DC250-3BE2-4961-AC12-6396A484BB10}" srcOrd="1" destOrd="0" presId="urn:microsoft.com/office/officeart/2005/8/layout/hierarchy2"/>
    <dgm:cxn modelId="{D5BCC4B8-01AC-4083-9622-EE703CBB0F81}" type="presParOf" srcId="{A90DC250-3BE2-4961-AC12-6396A484BB10}" destId="{81DBD4DA-71C1-45D2-8BCF-41D9E6A74885}" srcOrd="0" destOrd="0" presId="urn:microsoft.com/office/officeart/2005/8/layout/hierarchy2"/>
    <dgm:cxn modelId="{0CCF8E8D-11FD-4AB0-9F84-FE46BAC1F377}" type="presParOf" srcId="{A90DC250-3BE2-4961-AC12-6396A484BB10}" destId="{B0D82513-DA6A-4D81-BD38-F69D0A58FD02}" srcOrd="1" destOrd="0" presId="urn:microsoft.com/office/officeart/2005/8/layout/hierarchy2"/>
    <dgm:cxn modelId="{482B8F59-7E04-40C3-AF17-7F11A6EA5622}" type="presParOf" srcId="{B0D82513-DA6A-4D81-BD38-F69D0A58FD02}" destId="{E5C3250E-B665-441B-8946-3714C9DC7CA4}" srcOrd="0" destOrd="0" presId="urn:microsoft.com/office/officeart/2005/8/layout/hierarchy2"/>
    <dgm:cxn modelId="{FF4CAE21-5635-493D-BD9A-42FD79CB5300}" type="presParOf" srcId="{E5C3250E-B665-441B-8946-3714C9DC7CA4}" destId="{0350F1D0-C3ED-4F8E-BB76-6CA40694254B}" srcOrd="0" destOrd="0" presId="urn:microsoft.com/office/officeart/2005/8/layout/hierarchy2"/>
    <dgm:cxn modelId="{8977644E-E264-4E30-8A48-E71BA597A51A}" type="presParOf" srcId="{B0D82513-DA6A-4D81-BD38-F69D0A58FD02}" destId="{35EDCB67-26C6-4466-989D-09BC9877352A}" srcOrd="1" destOrd="0" presId="urn:microsoft.com/office/officeart/2005/8/layout/hierarchy2"/>
    <dgm:cxn modelId="{A0D7ED42-FBBE-4258-840F-ABCB42E88E99}" type="presParOf" srcId="{35EDCB67-26C6-4466-989D-09BC9877352A}" destId="{4CBC28ED-04D2-48AE-B782-7400CBFDC258}" srcOrd="0" destOrd="0" presId="urn:microsoft.com/office/officeart/2005/8/layout/hierarchy2"/>
    <dgm:cxn modelId="{6FC2AD6A-25A0-4CDF-B5AF-4C34D7E3460B}" type="presParOf" srcId="{35EDCB67-26C6-4466-989D-09BC9877352A}" destId="{E0949FDF-5773-4C90-9B9B-AEA96F5581EB}" srcOrd="1" destOrd="0" presId="urn:microsoft.com/office/officeart/2005/8/layout/hierarchy2"/>
    <dgm:cxn modelId="{1C371527-FFA9-414D-8792-DEEEB73313F4}" type="presParOf" srcId="{E0949FDF-5773-4C90-9B9B-AEA96F5581EB}" destId="{E4C3A4BD-4FEC-4584-A275-79929F51CA48}" srcOrd="0" destOrd="0" presId="urn:microsoft.com/office/officeart/2005/8/layout/hierarchy2"/>
    <dgm:cxn modelId="{690D95CE-1821-4855-A181-C7B4EFFE86CA}" type="presParOf" srcId="{E4C3A4BD-4FEC-4584-A275-79929F51CA48}" destId="{8C483FBE-8484-4558-B55D-6313AE41DBED}" srcOrd="0" destOrd="0" presId="urn:microsoft.com/office/officeart/2005/8/layout/hierarchy2"/>
    <dgm:cxn modelId="{FBF217AC-B348-417E-A261-81C5B4759B90}" type="presParOf" srcId="{E0949FDF-5773-4C90-9B9B-AEA96F5581EB}" destId="{027DFDA5-61D6-4FCA-897B-FE82E8AF5A85}" srcOrd="1" destOrd="0" presId="urn:microsoft.com/office/officeart/2005/8/layout/hierarchy2"/>
    <dgm:cxn modelId="{99898A11-7DAF-4A75-A146-536456A71FF6}" type="presParOf" srcId="{027DFDA5-61D6-4FCA-897B-FE82E8AF5A85}" destId="{3FD2DD50-1AF2-4C02-BD42-86EDE296CD22}" srcOrd="0" destOrd="0" presId="urn:microsoft.com/office/officeart/2005/8/layout/hierarchy2"/>
    <dgm:cxn modelId="{0A9C954F-D881-4362-B2F8-541A86360F77}" type="presParOf" srcId="{027DFDA5-61D6-4FCA-897B-FE82E8AF5A85}" destId="{AEBD5146-C907-4FAB-BF24-687451644B58}" srcOrd="1" destOrd="0" presId="urn:microsoft.com/office/officeart/2005/8/layout/hierarchy2"/>
    <dgm:cxn modelId="{AB99F385-38D7-490C-A387-17F18AF8FAA4}" type="presParOf" srcId="{B0D82513-DA6A-4D81-BD38-F69D0A58FD02}" destId="{06C66085-4421-4690-9468-A6361569E47F}" srcOrd="2" destOrd="0" presId="urn:microsoft.com/office/officeart/2005/8/layout/hierarchy2"/>
    <dgm:cxn modelId="{D031C281-69B8-4C41-A167-2E4FB207533D}" type="presParOf" srcId="{06C66085-4421-4690-9468-A6361569E47F}" destId="{85876C28-FA57-46DB-878D-844B56FFF725}" srcOrd="0" destOrd="0" presId="urn:microsoft.com/office/officeart/2005/8/layout/hierarchy2"/>
    <dgm:cxn modelId="{80AB3C42-C5F8-4801-9B87-DB5460CA155D}" type="presParOf" srcId="{B0D82513-DA6A-4D81-BD38-F69D0A58FD02}" destId="{44428081-A994-424E-9C68-01D497BAC57E}" srcOrd="3" destOrd="0" presId="urn:microsoft.com/office/officeart/2005/8/layout/hierarchy2"/>
    <dgm:cxn modelId="{3AAC8C6D-C963-401E-B4BD-963B8316E44A}" type="presParOf" srcId="{44428081-A994-424E-9C68-01D497BAC57E}" destId="{A2738B17-9E64-438E-AA4A-273020B31A02}" srcOrd="0" destOrd="0" presId="urn:microsoft.com/office/officeart/2005/8/layout/hierarchy2"/>
    <dgm:cxn modelId="{9BA9CFBA-69DE-4557-8E77-106FB17957E9}" type="presParOf" srcId="{44428081-A994-424E-9C68-01D497BAC57E}" destId="{4D7A6413-8430-443E-A296-C98FB0C0916A}" srcOrd="1" destOrd="0" presId="urn:microsoft.com/office/officeart/2005/8/layout/hierarchy2"/>
    <dgm:cxn modelId="{A850CCCE-5624-41BB-90B7-270A1BA367F4}" type="presParOf" srcId="{4D7A6413-8430-443E-A296-C98FB0C0916A}" destId="{DD4E0663-37E8-4EE4-880A-9ADF123E5C5C}" srcOrd="0" destOrd="0" presId="urn:microsoft.com/office/officeart/2005/8/layout/hierarchy2"/>
    <dgm:cxn modelId="{58F477F7-78B8-4D25-952C-B0CC50C761C2}" type="presParOf" srcId="{DD4E0663-37E8-4EE4-880A-9ADF123E5C5C}" destId="{B49C4B51-1B18-4C43-A739-E4324CEEBC88}" srcOrd="0" destOrd="0" presId="urn:microsoft.com/office/officeart/2005/8/layout/hierarchy2"/>
    <dgm:cxn modelId="{9365250E-B330-427B-8AA2-AF76769F15A2}" type="presParOf" srcId="{4D7A6413-8430-443E-A296-C98FB0C0916A}" destId="{8628B5AC-7380-4059-AB68-3FC64AB7B9EE}" srcOrd="1" destOrd="0" presId="urn:microsoft.com/office/officeart/2005/8/layout/hierarchy2"/>
    <dgm:cxn modelId="{19BA93A3-F54A-4F43-834A-BBFCF47A05B1}" type="presParOf" srcId="{8628B5AC-7380-4059-AB68-3FC64AB7B9EE}" destId="{EF988F0B-FB55-4176-98DB-E18D2185D54A}" srcOrd="0" destOrd="0" presId="urn:microsoft.com/office/officeart/2005/8/layout/hierarchy2"/>
    <dgm:cxn modelId="{A03BB079-C4B6-4274-B4B5-84C847A1E754}" type="presParOf" srcId="{8628B5AC-7380-4059-AB68-3FC64AB7B9EE}" destId="{B41AE7DE-4945-4DC5-936B-92D66F3A60DD}" srcOrd="1" destOrd="0" presId="urn:microsoft.com/office/officeart/2005/8/layout/hierarchy2"/>
    <dgm:cxn modelId="{88B2970E-011C-456B-9750-DC549E1C55A5}" type="presParOf" srcId="{9C6FF783-F2CE-4FE8-9875-0AC38C6278E5}" destId="{341EB4D3-CCE2-4021-9259-8D28952DCD65}" srcOrd="2" destOrd="0" presId="urn:microsoft.com/office/officeart/2005/8/layout/hierarchy2"/>
    <dgm:cxn modelId="{698B3D5E-1F76-4860-8C06-08C19D92A0E2}" type="presParOf" srcId="{341EB4D3-CCE2-4021-9259-8D28952DCD65}" destId="{7BBB9F55-B041-4CAD-990D-8FC84947F3E2}" srcOrd="0" destOrd="0" presId="urn:microsoft.com/office/officeart/2005/8/layout/hierarchy2"/>
    <dgm:cxn modelId="{24513D03-CB35-4489-B1CA-B9D73DA19241}" type="presParOf" srcId="{9C6FF783-F2CE-4FE8-9875-0AC38C6278E5}" destId="{0FF0C765-8C14-4CA0-9657-AF43D6BA2F97}" srcOrd="3" destOrd="0" presId="urn:microsoft.com/office/officeart/2005/8/layout/hierarchy2"/>
    <dgm:cxn modelId="{E632F7BF-5414-4B8D-BEC9-D01AC694BAF1}" type="presParOf" srcId="{0FF0C765-8C14-4CA0-9657-AF43D6BA2F97}" destId="{424BA8C2-C2F1-43A3-AC2B-B46EDEC36046}" srcOrd="0" destOrd="0" presId="urn:microsoft.com/office/officeart/2005/8/layout/hierarchy2"/>
    <dgm:cxn modelId="{6F92DA3C-9242-4B8B-8BE9-81A69802A708}" type="presParOf" srcId="{0FF0C765-8C14-4CA0-9657-AF43D6BA2F97}" destId="{36ADBAF9-3052-403D-9BFA-8B487B465B6D}" srcOrd="1" destOrd="0" presId="urn:microsoft.com/office/officeart/2005/8/layout/hierarchy2"/>
    <dgm:cxn modelId="{4ED0E68C-2A23-478E-A3E4-F7B18C6115FA}" type="presParOf" srcId="{36ADBAF9-3052-403D-9BFA-8B487B465B6D}" destId="{EAD851FD-8DD0-4D81-B085-2E4E49D028B1}" srcOrd="0" destOrd="0" presId="urn:microsoft.com/office/officeart/2005/8/layout/hierarchy2"/>
    <dgm:cxn modelId="{A0597536-A1DB-423C-8116-EB876B7CFC8E}" type="presParOf" srcId="{EAD851FD-8DD0-4D81-B085-2E4E49D028B1}" destId="{864484CD-5ABD-44B8-B597-A1153D3F7591}" srcOrd="0" destOrd="0" presId="urn:microsoft.com/office/officeart/2005/8/layout/hierarchy2"/>
    <dgm:cxn modelId="{56AD6854-F177-493F-946D-D05C72BBF9A3}" type="presParOf" srcId="{36ADBAF9-3052-403D-9BFA-8B487B465B6D}" destId="{478E13BE-EBD9-461E-A344-1D4E90BFC3FB}" srcOrd="1" destOrd="0" presId="urn:microsoft.com/office/officeart/2005/8/layout/hierarchy2"/>
    <dgm:cxn modelId="{930A89A8-4D2F-4A2F-A7DA-F0AD81BFD901}" type="presParOf" srcId="{478E13BE-EBD9-461E-A344-1D4E90BFC3FB}" destId="{841D2D18-7830-4CFF-B38A-761569FD1647}" srcOrd="0" destOrd="0" presId="urn:microsoft.com/office/officeart/2005/8/layout/hierarchy2"/>
    <dgm:cxn modelId="{177CE586-BAC1-437D-9EE4-5BAEA5BBD378}" type="presParOf" srcId="{478E13BE-EBD9-461E-A344-1D4E90BFC3FB}" destId="{424F9ED9-0E0E-445C-ABAE-DF92BD58FD93}" srcOrd="1" destOrd="0" presId="urn:microsoft.com/office/officeart/2005/8/layout/hierarchy2"/>
    <dgm:cxn modelId="{5F2FCB74-B079-4130-8238-9FED16A5140F}" type="presParOf" srcId="{9C6FF783-F2CE-4FE8-9875-0AC38C6278E5}" destId="{9436A4DA-F5B8-46CB-B8B6-E1CBD2B2F270}" srcOrd="4" destOrd="0" presId="urn:microsoft.com/office/officeart/2005/8/layout/hierarchy2"/>
    <dgm:cxn modelId="{7D617855-F08E-4841-B069-129E9F6FB504}" type="presParOf" srcId="{9436A4DA-F5B8-46CB-B8B6-E1CBD2B2F270}" destId="{DD28CEFF-1BCF-41E2-AE1C-02613A857EEB}" srcOrd="0" destOrd="0" presId="urn:microsoft.com/office/officeart/2005/8/layout/hierarchy2"/>
    <dgm:cxn modelId="{9D712F54-56B1-47FB-925B-F1DF0EDABC58}" type="presParOf" srcId="{9C6FF783-F2CE-4FE8-9875-0AC38C6278E5}" destId="{99AF432B-59C8-40E0-93A3-6D10D9A7DC54}" srcOrd="5" destOrd="0" presId="urn:microsoft.com/office/officeart/2005/8/layout/hierarchy2"/>
    <dgm:cxn modelId="{D9FA0848-449D-4B06-B329-D86AC7D61138}" type="presParOf" srcId="{99AF432B-59C8-40E0-93A3-6D10D9A7DC54}" destId="{BADA3A09-48BE-4EE2-A546-C7D5B58F6432}" srcOrd="0" destOrd="0" presId="urn:microsoft.com/office/officeart/2005/8/layout/hierarchy2"/>
    <dgm:cxn modelId="{3BF2A84C-9600-4FDE-B308-F5B8F0628E45}" type="presParOf" srcId="{99AF432B-59C8-40E0-93A3-6D10D9A7DC54}" destId="{CCFA0DE5-7BDD-472C-85BF-F841A52AFD21}" srcOrd="1" destOrd="0" presId="urn:microsoft.com/office/officeart/2005/8/layout/hierarchy2"/>
    <dgm:cxn modelId="{3D1085EC-3947-4B86-9DBC-E97FCED3B41F}" type="presParOf" srcId="{CCFA0DE5-7BDD-472C-85BF-F841A52AFD21}" destId="{97F071F3-F32F-462C-9041-BEF59BFA4E45}" srcOrd="0" destOrd="0" presId="urn:microsoft.com/office/officeart/2005/8/layout/hierarchy2"/>
    <dgm:cxn modelId="{333CB645-E90D-492F-824D-4A1813967635}" type="presParOf" srcId="{97F071F3-F32F-462C-9041-BEF59BFA4E45}" destId="{C5F4F265-193C-49C9-87C2-B1A77FDC1804}" srcOrd="0" destOrd="0" presId="urn:microsoft.com/office/officeart/2005/8/layout/hierarchy2"/>
    <dgm:cxn modelId="{AB3EDEBA-7D8E-4958-A4F0-9F115CB4F67B}" type="presParOf" srcId="{CCFA0DE5-7BDD-472C-85BF-F841A52AFD21}" destId="{312A1E13-7439-49C2-8BB8-B175EBD5550F}" srcOrd="1" destOrd="0" presId="urn:microsoft.com/office/officeart/2005/8/layout/hierarchy2"/>
    <dgm:cxn modelId="{CD16A62A-F897-422F-A6B2-D5510099F759}" type="presParOf" srcId="{312A1E13-7439-49C2-8BB8-B175EBD5550F}" destId="{BF33FD2C-FEE5-43BB-89F2-CEDC6A778626}" srcOrd="0" destOrd="0" presId="urn:microsoft.com/office/officeart/2005/8/layout/hierarchy2"/>
    <dgm:cxn modelId="{41185DED-5788-45A7-99D4-829876A3306D}" type="presParOf" srcId="{312A1E13-7439-49C2-8BB8-B175EBD5550F}" destId="{5DA37710-AE4E-4484-8C03-202733E51FFF}" srcOrd="1" destOrd="0" presId="urn:microsoft.com/office/officeart/2005/8/layout/hierarchy2"/>
    <dgm:cxn modelId="{D0B76DD1-73B0-4F96-9E09-C78CE7170894}" type="presParOf" srcId="{5DA37710-AE4E-4484-8C03-202733E51FFF}" destId="{1B10F4FC-FE2F-4186-B8DE-2CA954711D8F}" srcOrd="0" destOrd="0" presId="urn:microsoft.com/office/officeart/2005/8/layout/hierarchy2"/>
    <dgm:cxn modelId="{26B863D6-C32D-4817-B9AD-CC8B83C0142A}" type="presParOf" srcId="{1B10F4FC-FE2F-4186-B8DE-2CA954711D8F}" destId="{72C32308-42AE-4EA6-9931-38EDFFC1CC67}" srcOrd="0" destOrd="0" presId="urn:microsoft.com/office/officeart/2005/8/layout/hierarchy2"/>
    <dgm:cxn modelId="{3F0FB38D-2E8E-4EDA-8BEE-3A6E904CECB7}" type="presParOf" srcId="{5DA37710-AE4E-4484-8C03-202733E51FFF}" destId="{49203C3C-6E76-4A1E-A6F4-EC5F1C3EFB2A}" srcOrd="1" destOrd="0" presId="urn:microsoft.com/office/officeart/2005/8/layout/hierarchy2"/>
    <dgm:cxn modelId="{366C6843-CCF3-4DBC-A11F-5DB7D6C674F7}" type="presParOf" srcId="{49203C3C-6E76-4A1E-A6F4-EC5F1C3EFB2A}" destId="{B3AD49EC-E98E-4BA1-95E3-C9ED8B911E59}" srcOrd="0" destOrd="0" presId="urn:microsoft.com/office/officeart/2005/8/layout/hierarchy2"/>
    <dgm:cxn modelId="{F0E425BB-A2D2-4BAC-8216-6D1173077281}" type="presParOf" srcId="{49203C3C-6E76-4A1E-A6F4-EC5F1C3EFB2A}" destId="{9D0DA93E-3180-4ED0-AD77-D93D3786D72A}"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DE67FD4-B2BE-465E-8B68-D147EDA9DDA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ES"/>
        </a:p>
      </dgm:t>
    </dgm:pt>
    <dgm:pt modelId="{48BE7225-3D9E-45AC-A72F-AE70835FD183}">
      <dgm:prSet phldrT="[Texto]"/>
      <dgm:spPr/>
      <dgm:t>
        <a:bodyPr/>
        <a:lstStyle/>
        <a:p>
          <a:r>
            <a:rPr lang="es-ES" dirty="0" smtClean="0"/>
            <a:t>DECLARACIÓN DE DISOLUCIÓN</a:t>
          </a:r>
          <a:endParaRPr lang="es-ES" dirty="0"/>
        </a:p>
      </dgm:t>
    </dgm:pt>
    <dgm:pt modelId="{754E5BD1-67D9-4469-950B-A761858EE953}" type="parTrans" cxnId="{A8099613-8E99-4B7E-A73E-7E3426F6AF5E}">
      <dgm:prSet/>
      <dgm:spPr/>
      <dgm:t>
        <a:bodyPr/>
        <a:lstStyle/>
        <a:p>
          <a:endParaRPr lang="es-ES"/>
        </a:p>
      </dgm:t>
    </dgm:pt>
    <dgm:pt modelId="{4EE58344-94A8-45A8-BF7A-37DB2C5B9A08}" type="sibTrans" cxnId="{A8099613-8E99-4B7E-A73E-7E3426F6AF5E}">
      <dgm:prSet/>
      <dgm:spPr/>
      <dgm:t>
        <a:bodyPr/>
        <a:lstStyle/>
        <a:p>
          <a:endParaRPr lang="es-ES"/>
        </a:p>
      </dgm:t>
    </dgm:pt>
    <dgm:pt modelId="{A349C75F-35CD-43C4-A079-9BAE340476A7}">
      <dgm:prSet phldrT="[Texto]"/>
      <dgm:spPr/>
      <dgm:t>
        <a:bodyPr/>
        <a:lstStyle/>
        <a:p>
          <a:r>
            <a:rPr lang="es-ES" dirty="0" smtClean="0"/>
            <a:t>No cesan las obligaciones contables</a:t>
          </a:r>
          <a:endParaRPr lang="es-ES" dirty="0"/>
        </a:p>
      </dgm:t>
    </dgm:pt>
    <dgm:pt modelId="{309924B6-8EC5-4D5C-B722-06735DEE2668}" type="parTrans" cxnId="{092FAEE7-B087-46F8-8165-45398B7CFF3E}">
      <dgm:prSet/>
      <dgm:spPr/>
      <dgm:t>
        <a:bodyPr/>
        <a:lstStyle/>
        <a:p>
          <a:endParaRPr lang="es-ES"/>
        </a:p>
      </dgm:t>
    </dgm:pt>
    <dgm:pt modelId="{1F647916-3FAF-4E97-915C-44CCC907A5AC}" type="sibTrans" cxnId="{092FAEE7-B087-46F8-8165-45398B7CFF3E}">
      <dgm:prSet/>
      <dgm:spPr/>
      <dgm:t>
        <a:bodyPr/>
        <a:lstStyle/>
        <a:p>
          <a:endParaRPr lang="es-ES"/>
        </a:p>
      </dgm:t>
    </dgm:pt>
    <dgm:pt modelId="{FB0930F6-5DFC-497D-8E42-5D308186B07D}">
      <dgm:prSet phldrT="[Texto]"/>
      <dgm:spPr/>
      <dgm:t>
        <a:bodyPr/>
        <a:lstStyle/>
        <a:p>
          <a:r>
            <a:rPr lang="es-ES" dirty="0" smtClean="0"/>
            <a:t>Formulación CCAA</a:t>
          </a:r>
          <a:endParaRPr lang="es-ES" dirty="0"/>
        </a:p>
      </dgm:t>
    </dgm:pt>
    <dgm:pt modelId="{30758C20-BF7E-419F-AA0B-EFACB07FFD4C}" type="parTrans" cxnId="{04CD0FE9-7CD6-4E12-A81B-A3DAFCB8FFE8}">
      <dgm:prSet/>
      <dgm:spPr/>
      <dgm:t>
        <a:bodyPr/>
        <a:lstStyle/>
        <a:p>
          <a:endParaRPr lang="es-ES"/>
        </a:p>
      </dgm:t>
    </dgm:pt>
    <dgm:pt modelId="{39B57332-5D93-4F64-83FD-8FA07C5308A5}" type="sibTrans" cxnId="{04CD0FE9-7CD6-4E12-A81B-A3DAFCB8FFE8}">
      <dgm:prSet/>
      <dgm:spPr/>
      <dgm:t>
        <a:bodyPr/>
        <a:lstStyle/>
        <a:p>
          <a:endParaRPr lang="es-ES"/>
        </a:p>
      </dgm:t>
    </dgm:pt>
    <dgm:pt modelId="{58266EC6-F10A-4DB4-A9D9-E86F5AB8AED5}">
      <dgm:prSet phldrT="[Texto]"/>
      <dgm:spPr/>
      <dgm:t>
        <a:bodyPr/>
        <a:lstStyle/>
        <a:p>
          <a:r>
            <a:rPr lang="es-ES" dirty="0" smtClean="0"/>
            <a:t>Operaciones tendentes a realizar el activo, cancelar el pasivo y repartir el haber resultante entre socios</a:t>
          </a:r>
          <a:endParaRPr lang="es-ES" dirty="0"/>
        </a:p>
      </dgm:t>
    </dgm:pt>
    <dgm:pt modelId="{0B6F4819-7812-430D-B11A-6E931D958F63}" type="parTrans" cxnId="{C3EB3777-471F-4848-BCB9-527341FBD580}">
      <dgm:prSet/>
      <dgm:spPr/>
      <dgm:t>
        <a:bodyPr/>
        <a:lstStyle/>
        <a:p>
          <a:endParaRPr lang="es-ES"/>
        </a:p>
      </dgm:t>
    </dgm:pt>
    <dgm:pt modelId="{8BB99894-170F-4608-8286-18B82F068A7D}" type="sibTrans" cxnId="{C3EB3777-471F-4848-BCB9-527341FBD580}">
      <dgm:prSet/>
      <dgm:spPr/>
      <dgm:t>
        <a:bodyPr/>
        <a:lstStyle/>
        <a:p>
          <a:endParaRPr lang="es-ES"/>
        </a:p>
      </dgm:t>
    </dgm:pt>
    <dgm:pt modelId="{CC46E052-8918-4D6F-840D-6EA6E598212A}">
      <dgm:prSet phldrT="[Texto]"/>
      <dgm:spPr/>
      <dgm:t>
        <a:bodyPr/>
        <a:lstStyle/>
        <a:p>
          <a:r>
            <a:rPr lang="es-ES" dirty="0" smtClean="0"/>
            <a:t>Deben elaborarse los restantes documentos exigidos por TRLSC</a:t>
          </a:r>
          <a:endParaRPr lang="es-ES" dirty="0"/>
        </a:p>
      </dgm:t>
    </dgm:pt>
    <dgm:pt modelId="{7D220B82-F20D-4CC0-9A69-7E3E61FD660F}" type="parTrans" cxnId="{94533050-1FB7-4202-94A6-CA3B8BCE5564}">
      <dgm:prSet/>
      <dgm:spPr/>
      <dgm:t>
        <a:bodyPr/>
        <a:lstStyle/>
        <a:p>
          <a:endParaRPr lang="es-ES"/>
        </a:p>
      </dgm:t>
    </dgm:pt>
    <dgm:pt modelId="{0666F7ED-7C03-4AC8-9D42-00CB82A0B83E}" type="sibTrans" cxnId="{94533050-1FB7-4202-94A6-CA3B8BCE5564}">
      <dgm:prSet/>
      <dgm:spPr/>
      <dgm:t>
        <a:bodyPr/>
        <a:lstStyle/>
        <a:p>
          <a:endParaRPr lang="es-ES"/>
        </a:p>
      </dgm:t>
    </dgm:pt>
    <dgm:pt modelId="{F28D0590-E600-4375-AD99-B1BBBDA89DA3}">
      <dgm:prSet phldrT="[Texto]"/>
      <dgm:spPr/>
      <dgm:t>
        <a:bodyPr/>
        <a:lstStyle/>
        <a:p>
          <a:r>
            <a:rPr lang="es-ES" dirty="0" smtClean="0"/>
            <a:t>Inventario</a:t>
          </a:r>
          <a:endParaRPr lang="es-ES" dirty="0"/>
        </a:p>
      </dgm:t>
    </dgm:pt>
    <dgm:pt modelId="{96E096FE-2CBB-4220-9FD0-A68CC55158DD}" type="parTrans" cxnId="{8A3FA750-0491-4408-90AC-96F2B6EEE70E}">
      <dgm:prSet/>
      <dgm:spPr/>
      <dgm:t>
        <a:bodyPr/>
        <a:lstStyle/>
        <a:p>
          <a:endParaRPr lang="es-ES"/>
        </a:p>
      </dgm:t>
    </dgm:pt>
    <dgm:pt modelId="{4B3C86D5-A2F0-496D-B0C0-A95B2E3C96A1}" type="sibTrans" cxnId="{8A3FA750-0491-4408-90AC-96F2B6EEE70E}">
      <dgm:prSet/>
      <dgm:spPr/>
      <dgm:t>
        <a:bodyPr/>
        <a:lstStyle/>
        <a:p>
          <a:endParaRPr lang="es-ES"/>
        </a:p>
      </dgm:t>
    </dgm:pt>
    <dgm:pt modelId="{8528EF43-C5CC-4264-96D4-EEF3A167DB70}">
      <dgm:prSet phldrT="[Texto]"/>
      <dgm:spPr/>
      <dgm:t>
        <a:bodyPr/>
        <a:lstStyle/>
        <a:p>
          <a:r>
            <a:rPr lang="es-ES" dirty="0" smtClean="0"/>
            <a:t>Balance por referencia al día en que se hubiere acordado la disolución</a:t>
          </a:r>
          <a:endParaRPr lang="es-ES" dirty="0"/>
        </a:p>
      </dgm:t>
    </dgm:pt>
    <dgm:pt modelId="{0E5B8BB9-B801-4145-BA2F-373FEA56BA08}" type="parTrans" cxnId="{21A7A42A-4649-4A62-A5DC-A64BF0B274B6}">
      <dgm:prSet/>
      <dgm:spPr/>
      <dgm:t>
        <a:bodyPr/>
        <a:lstStyle/>
        <a:p>
          <a:endParaRPr lang="es-ES"/>
        </a:p>
      </dgm:t>
    </dgm:pt>
    <dgm:pt modelId="{92B9D2A4-B178-4DA8-9D50-54210512EC92}" type="sibTrans" cxnId="{21A7A42A-4649-4A62-A5DC-A64BF0B274B6}">
      <dgm:prSet/>
      <dgm:spPr/>
      <dgm:t>
        <a:bodyPr/>
        <a:lstStyle/>
        <a:p>
          <a:endParaRPr lang="es-ES"/>
        </a:p>
      </dgm:t>
    </dgm:pt>
    <dgm:pt modelId="{C3364764-8FAB-4D92-B8D7-E03952F6E851}">
      <dgm:prSet phldrT="[Texto]"/>
      <dgm:spPr/>
      <dgm:t>
        <a:bodyPr/>
        <a:lstStyle/>
        <a:p>
          <a:r>
            <a:rPr lang="es-ES" dirty="0" smtClean="0"/>
            <a:t>Balance final de la liquidación</a:t>
          </a:r>
          <a:endParaRPr lang="es-ES" dirty="0"/>
        </a:p>
      </dgm:t>
    </dgm:pt>
    <dgm:pt modelId="{89BC0E44-C959-403E-AFAF-49999E5437D7}" type="parTrans" cxnId="{51C20E54-1DF5-47FB-B855-3EB256B737C8}">
      <dgm:prSet/>
      <dgm:spPr/>
      <dgm:t>
        <a:bodyPr/>
        <a:lstStyle/>
        <a:p>
          <a:endParaRPr lang="es-ES"/>
        </a:p>
      </dgm:t>
    </dgm:pt>
    <dgm:pt modelId="{F598CE06-7E1B-428F-9FF6-7E097709A0BC}" type="sibTrans" cxnId="{51C20E54-1DF5-47FB-B855-3EB256B737C8}">
      <dgm:prSet/>
      <dgm:spPr/>
      <dgm:t>
        <a:bodyPr/>
        <a:lstStyle/>
        <a:p>
          <a:endParaRPr lang="es-ES"/>
        </a:p>
      </dgm:t>
    </dgm:pt>
    <dgm:pt modelId="{39452915-D0AC-45C3-BD71-C2EA5E850576}">
      <dgm:prSet phldrT="[Texto]"/>
      <dgm:spPr/>
      <dgm:t>
        <a:bodyPr/>
        <a:lstStyle/>
        <a:p>
          <a:r>
            <a:rPr lang="es-ES" dirty="0" smtClean="0"/>
            <a:t>Periodificación contable ordinaria (anual), salvo que liquidación termine antes</a:t>
          </a:r>
          <a:endParaRPr lang="es-ES" dirty="0"/>
        </a:p>
      </dgm:t>
    </dgm:pt>
    <dgm:pt modelId="{8C0ADDAA-2275-4816-A73B-16526B608469}" type="parTrans" cxnId="{B2BDCE8B-7861-495B-AD68-99A02C4C3AEB}">
      <dgm:prSet/>
      <dgm:spPr/>
      <dgm:t>
        <a:bodyPr/>
        <a:lstStyle/>
        <a:p>
          <a:endParaRPr lang="es-ES"/>
        </a:p>
      </dgm:t>
    </dgm:pt>
    <dgm:pt modelId="{1F80CED2-F80A-444C-BBB8-FAEB33BD99B8}" type="sibTrans" cxnId="{B2BDCE8B-7861-495B-AD68-99A02C4C3AEB}">
      <dgm:prSet/>
      <dgm:spPr/>
      <dgm:t>
        <a:bodyPr/>
        <a:lstStyle/>
        <a:p>
          <a:endParaRPr lang="es-ES"/>
        </a:p>
      </dgm:t>
    </dgm:pt>
    <dgm:pt modelId="{CAD27F92-C0C8-4927-8D80-548D6C2C3EA5}">
      <dgm:prSet phldrT="[Texto]"/>
      <dgm:spPr/>
      <dgm:t>
        <a:bodyPr/>
        <a:lstStyle/>
        <a:p>
          <a:r>
            <a:rPr lang="es-ES" dirty="0" smtClean="0"/>
            <a:t>Es un documento extracontable</a:t>
          </a:r>
          <a:endParaRPr lang="es-ES" dirty="0"/>
        </a:p>
      </dgm:t>
    </dgm:pt>
    <dgm:pt modelId="{34968BB3-E5E0-40DA-9C04-5E056C1B3E46}" type="parTrans" cxnId="{B04D25AA-652A-48FF-B01F-A13ECF46B588}">
      <dgm:prSet/>
      <dgm:spPr/>
      <dgm:t>
        <a:bodyPr/>
        <a:lstStyle/>
        <a:p>
          <a:endParaRPr lang="es-ES"/>
        </a:p>
      </dgm:t>
    </dgm:pt>
    <dgm:pt modelId="{33682956-EED6-43A4-9B49-B92E6997989C}" type="sibTrans" cxnId="{B04D25AA-652A-48FF-B01F-A13ECF46B588}">
      <dgm:prSet/>
      <dgm:spPr/>
      <dgm:t>
        <a:bodyPr/>
        <a:lstStyle/>
        <a:p>
          <a:endParaRPr lang="es-ES"/>
        </a:p>
      </dgm:t>
    </dgm:pt>
    <dgm:pt modelId="{E5D8583A-338B-4EE1-8F8E-0D357C84E6BD}">
      <dgm:prSet phldrT="[Texto]"/>
      <dgm:spPr/>
      <dgm:t>
        <a:bodyPr/>
        <a:lstStyle/>
        <a:p>
          <a:r>
            <a:rPr lang="es-ES" dirty="0" smtClean="0"/>
            <a:t>Es un documento extracontable</a:t>
          </a:r>
          <a:endParaRPr lang="es-ES" dirty="0"/>
        </a:p>
      </dgm:t>
    </dgm:pt>
    <dgm:pt modelId="{A880705D-6657-4619-B34E-6C6A68A3785C}" type="parTrans" cxnId="{160689E2-6D9A-4423-AF47-69BB9EC594E4}">
      <dgm:prSet/>
      <dgm:spPr/>
      <dgm:t>
        <a:bodyPr/>
        <a:lstStyle/>
        <a:p>
          <a:endParaRPr lang="es-ES"/>
        </a:p>
      </dgm:t>
    </dgm:pt>
    <dgm:pt modelId="{CBF8A768-5493-4C7C-B7EE-DBAA714C1F0B}" type="sibTrans" cxnId="{160689E2-6D9A-4423-AF47-69BB9EC594E4}">
      <dgm:prSet/>
      <dgm:spPr/>
      <dgm:t>
        <a:bodyPr/>
        <a:lstStyle/>
        <a:p>
          <a:endParaRPr lang="es-ES"/>
        </a:p>
      </dgm:t>
    </dgm:pt>
    <dgm:pt modelId="{00A4212A-2362-43FE-A7EC-70FC7DA9D48D}" type="pres">
      <dgm:prSet presAssocID="{ADE67FD4-B2BE-465E-8B68-D147EDA9DDAF}" presName="hierChild1" presStyleCnt="0">
        <dgm:presLayoutVars>
          <dgm:chPref val="1"/>
          <dgm:dir/>
          <dgm:animOne val="branch"/>
          <dgm:animLvl val="lvl"/>
          <dgm:resizeHandles/>
        </dgm:presLayoutVars>
      </dgm:prSet>
      <dgm:spPr/>
      <dgm:t>
        <a:bodyPr/>
        <a:lstStyle/>
        <a:p>
          <a:endParaRPr lang="es-ES"/>
        </a:p>
      </dgm:t>
    </dgm:pt>
    <dgm:pt modelId="{04A905B0-02D9-412B-AF24-36AAFA27DBA8}" type="pres">
      <dgm:prSet presAssocID="{48BE7225-3D9E-45AC-A72F-AE70835FD183}" presName="hierRoot1" presStyleCnt="0"/>
      <dgm:spPr/>
    </dgm:pt>
    <dgm:pt modelId="{19BD421D-81A3-42F2-8B06-C05BF6379A74}" type="pres">
      <dgm:prSet presAssocID="{48BE7225-3D9E-45AC-A72F-AE70835FD183}" presName="composite" presStyleCnt="0"/>
      <dgm:spPr/>
    </dgm:pt>
    <dgm:pt modelId="{9DE9E10E-A32A-49F8-A51F-930ACC4C6D3C}" type="pres">
      <dgm:prSet presAssocID="{48BE7225-3D9E-45AC-A72F-AE70835FD183}" presName="background" presStyleLbl="node0" presStyleIdx="0" presStyleCnt="1"/>
      <dgm:spPr/>
    </dgm:pt>
    <dgm:pt modelId="{1F5D000C-4F5D-4629-917D-2A71FB2E79EE}" type="pres">
      <dgm:prSet presAssocID="{48BE7225-3D9E-45AC-A72F-AE70835FD183}" presName="text" presStyleLbl="fgAcc0" presStyleIdx="0" presStyleCnt="1">
        <dgm:presLayoutVars>
          <dgm:chPref val="3"/>
        </dgm:presLayoutVars>
      </dgm:prSet>
      <dgm:spPr/>
      <dgm:t>
        <a:bodyPr/>
        <a:lstStyle/>
        <a:p>
          <a:endParaRPr lang="es-ES"/>
        </a:p>
      </dgm:t>
    </dgm:pt>
    <dgm:pt modelId="{0C7556E0-6937-4400-99C7-14C6F76DAE28}" type="pres">
      <dgm:prSet presAssocID="{48BE7225-3D9E-45AC-A72F-AE70835FD183}" presName="hierChild2" presStyleCnt="0"/>
      <dgm:spPr/>
    </dgm:pt>
    <dgm:pt modelId="{B063C4AE-8B4C-45C6-A6D9-583FD6D1AA19}" type="pres">
      <dgm:prSet presAssocID="{309924B6-8EC5-4D5C-B722-06735DEE2668}" presName="Name10" presStyleLbl="parChTrans1D2" presStyleIdx="0" presStyleCnt="2"/>
      <dgm:spPr/>
      <dgm:t>
        <a:bodyPr/>
        <a:lstStyle/>
        <a:p>
          <a:endParaRPr lang="es-ES"/>
        </a:p>
      </dgm:t>
    </dgm:pt>
    <dgm:pt modelId="{AB450608-8597-4244-A4C1-15D999C6DCA2}" type="pres">
      <dgm:prSet presAssocID="{A349C75F-35CD-43C4-A079-9BAE340476A7}" presName="hierRoot2" presStyleCnt="0"/>
      <dgm:spPr/>
    </dgm:pt>
    <dgm:pt modelId="{FCA47E34-BC92-4E13-A5D0-8281270CA191}" type="pres">
      <dgm:prSet presAssocID="{A349C75F-35CD-43C4-A079-9BAE340476A7}" presName="composite2" presStyleCnt="0"/>
      <dgm:spPr/>
    </dgm:pt>
    <dgm:pt modelId="{1793B7C6-1D4E-4D6A-8A01-1DBC6A015417}" type="pres">
      <dgm:prSet presAssocID="{A349C75F-35CD-43C4-A079-9BAE340476A7}" presName="background2" presStyleLbl="node2" presStyleIdx="0" presStyleCnt="2"/>
      <dgm:spPr/>
    </dgm:pt>
    <dgm:pt modelId="{DCFE1D39-6D2C-4EBA-A607-F6B29B30A4EB}" type="pres">
      <dgm:prSet presAssocID="{A349C75F-35CD-43C4-A079-9BAE340476A7}" presName="text2" presStyleLbl="fgAcc2" presStyleIdx="0" presStyleCnt="2">
        <dgm:presLayoutVars>
          <dgm:chPref val="3"/>
        </dgm:presLayoutVars>
      </dgm:prSet>
      <dgm:spPr/>
      <dgm:t>
        <a:bodyPr/>
        <a:lstStyle/>
        <a:p>
          <a:endParaRPr lang="es-ES"/>
        </a:p>
      </dgm:t>
    </dgm:pt>
    <dgm:pt modelId="{0CA76E8A-11A3-4A83-89C6-2C8BB366E943}" type="pres">
      <dgm:prSet presAssocID="{A349C75F-35CD-43C4-A079-9BAE340476A7}" presName="hierChild3" presStyleCnt="0"/>
      <dgm:spPr/>
    </dgm:pt>
    <dgm:pt modelId="{E46F9286-7C39-44CB-AF91-05179B06C64C}" type="pres">
      <dgm:prSet presAssocID="{30758C20-BF7E-419F-AA0B-EFACB07FFD4C}" presName="Name17" presStyleLbl="parChTrans1D3" presStyleIdx="0" presStyleCnt="5"/>
      <dgm:spPr/>
      <dgm:t>
        <a:bodyPr/>
        <a:lstStyle/>
        <a:p>
          <a:endParaRPr lang="es-ES"/>
        </a:p>
      </dgm:t>
    </dgm:pt>
    <dgm:pt modelId="{B0CC1A2A-7EA1-4750-A3B4-ED53F7D2C9BA}" type="pres">
      <dgm:prSet presAssocID="{FB0930F6-5DFC-497D-8E42-5D308186B07D}" presName="hierRoot3" presStyleCnt="0"/>
      <dgm:spPr/>
    </dgm:pt>
    <dgm:pt modelId="{F4CF6D81-D40D-49E2-AC6C-8322BD235A2D}" type="pres">
      <dgm:prSet presAssocID="{FB0930F6-5DFC-497D-8E42-5D308186B07D}" presName="composite3" presStyleCnt="0"/>
      <dgm:spPr/>
    </dgm:pt>
    <dgm:pt modelId="{E9A5193C-147A-4581-84A1-8FE15BE4D962}" type="pres">
      <dgm:prSet presAssocID="{FB0930F6-5DFC-497D-8E42-5D308186B07D}" presName="background3" presStyleLbl="node3" presStyleIdx="0" presStyleCnt="5"/>
      <dgm:spPr/>
    </dgm:pt>
    <dgm:pt modelId="{CBED6A8E-F52A-432B-A9B1-90B0E88EC0E0}" type="pres">
      <dgm:prSet presAssocID="{FB0930F6-5DFC-497D-8E42-5D308186B07D}" presName="text3" presStyleLbl="fgAcc3" presStyleIdx="0" presStyleCnt="5">
        <dgm:presLayoutVars>
          <dgm:chPref val="3"/>
        </dgm:presLayoutVars>
      </dgm:prSet>
      <dgm:spPr/>
      <dgm:t>
        <a:bodyPr/>
        <a:lstStyle/>
        <a:p>
          <a:endParaRPr lang="es-ES"/>
        </a:p>
      </dgm:t>
    </dgm:pt>
    <dgm:pt modelId="{182C7EF3-9F55-401B-9EA9-5CDAB159A2B3}" type="pres">
      <dgm:prSet presAssocID="{FB0930F6-5DFC-497D-8E42-5D308186B07D}" presName="hierChild4" presStyleCnt="0"/>
      <dgm:spPr/>
    </dgm:pt>
    <dgm:pt modelId="{A6CAACD3-044E-45D0-983D-B2ED69A6394D}" type="pres">
      <dgm:prSet presAssocID="{8C0ADDAA-2275-4816-A73B-16526B608469}" presName="Name23" presStyleLbl="parChTrans1D4" presStyleIdx="0" presStyleCnt="3"/>
      <dgm:spPr/>
      <dgm:t>
        <a:bodyPr/>
        <a:lstStyle/>
        <a:p>
          <a:endParaRPr lang="es-ES"/>
        </a:p>
      </dgm:t>
    </dgm:pt>
    <dgm:pt modelId="{90BE31C8-1A62-4BD6-A61B-192915846C93}" type="pres">
      <dgm:prSet presAssocID="{39452915-D0AC-45C3-BD71-C2EA5E850576}" presName="hierRoot4" presStyleCnt="0"/>
      <dgm:spPr/>
    </dgm:pt>
    <dgm:pt modelId="{782EB54B-9C35-4676-8D02-1D5CDD1D046F}" type="pres">
      <dgm:prSet presAssocID="{39452915-D0AC-45C3-BD71-C2EA5E850576}" presName="composite4" presStyleCnt="0"/>
      <dgm:spPr/>
    </dgm:pt>
    <dgm:pt modelId="{F66F9709-BE0B-421E-A85A-4995C78D0334}" type="pres">
      <dgm:prSet presAssocID="{39452915-D0AC-45C3-BD71-C2EA5E850576}" presName="background4" presStyleLbl="node4" presStyleIdx="0" presStyleCnt="3"/>
      <dgm:spPr/>
    </dgm:pt>
    <dgm:pt modelId="{C8F448D7-43BF-4ECE-9640-749113AD5D47}" type="pres">
      <dgm:prSet presAssocID="{39452915-D0AC-45C3-BD71-C2EA5E850576}" presName="text4" presStyleLbl="fgAcc4" presStyleIdx="0" presStyleCnt="3">
        <dgm:presLayoutVars>
          <dgm:chPref val="3"/>
        </dgm:presLayoutVars>
      </dgm:prSet>
      <dgm:spPr/>
      <dgm:t>
        <a:bodyPr/>
        <a:lstStyle/>
        <a:p>
          <a:endParaRPr lang="es-ES"/>
        </a:p>
      </dgm:t>
    </dgm:pt>
    <dgm:pt modelId="{B142D346-F283-4FD9-8B7A-3CF5745925E3}" type="pres">
      <dgm:prSet presAssocID="{39452915-D0AC-45C3-BD71-C2EA5E850576}" presName="hierChild5" presStyleCnt="0"/>
      <dgm:spPr/>
    </dgm:pt>
    <dgm:pt modelId="{46834B04-5995-44D8-8918-FE802BD54A74}" type="pres">
      <dgm:prSet presAssocID="{0B6F4819-7812-430D-B11A-6E931D958F63}" presName="Name17" presStyleLbl="parChTrans1D3" presStyleIdx="1" presStyleCnt="5"/>
      <dgm:spPr/>
      <dgm:t>
        <a:bodyPr/>
        <a:lstStyle/>
        <a:p>
          <a:endParaRPr lang="es-ES"/>
        </a:p>
      </dgm:t>
    </dgm:pt>
    <dgm:pt modelId="{3BB846E6-33DD-452E-AE96-DBFA5F59AA3B}" type="pres">
      <dgm:prSet presAssocID="{58266EC6-F10A-4DB4-A9D9-E86F5AB8AED5}" presName="hierRoot3" presStyleCnt="0"/>
      <dgm:spPr/>
    </dgm:pt>
    <dgm:pt modelId="{57200F7D-83B5-4080-B482-6D4EB61C81D4}" type="pres">
      <dgm:prSet presAssocID="{58266EC6-F10A-4DB4-A9D9-E86F5AB8AED5}" presName="composite3" presStyleCnt="0"/>
      <dgm:spPr/>
    </dgm:pt>
    <dgm:pt modelId="{666B2DA8-706D-41B9-8C46-0414BD423C40}" type="pres">
      <dgm:prSet presAssocID="{58266EC6-F10A-4DB4-A9D9-E86F5AB8AED5}" presName="background3" presStyleLbl="node3" presStyleIdx="1" presStyleCnt="5"/>
      <dgm:spPr/>
    </dgm:pt>
    <dgm:pt modelId="{2EB55016-59BB-48B4-8E36-9C155EA371C8}" type="pres">
      <dgm:prSet presAssocID="{58266EC6-F10A-4DB4-A9D9-E86F5AB8AED5}" presName="text3" presStyleLbl="fgAcc3" presStyleIdx="1" presStyleCnt="5">
        <dgm:presLayoutVars>
          <dgm:chPref val="3"/>
        </dgm:presLayoutVars>
      </dgm:prSet>
      <dgm:spPr/>
      <dgm:t>
        <a:bodyPr/>
        <a:lstStyle/>
        <a:p>
          <a:endParaRPr lang="es-ES"/>
        </a:p>
      </dgm:t>
    </dgm:pt>
    <dgm:pt modelId="{220F77A0-49F0-4575-BC63-3ECCE0FFC14C}" type="pres">
      <dgm:prSet presAssocID="{58266EC6-F10A-4DB4-A9D9-E86F5AB8AED5}" presName="hierChild4" presStyleCnt="0"/>
      <dgm:spPr/>
    </dgm:pt>
    <dgm:pt modelId="{2FE4D925-FBD3-4815-A1FA-DD626CF80A77}" type="pres">
      <dgm:prSet presAssocID="{7D220B82-F20D-4CC0-9A69-7E3E61FD660F}" presName="Name10" presStyleLbl="parChTrans1D2" presStyleIdx="1" presStyleCnt="2"/>
      <dgm:spPr/>
      <dgm:t>
        <a:bodyPr/>
        <a:lstStyle/>
        <a:p>
          <a:endParaRPr lang="es-ES"/>
        </a:p>
      </dgm:t>
    </dgm:pt>
    <dgm:pt modelId="{2ADBEA98-3969-40D3-A143-3D0605AC21E3}" type="pres">
      <dgm:prSet presAssocID="{CC46E052-8918-4D6F-840D-6EA6E598212A}" presName="hierRoot2" presStyleCnt="0"/>
      <dgm:spPr/>
    </dgm:pt>
    <dgm:pt modelId="{0CEFE467-1B68-4468-8F81-212E3B09466C}" type="pres">
      <dgm:prSet presAssocID="{CC46E052-8918-4D6F-840D-6EA6E598212A}" presName="composite2" presStyleCnt="0"/>
      <dgm:spPr/>
    </dgm:pt>
    <dgm:pt modelId="{9159F577-2AA0-41CE-9A38-51CEDC994B98}" type="pres">
      <dgm:prSet presAssocID="{CC46E052-8918-4D6F-840D-6EA6E598212A}" presName="background2" presStyleLbl="node2" presStyleIdx="1" presStyleCnt="2"/>
      <dgm:spPr/>
    </dgm:pt>
    <dgm:pt modelId="{85A09B86-6700-4109-B478-901CAAD0B36B}" type="pres">
      <dgm:prSet presAssocID="{CC46E052-8918-4D6F-840D-6EA6E598212A}" presName="text2" presStyleLbl="fgAcc2" presStyleIdx="1" presStyleCnt="2">
        <dgm:presLayoutVars>
          <dgm:chPref val="3"/>
        </dgm:presLayoutVars>
      </dgm:prSet>
      <dgm:spPr/>
      <dgm:t>
        <a:bodyPr/>
        <a:lstStyle/>
        <a:p>
          <a:endParaRPr lang="es-ES"/>
        </a:p>
      </dgm:t>
    </dgm:pt>
    <dgm:pt modelId="{D4D28D66-9A63-4710-8AE6-B93C4BD62145}" type="pres">
      <dgm:prSet presAssocID="{CC46E052-8918-4D6F-840D-6EA6E598212A}" presName="hierChild3" presStyleCnt="0"/>
      <dgm:spPr/>
    </dgm:pt>
    <dgm:pt modelId="{D7CCF71B-BD2D-409E-BD51-A2F0FD9F9B30}" type="pres">
      <dgm:prSet presAssocID="{96E096FE-2CBB-4220-9FD0-A68CC55158DD}" presName="Name17" presStyleLbl="parChTrans1D3" presStyleIdx="2" presStyleCnt="5"/>
      <dgm:spPr/>
      <dgm:t>
        <a:bodyPr/>
        <a:lstStyle/>
        <a:p>
          <a:endParaRPr lang="es-ES"/>
        </a:p>
      </dgm:t>
    </dgm:pt>
    <dgm:pt modelId="{09B77D9B-B7F1-4588-AEEA-FB83E9211FEC}" type="pres">
      <dgm:prSet presAssocID="{F28D0590-E600-4375-AD99-B1BBBDA89DA3}" presName="hierRoot3" presStyleCnt="0"/>
      <dgm:spPr/>
    </dgm:pt>
    <dgm:pt modelId="{F456EF16-2063-44ED-838B-5A254A91942C}" type="pres">
      <dgm:prSet presAssocID="{F28D0590-E600-4375-AD99-B1BBBDA89DA3}" presName="composite3" presStyleCnt="0"/>
      <dgm:spPr/>
    </dgm:pt>
    <dgm:pt modelId="{D4096364-E6F7-42B3-B6C0-338FC4BACCA7}" type="pres">
      <dgm:prSet presAssocID="{F28D0590-E600-4375-AD99-B1BBBDA89DA3}" presName="background3" presStyleLbl="node3" presStyleIdx="2" presStyleCnt="5"/>
      <dgm:spPr/>
    </dgm:pt>
    <dgm:pt modelId="{F571D6F7-297F-4B67-A5DF-7A7DC44B7220}" type="pres">
      <dgm:prSet presAssocID="{F28D0590-E600-4375-AD99-B1BBBDA89DA3}" presName="text3" presStyleLbl="fgAcc3" presStyleIdx="2" presStyleCnt="5">
        <dgm:presLayoutVars>
          <dgm:chPref val="3"/>
        </dgm:presLayoutVars>
      </dgm:prSet>
      <dgm:spPr/>
      <dgm:t>
        <a:bodyPr/>
        <a:lstStyle/>
        <a:p>
          <a:endParaRPr lang="es-ES"/>
        </a:p>
      </dgm:t>
    </dgm:pt>
    <dgm:pt modelId="{906F4658-A4EE-4EC3-9449-0AB5A22EF31B}" type="pres">
      <dgm:prSet presAssocID="{F28D0590-E600-4375-AD99-B1BBBDA89DA3}" presName="hierChild4" presStyleCnt="0"/>
      <dgm:spPr/>
    </dgm:pt>
    <dgm:pt modelId="{299875EB-5E30-4564-914B-AFFC997C840D}" type="pres">
      <dgm:prSet presAssocID="{0E5B8BB9-B801-4145-BA2F-373FEA56BA08}" presName="Name17" presStyleLbl="parChTrans1D3" presStyleIdx="3" presStyleCnt="5"/>
      <dgm:spPr/>
      <dgm:t>
        <a:bodyPr/>
        <a:lstStyle/>
        <a:p>
          <a:endParaRPr lang="es-ES"/>
        </a:p>
      </dgm:t>
    </dgm:pt>
    <dgm:pt modelId="{B55073B2-732E-49D6-8D61-26D53455CF8D}" type="pres">
      <dgm:prSet presAssocID="{8528EF43-C5CC-4264-96D4-EEF3A167DB70}" presName="hierRoot3" presStyleCnt="0"/>
      <dgm:spPr/>
    </dgm:pt>
    <dgm:pt modelId="{9710BA33-DC28-4478-ADA3-CD69BF7A238A}" type="pres">
      <dgm:prSet presAssocID="{8528EF43-C5CC-4264-96D4-EEF3A167DB70}" presName="composite3" presStyleCnt="0"/>
      <dgm:spPr/>
    </dgm:pt>
    <dgm:pt modelId="{1B481339-EBBB-4D1D-A28B-2EC8B3429421}" type="pres">
      <dgm:prSet presAssocID="{8528EF43-C5CC-4264-96D4-EEF3A167DB70}" presName="background3" presStyleLbl="node3" presStyleIdx="3" presStyleCnt="5"/>
      <dgm:spPr/>
    </dgm:pt>
    <dgm:pt modelId="{6CEEB91F-715A-4F4B-83FC-761E76C27756}" type="pres">
      <dgm:prSet presAssocID="{8528EF43-C5CC-4264-96D4-EEF3A167DB70}" presName="text3" presStyleLbl="fgAcc3" presStyleIdx="3" presStyleCnt="5">
        <dgm:presLayoutVars>
          <dgm:chPref val="3"/>
        </dgm:presLayoutVars>
      </dgm:prSet>
      <dgm:spPr/>
      <dgm:t>
        <a:bodyPr/>
        <a:lstStyle/>
        <a:p>
          <a:endParaRPr lang="es-ES"/>
        </a:p>
      </dgm:t>
    </dgm:pt>
    <dgm:pt modelId="{36BA6AEB-2B85-4371-942D-0225F0107C94}" type="pres">
      <dgm:prSet presAssocID="{8528EF43-C5CC-4264-96D4-EEF3A167DB70}" presName="hierChild4" presStyleCnt="0"/>
      <dgm:spPr/>
    </dgm:pt>
    <dgm:pt modelId="{5D46AD9C-CAA2-46EF-89F7-2246A7212EC6}" type="pres">
      <dgm:prSet presAssocID="{34968BB3-E5E0-40DA-9C04-5E056C1B3E46}" presName="Name23" presStyleLbl="parChTrans1D4" presStyleIdx="1" presStyleCnt="3"/>
      <dgm:spPr/>
      <dgm:t>
        <a:bodyPr/>
        <a:lstStyle/>
        <a:p>
          <a:endParaRPr lang="es-ES"/>
        </a:p>
      </dgm:t>
    </dgm:pt>
    <dgm:pt modelId="{80DE43C3-6AC3-4722-B2F0-A255A135DA28}" type="pres">
      <dgm:prSet presAssocID="{CAD27F92-C0C8-4927-8D80-548D6C2C3EA5}" presName="hierRoot4" presStyleCnt="0"/>
      <dgm:spPr/>
    </dgm:pt>
    <dgm:pt modelId="{9BFFEFB3-1E72-4B68-8F58-92BD7A584D27}" type="pres">
      <dgm:prSet presAssocID="{CAD27F92-C0C8-4927-8D80-548D6C2C3EA5}" presName="composite4" presStyleCnt="0"/>
      <dgm:spPr/>
    </dgm:pt>
    <dgm:pt modelId="{36AA3D92-D352-45A0-86BB-1E7D9356C2AF}" type="pres">
      <dgm:prSet presAssocID="{CAD27F92-C0C8-4927-8D80-548D6C2C3EA5}" presName="background4" presStyleLbl="node4" presStyleIdx="1" presStyleCnt="3"/>
      <dgm:spPr/>
    </dgm:pt>
    <dgm:pt modelId="{EDE60A0A-E006-4582-8A41-099208B2308B}" type="pres">
      <dgm:prSet presAssocID="{CAD27F92-C0C8-4927-8D80-548D6C2C3EA5}" presName="text4" presStyleLbl="fgAcc4" presStyleIdx="1" presStyleCnt="3">
        <dgm:presLayoutVars>
          <dgm:chPref val="3"/>
        </dgm:presLayoutVars>
      </dgm:prSet>
      <dgm:spPr/>
      <dgm:t>
        <a:bodyPr/>
        <a:lstStyle/>
        <a:p>
          <a:endParaRPr lang="es-ES"/>
        </a:p>
      </dgm:t>
    </dgm:pt>
    <dgm:pt modelId="{6F3B839D-A5F0-4819-BFA6-4B03A25F3CD7}" type="pres">
      <dgm:prSet presAssocID="{CAD27F92-C0C8-4927-8D80-548D6C2C3EA5}" presName="hierChild5" presStyleCnt="0"/>
      <dgm:spPr/>
    </dgm:pt>
    <dgm:pt modelId="{8B6DA8AB-97FC-4F4C-9CCE-3EED8EDF5E37}" type="pres">
      <dgm:prSet presAssocID="{89BC0E44-C959-403E-AFAF-49999E5437D7}" presName="Name17" presStyleLbl="parChTrans1D3" presStyleIdx="4" presStyleCnt="5"/>
      <dgm:spPr/>
      <dgm:t>
        <a:bodyPr/>
        <a:lstStyle/>
        <a:p>
          <a:endParaRPr lang="es-ES"/>
        </a:p>
      </dgm:t>
    </dgm:pt>
    <dgm:pt modelId="{630A4C3A-7ED1-4484-AAAB-CB2D1B65C88F}" type="pres">
      <dgm:prSet presAssocID="{C3364764-8FAB-4D92-B8D7-E03952F6E851}" presName="hierRoot3" presStyleCnt="0"/>
      <dgm:spPr/>
    </dgm:pt>
    <dgm:pt modelId="{2EE3E341-4299-40CF-9E14-43420B9A3A95}" type="pres">
      <dgm:prSet presAssocID="{C3364764-8FAB-4D92-B8D7-E03952F6E851}" presName="composite3" presStyleCnt="0"/>
      <dgm:spPr/>
    </dgm:pt>
    <dgm:pt modelId="{DA90CB92-2D2F-4A89-BAF7-7F6AE7A5EC8E}" type="pres">
      <dgm:prSet presAssocID="{C3364764-8FAB-4D92-B8D7-E03952F6E851}" presName="background3" presStyleLbl="node3" presStyleIdx="4" presStyleCnt="5"/>
      <dgm:spPr/>
    </dgm:pt>
    <dgm:pt modelId="{40EF954F-7FD6-42B7-BF1D-D50A0DF55580}" type="pres">
      <dgm:prSet presAssocID="{C3364764-8FAB-4D92-B8D7-E03952F6E851}" presName="text3" presStyleLbl="fgAcc3" presStyleIdx="4" presStyleCnt="5">
        <dgm:presLayoutVars>
          <dgm:chPref val="3"/>
        </dgm:presLayoutVars>
      </dgm:prSet>
      <dgm:spPr/>
      <dgm:t>
        <a:bodyPr/>
        <a:lstStyle/>
        <a:p>
          <a:endParaRPr lang="es-ES"/>
        </a:p>
      </dgm:t>
    </dgm:pt>
    <dgm:pt modelId="{3CFBA7F4-3D98-41CB-A017-605B89D300EC}" type="pres">
      <dgm:prSet presAssocID="{C3364764-8FAB-4D92-B8D7-E03952F6E851}" presName="hierChild4" presStyleCnt="0"/>
      <dgm:spPr/>
    </dgm:pt>
    <dgm:pt modelId="{16B5208B-3F88-4569-A2A7-A8273ABFDE04}" type="pres">
      <dgm:prSet presAssocID="{A880705D-6657-4619-B34E-6C6A68A3785C}" presName="Name23" presStyleLbl="parChTrans1D4" presStyleIdx="2" presStyleCnt="3"/>
      <dgm:spPr/>
      <dgm:t>
        <a:bodyPr/>
        <a:lstStyle/>
        <a:p>
          <a:endParaRPr lang="es-ES"/>
        </a:p>
      </dgm:t>
    </dgm:pt>
    <dgm:pt modelId="{E7D06560-7F6D-4DA6-8136-58C29798776C}" type="pres">
      <dgm:prSet presAssocID="{E5D8583A-338B-4EE1-8F8E-0D357C84E6BD}" presName="hierRoot4" presStyleCnt="0"/>
      <dgm:spPr/>
    </dgm:pt>
    <dgm:pt modelId="{69F24ECD-C947-4BED-809B-5874114BAB2F}" type="pres">
      <dgm:prSet presAssocID="{E5D8583A-338B-4EE1-8F8E-0D357C84E6BD}" presName="composite4" presStyleCnt="0"/>
      <dgm:spPr/>
    </dgm:pt>
    <dgm:pt modelId="{B3A77965-5FF1-438B-8091-DBD201ED31E2}" type="pres">
      <dgm:prSet presAssocID="{E5D8583A-338B-4EE1-8F8E-0D357C84E6BD}" presName="background4" presStyleLbl="node4" presStyleIdx="2" presStyleCnt="3"/>
      <dgm:spPr/>
    </dgm:pt>
    <dgm:pt modelId="{A1E4ED68-C707-4B8D-95B9-CFEEB065CCA1}" type="pres">
      <dgm:prSet presAssocID="{E5D8583A-338B-4EE1-8F8E-0D357C84E6BD}" presName="text4" presStyleLbl="fgAcc4" presStyleIdx="2" presStyleCnt="3">
        <dgm:presLayoutVars>
          <dgm:chPref val="3"/>
        </dgm:presLayoutVars>
      </dgm:prSet>
      <dgm:spPr/>
      <dgm:t>
        <a:bodyPr/>
        <a:lstStyle/>
        <a:p>
          <a:endParaRPr lang="es-ES"/>
        </a:p>
      </dgm:t>
    </dgm:pt>
    <dgm:pt modelId="{EF609E88-0C6C-409E-A156-8EB7FF3059AF}" type="pres">
      <dgm:prSet presAssocID="{E5D8583A-338B-4EE1-8F8E-0D357C84E6BD}" presName="hierChild5" presStyleCnt="0"/>
      <dgm:spPr/>
    </dgm:pt>
  </dgm:ptLst>
  <dgm:cxnLst>
    <dgm:cxn modelId="{092FAEE7-B087-46F8-8165-45398B7CFF3E}" srcId="{48BE7225-3D9E-45AC-A72F-AE70835FD183}" destId="{A349C75F-35CD-43C4-A079-9BAE340476A7}" srcOrd="0" destOrd="0" parTransId="{309924B6-8EC5-4D5C-B722-06735DEE2668}" sibTransId="{1F647916-3FAF-4E97-915C-44CCC907A5AC}"/>
    <dgm:cxn modelId="{3E4B7F1C-9927-400E-AC4C-289CFBC9C6BA}" type="presOf" srcId="{A349C75F-35CD-43C4-A079-9BAE340476A7}" destId="{DCFE1D39-6D2C-4EBA-A607-F6B29B30A4EB}" srcOrd="0" destOrd="0" presId="urn:microsoft.com/office/officeart/2005/8/layout/hierarchy1"/>
    <dgm:cxn modelId="{8448EE95-1D90-428F-BD61-92A123D9F186}" type="presOf" srcId="{7D220B82-F20D-4CC0-9A69-7E3E61FD660F}" destId="{2FE4D925-FBD3-4815-A1FA-DD626CF80A77}" srcOrd="0" destOrd="0" presId="urn:microsoft.com/office/officeart/2005/8/layout/hierarchy1"/>
    <dgm:cxn modelId="{E646DBA3-5BC1-474F-B418-F4AEED96C2E8}" type="presOf" srcId="{48BE7225-3D9E-45AC-A72F-AE70835FD183}" destId="{1F5D000C-4F5D-4629-917D-2A71FB2E79EE}" srcOrd="0" destOrd="0" presId="urn:microsoft.com/office/officeart/2005/8/layout/hierarchy1"/>
    <dgm:cxn modelId="{C3EB3777-471F-4848-BCB9-527341FBD580}" srcId="{A349C75F-35CD-43C4-A079-9BAE340476A7}" destId="{58266EC6-F10A-4DB4-A9D9-E86F5AB8AED5}" srcOrd="1" destOrd="0" parTransId="{0B6F4819-7812-430D-B11A-6E931D958F63}" sibTransId="{8BB99894-170F-4608-8286-18B82F068A7D}"/>
    <dgm:cxn modelId="{A577DE1F-3F38-4392-85CD-A5756C806B86}" type="presOf" srcId="{58266EC6-F10A-4DB4-A9D9-E86F5AB8AED5}" destId="{2EB55016-59BB-48B4-8E36-9C155EA371C8}" srcOrd="0" destOrd="0" presId="urn:microsoft.com/office/officeart/2005/8/layout/hierarchy1"/>
    <dgm:cxn modelId="{C58B0541-5992-46D9-B8F0-25E5D17DA853}" type="presOf" srcId="{309924B6-8EC5-4D5C-B722-06735DEE2668}" destId="{B063C4AE-8B4C-45C6-A6D9-583FD6D1AA19}" srcOrd="0" destOrd="0" presId="urn:microsoft.com/office/officeart/2005/8/layout/hierarchy1"/>
    <dgm:cxn modelId="{5E04D56A-F332-401D-8845-D33D9EC8B6B7}" type="presOf" srcId="{C3364764-8FAB-4D92-B8D7-E03952F6E851}" destId="{40EF954F-7FD6-42B7-BF1D-D50A0DF55580}" srcOrd="0" destOrd="0" presId="urn:microsoft.com/office/officeart/2005/8/layout/hierarchy1"/>
    <dgm:cxn modelId="{B2BDCE8B-7861-495B-AD68-99A02C4C3AEB}" srcId="{FB0930F6-5DFC-497D-8E42-5D308186B07D}" destId="{39452915-D0AC-45C3-BD71-C2EA5E850576}" srcOrd="0" destOrd="0" parTransId="{8C0ADDAA-2275-4816-A73B-16526B608469}" sibTransId="{1F80CED2-F80A-444C-BBB8-FAEB33BD99B8}"/>
    <dgm:cxn modelId="{1D6120A9-2D24-468E-9CFA-988343746573}" type="presOf" srcId="{34968BB3-E5E0-40DA-9C04-5E056C1B3E46}" destId="{5D46AD9C-CAA2-46EF-89F7-2246A7212EC6}" srcOrd="0" destOrd="0" presId="urn:microsoft.com/office/officeart/2005/8/layout/hierarchy1"/>
    <dgm:cxn modelId="{2F90CCC9-F11E-4B63-BC3D-985BE57DF1CA}" type="presOf" srcId="{8528EF43-C5CC-4264-96D4-EEF3A167DB70}" destId="{6CEEB91F-715A-4F4B-83FC-761E76C27756}" srcOrd="0" destOrd="0" presId="urn:microsoft.com/office/officeart/2005/8/layout/hierarchy1"/>
    <dgm:cxn modelId="{F1F6957E-8214-42C9-83F9-D424D75277B8}" type="presOf" srcId="{30758C20-BF7E-419F-AA0B-EFACB07FFD4C}" destId="{E46F9286-7C39-44CB-AF91-05179B06C64C}" srcOrd="0" destOrd="0" presId="urn:microsoft.com/office/officeart/2005/8/layout/hierarchy1"/>
    <dgm:cxn modelId="{63A9A2CB-2F6E-41FE-998A-BAD2A30B1312}" type="presOf" srcId="{0E5B8BB9-B801-4145-BA2F-373FEA56BA08}" destId="{299875EB-5E30-4564-914B-AFFC997C840D}" srcOrd="0" destOrd="0" presId="urn:microsoft.com/office/officeart/2005/8/layout/hierarchy1"/>
    <dgm:cxn modelId="{04CD0FE9-7CD6-4E12-A81B-A3DAFCB8FFE8}" srcId="{A349C75F-35CD-43C4-A079-9BAE340476A7}" destId="{FB0930F6-5DFC-497D-8E42-5D308186B07D}" srcOrd="0" destOrd="0" parTransId="{30758C20-BF7E-419F-AA0B-EFACB07FFD4C}" sibTransId="{39B57332-5D93-4F64-83FD-8FA07C5308A5}"/>
    <dgm:cxn modelId="{68E91AEC-58B9-4032-BE5B-7BE92551A379}" type="presOf" srcId="{FB0930F6-5DFC-497D-8E42-5D308186B07D}" destId="{CBED6A8E-F52A-432B-A9B1-90B0E88EC0E0}" srcOrd="0" destOrd="0" presId="urn:microsoft.com/office/officeart/2005/8/layout/hierarchy1"/>
    <dgm:cxn modelId="{21A7A42A-4649-4A62-A5DC-A64BF0B274B6}" srcId="{CC46E052-8918-4D6F-840D-6EA6E598212A}" destId="{8528EF43-C5CC-4264-96D4-EEF3A167DB70}" srcOrd="1" destOrd="0" parTransId="{0E5B8BB9-B801-4145-BA2F-373FEA56BA08}" sibTransId="{92B9D2A4-B178-4DA8-9D50-54210512EC92}"/>
    <dgm:cxn modelId="{EED20A47-73C0-4551-B064-3009061B6BDB}" type="presOf" srcId="{ADE67FD4-B2BE-465E-8B68-D147EDA9DDAF}" destId="{00A4212A-2362-43FE-A7EC-70FC7DA9D48D}" srcOrd="0" destOrd="0" presId="urn:microsoft.com/office/officeart/2005/8/layout/hierarchy1"/>
    <dgm:cxn modelId="{BE570D00-B087-426F-87A5-B6C0ECB040AC}" type="presOf" srcId="{39452915-D0AC-45C3-BD71-C2EA5E850576}" destId="{C8F448D7-43BF-4ECE-9640-749113AD5D47}" srcOrd="0" destOrd="0" presId="urn:microsoft.com/office/officeart/2005/8/layout/hierarchy1"/>
    <dgm:cxn modelId="{A8099613-8E99-4B7E-A73E-7E3426F6AF5E}" srcId="{ADE67FD4-B2BE-465E-8B68-D147EDA9DDAF}" destId="{48BE7225-3D9E-45AC-A72F-AE70835FD183}" srcOrd="0" destOrd="0" parTransId="{754E5BD1-67D9-4469-950B-A761858EE953}" sibTransId="{4EE58344-94A8-45A8-BF7A-37DB2C5B9A08}"/>
    <dgm:cxn modelId="{50AF5519-C24E-45D6-8927-6B79CDA46576}" type="presOf" srcId="{E5D8583A-338B-4EE1-8F8E-0D357C84E6BD}" destId="{A1E4ED68-C707-4B8D-95B9-CFEEB065CCA1}" srcOrd="0" destOrd="0" presId="urn:microsoft.com/office/officeart/2005/8/layout/hierarchy1"/>
    <dgm:cxn modelId="{23C3BEC6-2E59-4827-B86E-AD462FAD96FC}" type="presOf" srcId="{F28D0590-E600-4375-AD99-B1BBBDA89DA3}" destId="{F571D6F7-297F-4B67-A5DF-7A7DC44B7220}" srcOrd="0" destOrd="0" presId="urn:microsoft.com/office/officeart/2005/8/layout/hierarchy1"/>
    <dgm:cxn modelId="{D35CD1E0-E73E-4DDF-8291-777F473D363F}" type="presOf" srcId="{8C0ADDAA-2275-4816-A73B-16526B608469}" destId="{A6CAACD3-044E-45D0-983D-B2ED69A6394D}" srcOrd="0" destOrd="0" presId="urn:microsoft.com/office/officeart/2005/8/layout/hierarchy1"/>
    <dgm:cxn modelId="{8A3FA750-0491-4408-90AC-96F2B6EEE70E}" srcId="{CC46E052-8918-4D6F-840D-6EA6E598212A}" destId="{F28D0590-E600-4375-AD99-B1BBBDA89DA3}" srcOrd="0" destOrd="0" parTransId="{96E096FE-2CBB-4220-9FD0-A68CC55158DD}" sibTransId="{4B3C86D5-A2F0-496D-B0C0-A95B2E3C96A1}"/>
    <dgm:cxn modelId="{17B67EFA-35B4-4F22-9F7C-01DBC336E142}" type="presOf" srcId="{A880705D-6657-4619-B34E-6C6A68A3785C}" destId="{16B5208B-3F88-4569-A2A7-A8273ABFDE04}" srcOrd="0" destOrd="0" presId="urn:microsoft.com/office/officeart/2005/8/layout/hierarchy1"/>
    <dgm:cxn modelId="{5B977E33-5BDB-4635-96CB-D905A7957D15}" type="presOf" srcId="{0B6F4819-7812-430D-B11A-6E931D958F63}" destId="{46834B04-5995-44D8-8918-FE802BD54A74}" srcOrd="0" destOrd="0" presId="urn:microsoft.com/office/officeart/2005/8/layout/hierarchy1"/>
    <dgm:cxn modelId="{94533050-1FB7-4202-94A6-CA3B8BCE5564}" srcId="{48BE7225-3D9E-45AC-A72F-AE70835FD183}" destId="{CC46E052-8918-4D6F-840D-6EA6E598212A}" srcOrd="1" destOrd="0" parTransId="{7D220B82-F20D-4CC0-9A69-7E3E61FD660F}" sibTransId="{0666F7ED-7C03-4AC8-9D42-00CB82A0B83E}"/>
    <dgm:cxn modelId="{160689E2-6D9A-4423-AF47-69BB9EC594E4}" srcId="{C3364764-8FAB-4D92-B8D7-E03952F6E851}" destId="{E5D8583A-338B-4EE1-8F8E-0D357C84E6BD}" srcOrd="0" destOrd="0" parTransId="{A880705D-6657-4619-B34E-6C6A68A3785C}" sibTransId="{CBF8A768-5493-4C7C-B7EE-DBAA714C1F0B}"/>
    <dgm:cxn modelId="{51C20E54-1DF5-47FB-B855-3EB256B737C8}" srcId="{CC46E052-8918-4D6F-840D-6EA6E598212A}" destId="{C3364764-8FAB-4D92-B8D7-E03952F6E851}" srcOrd="2" destOrd="0" parTransId="{89BC0E44-C959-403E-AFAF-49999E5437D7}" sibTransId="{F598CE06-7E1B-428F-9FF6-7E097709A0BC}"/>
    <dgm:cxn modelId="{515496C7-B0E7-40B6-981C-47234CB4B988}" type="presOf" srcId="{CC46E052-8918-4D6F-840D-6EA6E598212A}" destId="{85A09B86-6700-4109-B478-901CAAD0B36B}" srcOrd="0" destOrd="0" presId="urn:microsoft.com/office/officeart/2005/8/layout/hierarchy1"/>
    <dgm:cxn modelId="{6662FB55-AF32-4B3A-A9C3-9EF62B79E08A}" type="presOf" srcId="{CAD27F92-C0C8-4927-8D80-548D6C2C3EA5}" destId="{EDE60A0A-E006-4582-8A41-099208B2308B}" srcOrd="0" destOrd="0" presId="urn:microsoft.com/office/officeart/2005/8/layout/hierarchy1"/>
    <dgm:cxn modelId="{8957D0B0-6E50-4BF8-829D-8EA1F8EF5A60}" type="presOf" srcId="{89BC0E44-C959-403E-AFAF-49999E5437D7}" destId="{8B6DA8AB-97FC-4F4C-9CCE-3EED8EDF5E37}" srcOrd="0" destOrd="0" presId="urn:microsoft.com/office/officeart/2005/8/layout/hierarchy1"/>
    <dgm:cxn modelId="{B04D25AA-652A-48FF-B01F-A13ECF46B588}" srcId="{8528EF43-C5CC-4264-96D4-EEF3A167DB70}" destId="{CAD27F92-C0C8-4927-8D80-548D6C2C3EA5}" srcOrd="0" destOrd="0" parTransId="{34968BB3-E5E0-40DA-9C04-5E056C1B3E46}" sibTransId="{33682956-EED6-43A4-9B49-B92E6997989C}"/>
    <dgm:cxn modelId="{B630D72C-0BD0-4098-973A-3B987DBF1A2D}" type="presOf" srcId="{96E096FE-2CBB-4220-9FD0-A68CC55158DD}" destId="{D7CCF71B-BD2D-409E-BD51-A2F0FD9F9B30}" srcOrd="0" destOrd="0" presId="urn:microsoft.com/office/officeart/2005/8/layout/hierarchy1"/>
    <dgm:cxn modelId="{4EA6723A-C7F0-4410-86D7-972BA71A4BB8}" type="presParOf" srcId="{00A4212A-2362-43FE-A7EC-70FC7DA9D48D}" destId="{04A905B0-02D9-412B-AF24-36AAFA27DBA8}" srcOrd="0" destOrd="0" presId="urn:microsoft.com/office/officeart/2005/8/layout/hierarchy1"/>
    <dgm:cxn modelId="{B8601C24-C791-430C-B149-A2554D6F82FB}" type="presParOf" srcId="{04A905B0-02D9-412B-AF24-36AAFA27DBA8}" destId="{19BD421D-81A3-42F2-8B06-C05BF6379A74}" srcOrd="0" destOrd="0" presId="urn:microsoft.com/office/officeart/2005/8/layout/hierarchy1"/>
    <dgm:cxn modelId="{2B7F9317-222F-48D4-B162-C03E46B1F532}" type="presParOf" srcId="{19BD421D-81A3-42F2-8B06-C05BF6379A74}" destId="{9DE9E10E-A32A-49F8-A51F-930ACC4C6D3C}" srcOrd="0" destOrd="0" presId="urn:microsoft.com/office/officeart/2005/8/layout/hierarchy1"/>
    <dgm:cxn modelId="{4D6D4EE4-C8DA-4F9D-95C5-AAE6F39EF8C6}" type="presParOf" srcId="{19BD421D-81A3-42F2-8B06-C05BF6379A74}" destId="{1F5D000C-4F5D-4629-917D-2A71FB2E79EE}" srcOrd="1" destOrd="0" presId="urn:microsoft.com/office/officeart/2005/8/layout/hierarchy1"/>
    <dgm:cxn modelId="{48835B44-20D3-4A88-BEA0-5C8A47E39CB4}" type="presParOf" srcId="{04A905B0-02D9-412B-AF24-36AAFA27DBA8}" destId="{0C7556E0-6937-4400-99C7-14C6F76DAE28}" srcOrd="1" destOrd="0" presId="urn:microsoft.com/office/officeart/2005/8/layout/hierarchy1"/>
    <dgm:cxn modelId="{7297BBF4-8972-4592-BFB5-E8890DFBD53F}" type="presParOf" srcId="{0C7556E0-6937-4400-99C7-14C6F76DAE28}" destId="{B063C4AE-8B4C-45C6-A6D9-583FD6D1AA19}" srcOrd="0" destOrd="0" presId="urn:microsoft.com/office/officeart/2005/8/layout/hierarchy1"/>
    <dgm:cxn modelId="{7A1ADF17-8A21-41A5-93C8-70D3C3DE8E93}" type="presParOf" srcId="{0C7556E0-6937-4400-99C7-14C6F76DAE28}" destId="{AB450608-8597-4244-A4C1-15D999C6DCA2}" srcOrd="1" destOrd="0" presId="urn:microsoft.com/office/officeart/2005/8/layout/hierarchy1"/>
    <dgm:cxn modelId="{5890B8A6-C65E-437D-97EC-6EA1CB6E9530}" type="presParOf" srcId="{AB450608-8597-4244-A4C1-15D999C6DCA2}" destId="{FCA47E34-BC92-4E13-A5D0-8281270CA191}" srcOrd="0" destOrd="0" presId="urn:microsoft.com/office/officeart/2005/8/layout/hierarchy1"/>
    <dgm:cxn modelId="{E307D179-7949-493F-9448-905CB35B80FE}" type="presParOf" srcId="{FCA47E34-BC92-4E13-A5D0-8281270CA191}" destId="{1793B7C6-1D4E-4D6A-8A01-1DBC6A015417}" srcOrd="0" destOrd="0" presId="urn:microsoft.com/office/officeart/2005/8/layout/hierarchy1"/>
    <dgm:cxn modelId="{5AD60E06-C3FE-40AB-95FB-053A41F2DF7E}" type="presParOf" srcId="{FCA47E34-BC92-4E13-A5D0-8281270CA191}" destId="{DCFE1D39-6D2C-4EBA-A607-F6B29B30A4EB}" srcOrd="1" destOrd="0" presId="urn:microsoft.com/office/officeart/2005/8/layout/hierarchy1"/>
    <dgm:cxn modelId="{9C8FBAAE-6BE4-4971-842F-795D454062AD}" type="presParOf" srcId="{AB450608-8597-4244-A4C1-15D999C6DCA2}" destId="{0CA76E8A-11A3-4A83-89C6-2C8BB366E943}" srcOrd="1" destOrd="0" presId="urn:microsoft.com/office/officeart/2005/8/layout/hierarchy1"/>
    <dgm:cxn modelId="{2EFB8859-9CCD-4C1A-BD54-721EF7A53BD5}" type="presParOf" srcId="{0CA76E8A-11A3-4A83-89C6-2C8BB366E943}" destId="{E46F9286-7C39-44CB-AF91-05179B06C64C}" srcOrd="0" destOrd="0" presId="urn:microsoft.com/office/officeart/2005/8/layout/hierarchy1"/>
    <dgm:cxn modelId="{FE5E39E5-FCD1-488F-9EAF-A7D0A28A4563}" type="presParOf" srcId="{0CA76E8A-11A3-4A83-89C6-2C8BB366E943}" destId="{B0CC1A2A-7EA1-4750-A3B4-ED53F7D2C9BA}" srcOrd="1" destOrd="0" presId="urn:microsoft.com/office/officeart/2005/8/layout/hierarchy1"/>
    <dgm:cxn modelId="{780D4216-5216-4C03-8B5D-C5F7AF7A2DAE}" type="presParOf" srcId="{B0CC1A2A-7EA1-4750-A3B4-ED53F7D2C9BA}" destId="{F4CF6D81-D40D-49E2-AC6C-8322BD235A2D}" srcOrd="0" destOrd="0" presId="urn:microsoft.com/office/officeart/2005/8/layout/hierarchy1"/>
    <dgm:cxn modelId="{8C6AA5E5-CA37-487E-A933-2A0128D8BD65}" type="presParOf" srcId="{F4CF6D81-D40D-49E2-AC6C-8322BD235A2D}" destId="{E9A5193C-147A-4581-84A1-8FE15BE4D962}" srcOrd="0" destOrd="0" presId="urn:microsoft.com/office/officeart/2005/8/layout/hierarchy1"/>
    <dgm:cxn modelId="{205EE264-0A23-47F0-8BDF-1425880109C3}" type="presParOf" srcId="{F4CF6D81-D40D-49E2-AC6C-8322BD235A2D}" destId="{CBED6A8E-F52A-432B-A9B1-90B0E88EC0E0}" srcOrd="1" destOrd="0" presId="urn:microsoft.com/office/officeart/2005/8/layout/hierarchy1"/>
    <dgm:cxn modelId="{55B34353-8075-4B91-9104-7E0013CF8B1C}" type="presParOf" srcId="{B0CC1A2A-7EA1-4750-A3B4-ED53F7D2C9BA}" destId="{182C7EF3-9F55-401B-9EA9-5CDAB159A2B3}" srcOrd="1" destOrd="0" presId="urn:microsoft.com/office/officeart/2005/8/layout/hierarchy1"/>
    <dgm:cxn modelId="{1C9FDF6C-270C-4508-B1AE-C2307262B402}" type="presParOf" srcId="{182C7EF3-9F55-401B-9EA9-5CDAB159A2B3}" destId="{A6CAACD3-044E-45D0-983D-B2ED69A6394D}" srcOrd="0" destOrd="0" presId="urn:microsoft.com/office/officeart/2005/8/layout/hierarchy1"/>
    <dgm:cxn modelId="{B328D6C0-8BC1-4DAE-A36B-3C0A3784D3F0}" type="presParOf" srcId="{182C7EF3-9F55-401B-9EA9-5CDAB159A2B3}" destId="{90BE31C8-1A62-4BD6-A61B-192915846C93}" srcOrd="1" destOrd="0" presId="urn:microsoft.com/office/officeart/2005/8/layout/hierarchy1"/>
    <dgm:cxn modelId="{4F29BBB5-3B39-47C3-8F0F-D71755849633}" type="presParOf" srcId="{90BE31C8-1A62-4BD6-A61B-192915846C93}" destId="{782EB54B-9C35-4676-8D02-1D5CDD1D046F}" srcOrd="0" destOrd="0" presId="urn:microsoft.com/office/officeart/2005/8/layout/hierarchy1"/>
    <dgm:cxn modelId="{23113A20-CEB3-481E-A01D-91C3EC11E11B}" type="presParOf" srcId="{782EB54B-9C35-4676-8D02-1D5CDD1D046F}" destId="{F66F9709-BE0B-421E-A85A-4995C78D0334}" srcOrd="0" destOrd="0" presId="urn:microsoft.com/office/officeart/2005/8/layout/hierarchy1"/>
    <dgm:cxn modelId="{3AD4A824-D87F-4401-AA85-911796F5F899}" type="presParOf" srcId="{782EB54B-9C35-4676-8D02-1D5CDD1D046F}" destId="{C8F448D7-43BF-4ECE-9640-749113AD5D47}" srcOrd="1" destOrd="0" presId="urn:microsoft.com/office/officeart/2005/8/layout/hierarchy1"/>
    <dgm:cxn modelId="{34190891-FE18-4AA0-A5ED-A6D937B08C16}" type="presParOf" srcId="{90BE31C8-1A62-4BD6-A61B-192915846C93}" destId="{B142D346-F283-4FD9-8B7A-3CF5745925E3}" srcOrd="1" destOrd="0" presId="urn:microsoft.com/office/officeart/2005/8/layout/hierarchy1"/>
    <dgm:cxn modelId="{839635F2-0064-447F-93AC-C81562F82AE3}" type="presParOf" srcId="{0CA76E8A-11A3-4A83-89C6-2C8BB366E943}" destId="{46834B04-5995-44D8-8918-FE802BD54A74}" srcOrd="2" destOrd="0" presId="urn:microsoft.com/office/officeart/2005/8/layout/hierarchy1"/>
    <dgm:cxn modelId="{6CB64147-7822-40C9-AAE1-62DEDD9D6FCB}" type="presParOf" srcId="{0CA76E8A-11A3-4A83-89C6-2C8BB366E943}" destId="{3BB846E6-33DD-452E-AE96-DBFA5F59AA3B}" srcOrd="3" destOrd="0" presId="urn:microsoft.com/office/officeart/2005/8/layout/hierarchy1"/>
    <dgm:cxn modelId="{8EA5A26B-39D8-4DB5-88E6-13A79931DF07}" type="presParOf" srcId="{3BB846E6-33DD-452E-AE96-DBFA5F59AA3B}" destId="{57200F7D-83B5-4080-B482-6D4EB61C81D4}" srcOrd="0" destOrd="0" presId="urn:microsoft.com/office/officeart/2005/8/layout/hierarchy1"/>
    <dgm:cxn modelId="{C260961F-BBCA-4120-960E-41A52DEBDBBB}" type="presParOf" srcId="{57200F7D-83B5-4080-B482-6D4EB61C81D4}" destId="{666B2DA8-706D-41B9-8C46-0414BD423C40}" srcOrd="0" destOrd="0" presId="urn:microsoft.com/office/officeart/2005/8/layout/hierarchy1"/>
    <dgm:cxn modelId="{5ABA083B-F51A-4FF1-918B-3293E1CB0CAB}" type="presParOf" srcId="{57200F7D-83B5-4080-B482-6D4EB61C81D4}" destId="{2EB55016-59BB-48B4-8E36-9C155EA371C8}" srcOrd="1" destOrd="0" presId="urn:microsoft.com/office/officeart/2005/8/layout/hierarchy1"/>
    <dgm:cxn modelId="{3D369FD0-4F95-4399-B43A-5E30F48BFFF0}" type="presParOf" srcId="{3BB846E6-33DD-452E-AE96-DBFA5F59AA3B}" destId="{220F77A0-49F0-4575-BC63-3ECCE0FFC14C}" srcOrd="1" destOrd="0" presId="urn:microsoft.com/office/officeart/2005/8/layout/hierarchy1"/>
    <dgm:cxn modelId="{5683A652-E153-474F-878F-A724FA6FC637}" type="presParOf" srcId="{0C7556E0-6937-4400-99C7-14C6F76DAE28}" destId="{2FE4D925-FBD3-4815-A1FA-DD626CF80A77}" srcOrd="2" destOrd="0" presId="urn:microsoft.com/office/officeart/2005/8/layout/hierarchy1"/>
    <dgm:cxn modelId="{23D57C7D-8B51-4BC9-98A2-89D49CB1D7F9}" type="presParOf" srcId="{0C7556E0-6937-4400-99C7-14C6F76DAE28}" destId="{2ADBEA98-3969-40D3-A143-3D0605AC21E3}" srcOrd="3" destOrd="0" presId="urn:microsoft.com/office/officeart/2005/8/layout/hierarchy1"/>
    <dgm:cxn modelId="{C33F7717-D296-4CC0-BBC7-5F876744BF64}" type="presParOf" srcId="{2ADBEA98-3969-40D3-A143-3D0605AC21E3}" destId="{0CEFE467-1B68-4468-8F81-212E3B09466C}" srcOrd="0" destOrd="0" presId="urn:microsoft.com/office/officeart/2005/8/layout/hierarchy1"/>
    <dgm:cxn modelId="{70C631FE-7F2D-4ADC-B1D2-BF9D53AB37A1}" type="presParOf" srcId="{0CEFE467-1B68-4468-8F81-212E3B09466C}" destId="{9159F577-2AA0-41CE-9A38-51CEDC994B98}" srcOrd="0" destOrd="0" presId="urn:microsoft.com/office/officeart/2005/8/layout/hierarchy1"/>
    <dgm:cxn modelId="{57F79CF2-9B1B-4231-BF53-36A27D990970}" type="presParOf" srcId="{0CEFE467-1B68-4468-8F81-212E3B09466C}" destId="{85A09B86-6700-4109-B478-901CAAD0B36B}" srcOrd="1" destOrd="0" presId="urn:microsoft.com/office/officeart/2005/8/layout/hierarchy1"/>
    <dgm:cxn modelId="{07F38713-D69B-4223-A307-263EB0EC06B9}" type="presParOf" srcId="{2ADBEA98-3969-40D3-A143-3D0605AC21E3}" destId="{D4D28D66-9A63-4710-8AE6-B93C4BD62145}" srcOrd="1" destOrd="0" presId="urn:microsoft.com/office/officeart/2005/8/layout/hierarchy1"/>
    <dgm:cxn modelId="{4610B703-7FE4-4E47-A88C-F78EC119F2EB}" type="presParOf" srcId="{D4D28D66-9A63-4710-8AE6-B93C4BD62145}" destId="{D7CCF71B-BD2D-409E-BD51-A2F0FD9F9B30}" srcOrd="0" destOrd="0" presId="urn:microsoft.com/office/officeart/2005/8/layout/hierarchy1"/>
    <dgm:cxn modelId="{FF8A9820-5499-4A2B-BA71-2B62B37279DF}" type="presParOf" srcId="{D4D28D66-9A63-4710-8AE6-B93C4BD62145}" destId="{09B77D9B-B7F1-4588-AEEA-FB83E9211FEC}" srcOrd="1" destOrd="0" presId="urn:microsoft.com/office/officeart/2005/8/layout/hierarchy1"/>
    <dgm:cxn modelId="{8881963B-D212-4ADF-A65F-01D6AACFE60F}" type="presParOf" srcId="{09B77D9B-B7F1-4588-AEEA-FB83E9211FEC}" destId="{F456EF16-2063-44ED-838B-5A254A91942C}" srcOrd="0" destOrd="0" presId="urn:microsoft.com/office/officeart/2005/8/layout/hierarchy1"/>
    <dgm:cxn modelId="{665706CD-8752-4230-8B29-AC962BB72697}" type="presParOf" srcId="{F456EF16-2063-44ED-838B-5A254A91942C}" destId="{D4096364-E6F7-42B3-B6C0-338FC4BACCA7}" srcOrd="0" destOrd="0" presId="urn:microsoft.com/office/officeart/2005/8/layout/hierarchy1"/>
    <dgm:cxn modelId="{80C6366B-8048-486E-97EF-BC46CEC5BE3D}" type="presParOf" srcId="{F456EF16-2063-44ED-838B-5A254A91942C}" destId="{F571D6F7-297F-4B67-A5DF-7A7DC44B7220}" srcOrd="1" destOrd="0" presId="urn:microsoft.com/office/officeart/2005/8/layout/hierarchy1"/>
    <dgm:cxn modelId="{3CC33AD8-3D4F-42FC-85AE-13500FA17117}" type="presParOf" srcId="{09B77D9B-B7F1-4588-AEEA-FB83E9211FEC}" destId="{906F4658-A4EE-4EC3-9449-0AB5A22EF31B}" srcOrd="1" destOrd="0" presId="urn:microsoft.com/office/officeart/2005/8/layout/hierarchy1"/>
    <dgm:cxn modelId="{A6279BA2-092F-46B1-BA90-2AF1B14853AD}" type="presParOf" srcId="{D4D28D66-9A63-4710-8AE6-B93C4BD62145}" destId="{299875EB-5E30-4564-914B-AFFC997C840D}" srcOrd="2" destOrd="0" presId="urn:microsoft.com/office/officeart/2005/8/layout/hierarchy1"/>
    <dgm:cxn modelId="{DBEC5CE6-6F47-4B11-8ED6-20349AF1CCB2}" type="presParOf" srcId="{D4D28D66-9A63-4710-8AE6-B93C4BD62145}" destId="{B55073B2-732E-49D6-8D61-26D53455CF8D}" srcOrd="3" destOrd="0" presId="urn:microsoft.com/office/officeart/2005/8/layout/hierarchy1"/>
    <dgm:cxn modelId="{DB06B20C-A096-4244-B96A-FA0AA9751474}" type="presParOf" srcId="{B55073B2-732E-49D6-8D61-26D53455CF8D}" destId="{9710BA33-DC28-4478-ADA3-CD69BF7A238A}" srcOrd="0" destOrd="0" presId="urn:microsoft.com/office/officeart/2005/8/layout/hierarchy1"/>
    <dgm:cxn modelId="{25A94B20-5CD2-4CAD-9C74-4A4B15A0CD1B}" type="presParOf" srcId="{9710BA33-DC28-4478-ADA3-CD69BF7A238A}" destId="{1B481339-EBBB-4D1D-A28B-2EC8B3429421}" srcOrd="0" destOrd="0" presId="urn:microsoft.com/office/officeart/2005/8/layout/hierarchy1"/>
    <dgm:cxn modelId="{97FE63BB-A552-4560-B84A-9A0F760C961D}" type="presParOf" srcId="{9710BA33-DC28-4478-ADA3-CD69BF7A238A}" destId="{6CEEB91F-715A-4F4B-83FC-761E76C27756}" srcOrd="1" destOrd="0" presId="urn:microsoft.com/office/officeart/2005/8/layout/hierarchy1"/>
    <dgm:cxn modelId="{60F8ED88-2606-4C15-A0FE-6A2BEC59F156}" type="presParOf" srcId="{B55073B2-732E-49D6-8D61-26D53455CF8D}" destId="{36BA6AEB-2B85-4371-942D-0225F0107C94}" srcOrd="1" destOrd="0" presId="urn:microsoft.com/office/officeart/2005/8/layout/hierarchy1"/>
    <dgm:cxn modelId="{495338CB-873A-4411-8954-29003DABBF52}" type="presParOf" srcId="{36BA6AEB-2B85-4371-942D-0225F0107C94}" destId="{5D46AD9C-CAA2-46EF-89F7-2246A7212EC6}" srcOrd="0" destOrd="0" presId="urn:microsoft.com/office/officeart/2005/8/layout/hierarchy1"/>
    <dgm:cxn modelId="{C42E1C26-9928-4A0A-806A-C29F614DF854}" type="presParOf" srcId="{36BA6AEB-2B85-4371-942D-0225F0107C94}" destId="{80DE43C3-6AC3-4722-B2F0-A255A135DA28}" srcOrd="1" destOrd="0" presId="urn:microsoft.com/office/officeart/2005/8/layout/hierarchy1"/>
    <dgm:cxn modelId="{BE8C272E-450E-47D9-AC4A-1AA088D10670}" type="presParOf" srcId="{80DE43C3-6AC3-4722-B2F0-A255A135DA28}" destId="{9BFFEFB3-1E72-4B68-8F58-92BD7A584D27}" srcOrd="0" destOrd="0" presId="urn:microsoft.com/office/officeart/2005/8/layout/hierarchy1"/>
    <dgm:cxn modelId="{17BCE426-0378-4B33-80C5-D9EEA2D902F4}" type="presParOf" srcId="{9BFFEFB3-1E72-4B68-8F58-92BD7A584D27}" destId="{36AA3D92-D352-45A0-86BB-1E7D9356C2AF}" srcOrd="0" destOrd="0" presId="urn:microsoft.com/office/officeart/2005/8/layout/hierarchy1"/>
    <dgm:cxn modelId="{8980C09A-19A3-49E1-9810-41A436C1F106}" type="presParOf" srcId="{9BFFEFB3-1E72-4B68-8F58-92BD7A584D27}" destId="{EDE60A0A-E006-4582-8A41-099208B2308B}" srcOrd="1" destOrd="0" presId="urn:microsoft.com/office/officeart/2005/8/layout/hierarchy1"/>
    <dgm:cxn modelId="{489C7AAF-2589-4611-A86C-3A7A38F05340}" type="presParOf" srcId="{80DE43C3-6AC3-4722-B2F0-A255A135DA28}" destId="{6F3B839D-A5F0-4819-BFA6-4B03A25F3CD7}" srcOrd="1" destOrd="0" presId="urn:microsoft.com/office/officeart/2005/8/layout/hierarchy1"/>
    <dgm:cxn modelId="{4DC4502A-C8EB-408B-A853-B8C1EC108049}" type="presParOf" srcId="{D4D28D66-9A63-4710-8AE6-B93C4BD62145}" destId="{8B6DA8AB-97FC-4F4C-9CCE-3EED8EDF5E37}" srcOrd="4" destOrd="0" presId="urn:microsoft.com/office/officeart/2005/8/layout/hierarchy1"/>
    <dgm:cxn modelId="{19AB9B08-58C8-4806-90C4-15145082D2ED}" type="presParOf" srcId="{D4D28D66-9A63-4710-8AE6-B93C4BD62145}" destId="{630A4C3A-7ED1-4484-AAAB-CB2D1B65C88F}" srcOrd="5" destOrd="0" presId="urn:microsoft.com/office/officeart/2005/8/layout/hierarchy1"/>
    <dgm:cxn modelId="{03423214-0898-4D87-8ACD-88AC1F8D86B0}" type="presParOf" srcId="{630A4C3A-7ED1-4484-AAAB-CB2D1B65C88F}" destId="{2EE3E341-4299-40CF-9E14-43420B9A3A95}" srcOrd="0" destOrd="0" presId="urn:microsoft.com/office/officeart/2005/8/layout/hierarchy1"/>
    <dgm:cxn modelId="{D5889BD7-7B88-4C7F-8E0A-ECE44F5A73A4}" type="presParOf" srcId="{2EE3E341-4299-40CF-9E14-43420B9A3A95}" destId="{DA90CB92-2D2F-4A89-BAF7-7F6AE7A5EC8E}" srcOrd="0" destOrd="0" presId="urn:microsoft.com/office/officeart/2005/8/layout/hierarchy1"/>
    <dgm:cxn modelId="{CA914DFD-4622-4E64-A947-5D9EC7C46EDF}" type="presParOf" srcId="{2EE3E341-4299-40CF-9E14-43420B9A3A95}" destId="{40EF954F-7FD6-42B7-BF1D-D50A0DF55580}" srcOrd="1" destOrd="0" presId="urn:microsoft.com/office/officeart/2005/8/layout/hierarchy1"/>
    <dgm:cxn modelId="{25314BFD-1198-44AA-9D99-FE873CCFF307}" type="presParOf" srcId="{630A4C3A-7ED1-4484-AAAB-CB2D1B65C88F}" destId="{3CFBA7F4-3D98-41CB-A017-605B89D300EC}" srcOrd="1" destOrd="0" presId="urn:microsoft.com/office/officeart/2005/8/layout/hierarchy1"/>
    <dgm:cxn modelId="{35657010-0D64-4003-B671-65109B082F9C}" type="presParOf" srcId="{3CFBA7F4-3D98-41CB-A017-605B89D300EC}" destId="{16B5208B-3F88-4569-A2A7-A8273ABFDE04}" srcOrd="0" destOrd="0" presId="urn:microsoft.com/office/officeart/2005/8/layout/hierarchy1"/>
    <dgm:cxn modelId="{33689DE2-B8BC-4692-9BAF-4A5728F7799A}" type="presParOf" srcId="{3CFBA7F4-3D98-41CB-A017-605B89D300EC}" destId="{E7D06560-7F6D-4DA6-8136-58C29798776C}" srcOrd="1" destOrd="0" presId="urn:microsoft.com/office/officeart/2005/8/layout/hierarchy1"/>
    <dgm:cxn modelId="{FEB0489E-F451-49FE-9421-5BD354671AD1}" type="presParOf" srcId="{E7D06560-7F6D-4DA6-8136-58C29798776C}" destId="{69F24ECD-C947-4BED-809B-5874114BAB2F}" srcOrd="0" destOrd="0" presId="urn:microsoft.com/office/officeart/2005/8/layout/hierarchy1"/>
    <dgm:cxn modelId="{B90855BB-6F92-4082-AC92-02827D61B1B3}" type="presParOf" srcId="{69F24ECD-C947-4BED-809B-5874114BAB2F}" destId="{B3A77965-5FF1-438B-8091-DBD201ED31E2}" srcOrd="0" destOrd="0" presId="urn:microsoft.com/office/officeart/2005/8/layout/hierarchy1"/>
    <dgm:cxn modelId="{2090D067-80C7-4C7A-93B7-1417064C53E4}" type="presParOf" srcId="{69F24ECD-C947-4BED-809B-5874114BAB2F}" destId="{A1E4ED68-C707-4B8D-95B9-CFEEB065CCA1}" srcOrd="1" destOrd="0" presId="urn:microsoft.com/office/officeart/2005/8/layout/hierarchy1"/>
    <dgm:cxn modelId="{F074BE5F-2C91-48BB-B8B3-71B484663E80}" type="presParOf" srcId="{E7D06560-7F6D-4DA6-8136-58C29798776C}" destId="{EF609E88-0C6C-409E-A156-8EB7FF3059A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564E8F9-648C-4DD1-8012-1936753BF18C}" type="doc">
      <dgm:prSet loTypeId="urn:microsoft.com/office/officeart/2005/8/layout/chevron1" loCatId="process" qsTypeId="urn:microsoft.com/office/officeart/2005/8/quickstyle/simple1" qsCatId="simple" csTypeId="urn:microsoft.com/office/officeart/2005/8/colors/colorful4" csCatId="colorful" phldr="1"/>
      <dgm:spPr/>
    </dgm:pt>
    <dgm:pt modelId="{0A216482-D33E-49A5-AC31-420A0068F9A1}">
      <dgm:prSet phldrT="[Texto]"/>
      <dgm:spPr/>
      <dgm:t>
        <a:bodyPr/>
        <a:lstStyle/>
        <a:p>
          <a:r>
            <a:rPr lang="es-ES" dirty="0" smtClean="0"/>
            <a:t>Fecha de adquisición</a:t>
          </a:r>
          <a:endParaRPr lang="es-ES" dirty="0"/>
        </a:p>
      </dgm:t>
    </dgm:pt>
    <dgm:pt modelId="{E92F6F59-2E45-4D4B-874D-3188DB07C698}" type="parTrans" cxnId="{3E9BFBB5-0584-4B4D-B1E9-167C602DDD5E}">
      <dgm:prSet/>
      <dgm:spPr/>
      <dgm:t>
        <a:bodyPr/>
        <a:lstStyle/>
        <a:p>
          <a:endParaRPr lang="es-ES"/>
        </a:p>
      </dgm:t>
    </dgm:pt>
    <dgm:pt modelId="{51581617-055A-4408-B503-C1EDA47226CD}" type="sibTrans" cxnId="{3E9BFBB5-0584-4B4D-B1E9-167C602DDD5E}">
      <dgm:prSet/>
      <dgm:spPr/>
      <dgm:t>
        <a:bodyPr/>
        <a:lstStyle/>
        <a:p>
          <a:endParaRPr lang="es-ES"/>
        </a:p>
      </dgm:t>
    </dgm:pt>
    <dgm:pt modelId="{2A4D7FA8-F879-4E69-8E09-1ECE1DE611FC}">
      <dgm:prSet phldrT="[Texto]"/>
      <dgm:spPr/>
      <dgm:t>
        <a:bodyPr/>
        <a:lstStyle/>
        <a:p>
          <a:r>
            <a:rPr lang="es-ES" dirty="0" smtClean="0"/>
            <a:t>Fecha de cierre</a:t>
          </a:r>
          <a:endParaRPr lang="es-ES" dirty="0"/>
        </a:p>
      </dgm:t>
    </dgm:pt>
    <dgm:pt modelId="{578F2452-15B1-4600-8A79-151E9B5E994A}" type="parTrans" cxnId="{C0AD08CE-38C4-43C0-9F7D-353B433F2A4F}">
      <dgm:prSet/>
      <dgm:spPr/>
      <dgm:t>
        <a:bodyPr/>
        <a:lstStyle/>
        <a:p>
          <a:endParaRPr lang="es-ES"/>
        </a:p>
      </dgm:t>
    </dgm:pt>
    <dgm:pt modelId="{51568BEC-7C6B-462C-824D-E6A4E005F810}" type="sibTrans" cxnId="{C0AD08CE-38C4-43C0-9F7D-353B433F2A4F}">
      <dgm:prSet/>
      <dgm:spPr/>
      <dgm:t>
        <a:bodyPr/>
        <a:lstStyle/>
        <a:p>
          <a:endParaRPr lang="es-ES"/>
        </a:p>
      </dgm:t>
    </dgm:pt>
    <dgm:pt modelId="{590EBD2B-C37D-4CF7-8218-E210920C6195}">
      <dgm:prSet phldrT="[Texto]"/>
      <dgm:spPr/>
      <dgm:t>
        <a:bodyPr/>
        <a:lstStyle/>
        <a:p>
          <a:r>
            <a:rPr lang="es-ES" dirty="0" smtClean="0"/>
            <a:t>Fecha de inscripción</a:t>
          </a:r>
          <a:endParaRPr lang="es-ES" dirty="0"/>
        </a:p>
      </dgm:t>
    </dgm:pt>
    <dgm:pt modelId="{7EA8D80A-4A96-431E-B9A2-9E9AD3F27EA2}" type="parTrans" cxnId="{8805853F-7ED9-4E99-837B-E10636F3388E}">
      <dgm:prSet/>
      <dgm:spPr/>
      <dgm:t>
        <a:bodyPr/>
        <a:lstStyle/>
        <a:p>
          <a:endParaRPr lang="es-ES"/>
        </a:p>
      </dgm:t>
    </dgm:pt>
    <dgm:pt modelId="{F42488CA-55EE-4DE6-BE5E-6B53FF422DBA}" type="sibTrans" cxnId="{8805853F-7ED9-4E99-837B-E10636F3388E}">
      <dgm:prSet/>
      <dgm:spPr/>
      <dgm:t>
        <a:bodyPr/>
        <a:lstStyle/>
        <a:p>
          <a:endParaRPr lang="es-ES"/>
        </a:p>
      </dgm:t>
    </dgm:pt>
    <dgm:pt modelId="{76E0FDA5-6F58-4D48-96B2-3F515516051C}">
      <dgm:prSet phldrT="[Texto]"/>
      <dgm:spPr/>
      <dgm:t>
        <a:bodyPr/>
        <a:lstStyle/>
        <a:p>
          <a:r>
            <a:rPr lang="es-ES" dirty="0" smtClean="0"/>
            <a:t>Fecha plazo legal formulación CCAA</a:t>
          </a:r>
          <a:endParaRPr lang="es-ES" dirty="0"/>
        </a:p>
      </dgm:t>
    </dgm:pt>
    <dgm:pt modelId="{78912BBE-A916-4C89-B537-FB597B4E3492}" type="parTrans" cxnId="{40EFB881-8EC1-4B40-8BB4-BF85FBE944BD}">
      <dgm:prSet/>
      <dgm:spPr/>
      <dgm:t>
        <a:bodyPr/>
        <a:lstStyle/>
        <a:p>
          <a:endParaRPr lang="es-ES"/>
        </a:p>
      </dgm:t>
    </dgm:pt>
    <dgm:pt modelId="{FBE55E27-786B-40FB-8D6D-C9636F6AD19C}" type="sibTrans" cxnId="{40EFB881-8EC1-4B40-8BB4-BF85FBE944BD}">
      <dgm:prSet/>
      <dgm:spPr/>
      <dgm:t>
        <a:bodyPr/>
        <a:lstStyle/>
        <a:p>
          <a:endParaRPr lang="es-ES"/>
        </a:p>
      </dgm:t>
    </dgm:pt>
    <dgm:pt modelId="{9FBB1CD4-BA33-4436-A1EE-60C1AF665B3A}" type="pres">
      <dgm:prSet presAssocID="{8564E8F9-648C-4DD1-8012-1936753BF18C}" presName="Name0" presStyleCnt="0">
        <dgm:presLayoutVars>
          <dgm:dir/>
          <dgm:animLvl val="lvl"/>
          <dgm:resizeHandles val="exact"/>
        </dgm:presLayoutVars>
      </dgm:prSet>
      <dgm:spPr/>
    </dgm:pt>
    <dgm:pt modelId="{94D71C4C-D5D5-4FA5-8E01-743D3DF63388}" type="pres">
      <dgm:prSet presAssocID="{0A216482-D33E-49A5-AC31-420A0068F9A1}" presName="parTxOnly" presStyleLbl="node1" presStyleIdx="0" presStyleCnt="4">
        <dgm:presLayoutVars>
          <dgm:chMax val="0"/>
          <dgm:chPref val="0"/>
          <dgm:bulletEnabled val="1"/>
        </dgm:presLayoutVars>
      </dgm:prSet>
      <dgm:spPr/>
      <dgm:t>
        <a:bodyPr/>
        <a:lstStyle/>
        <a:p>
          <a:endParaRPr lang="es-ES"/>
        </a:p>
      </dgm:t>
    </dgm:pt>
    <dgm:pt modelId="{82DA9625-3729-42F6-BF8B-FD7C9D670922}" type="pres">
      <dgm:prSet presAssocID="{51581617-055A-4408-B503-C1EDA47226CD}" presName="parTxOnlySpace" presStyleCnt="0"/>
      <dgm:spPr/>
    </dgm:pt>
    <dgm:pt modelId="{64FBC5E9-8114-4555-94FA-83097F5AE8B9}" type="pres">
      <dgm:prSet presAssocID="{2A4D7FA8-F879-4E69-8E09-1ECE1DE611FC}" presName="parTxOnly" presStyleLbl="node1" presStyleIdx="1" presStyleCnt="4" custLinFactNeighborX="12568" custLinFactNeighborY="51474">
        <dgm:presLayoutVars>
          <dgm:chMax val="0"/>
          <dgm:chPref val="0"/>
          <dgm:bulletEnabled val="1"/>
        </dgm:presLayoutVars>
      </dgm:prSet>
      <dgm:spPr/>
      <dgm:t>
        <a:bodyPr/>
        <a:lstStyle/>
        <a:p>
          <a:endParaRPr lang="es-ES"/>
        </a:p>
      </dgm:t>
    </dgm:pt>
    <dgm:pt modelId="{563E5ED7-3C44-4BCB-B035-69123DCF897D}" type="pres">
      <dgm:prSet presAssocID="{51568BEC-7C6B-462C-824D-E6A4E005F810}" presName="parTxOnlySpace" presStyleCnt="0"/>
      <dgm:spPr/>
    </dgm:pt>
    <dgm:pt modelId="{917A63B9-A8A3-49BA-9534-34DEE3AC4F95}" type="pres">
      <dgm:prSet presAssocID="{76E0FDA5-6F58-4D48-96B2-3F515516051C}" presName="parTxOnly" presStyleLbl="node1" presStyleIdx="2" presStyleCnt="4">
        <dgm:presLayoutVars>
          <dgm:chMax val="0"/>
          <dgm:chPref val="0"/>
          <dgm:bulletEnabled val="1"/>
        </dgm:presLayoutVars>
      </dgm:prSet>
      <dgm:spPr/>
      <dgm:t>
        <a:bodyPr/>
        <a:lstStyle/>
        <a:p>
          <a:endParaRPr lang="es-ES"/>
        </a:p>
      </dgm:t>
    </dgm:pt>
    <dgm:pt modelId="{BF54E8BF-7FCE-4886-9751-C953ED27CE8A}" type="pres">
      <dgm:prSet presAssocID="{FBE55E27-786B-40FB-8D6D-C9636F6AD19C}" presName="parTxOnlySpace" presStyleCnt="0"/>
      <dgm:spPr/>
    </dgm:pt>
    <dgm:pt modelId="{1C9386D2-A42D-40BA-B78B-136ACC48D5F9}" type="pres">
      <dgm:prSet presAssocID="{590EBD2B-C37D-4CF7-8218-E210920C6195}" presName="parTxOnly" presStyleLbl="node1" presStyleIdx="3" presStyleCnt="4">
        <dgm:presLayoutVars>
          <dgm:chMax val="0"/>
          <dgm:chPref val="0"/>
          <dgm:bulletEnabled val="1"/>
        </dgm:presLayoutVars>
      </dgm:prSet>
      <dgm:spPr/>
      <dgm:t>
        <a:bodyPr/>
        <a:lstStyle/>
        <a:p>
          <a:endParaRPr lang="es-ES"/>
        </a:p>
      </dgm:t>
    </dgm:pt>
  </dgm:ptLst>
  <dgm:cxnLst>
    <dgm:cxn modelId="{8EBD1384-0F7C-4DA7-AD83-63AB341EB3CB}" type="presOf" srcId="{76E0FDA5-6F58-4D48-96B2-3F515516051C}" destId="{917A63B9-A8A3-49BA-9534-34DEE3AC4F95}" srcOrd="0" destOrd="0" presId="urn:microsoft.com/office/officeart/2005/8/layout/chevron1"/>
    <dgm:cxn modelId="{5F32EEF8-E286-4FA0-A5CE-B108EAD4C221}" type="presOf" srcId="{2A4D7FA8-F879-4E69-8E09-1ECE1DE611FC}" destId="{64FBC5E9-8114-4555-94FA-83097F5AE8B9}" srcOrd="0" destOrd="0" presId="urn:microsoft.com/office/officeart/2005/8/layout/chevron1"/>
    <dgm:cxn modelId="{C0AD08CE-38C4-43C0-9F7D-353B433F2A4F}" srcId="{8564E8F9-648C-4DD1-8012-1936753BF18C}" destId="{2A4D7FA8-F879-4E69-8E09-1ECE1DE611FC}" srcOrd="1" destOrd="0" parTransId="{578F2452-15B1-4600-8A79-151E9B5E994A}" sibTransId="{51568BEC-7C6B-462C-824D-E6A4E005F810}"/>
    <dgm:cxn modelId="{3E9BFBB5-0584-4B4D-B1E9-167C602DDD5E}" srcId="{8564E8F9-648C-4DD1-8012-1936753BF18C}" destId="{0A216482-D33E-49A5-AC31-420A0068F9A1}" srcOrd="0" destOrd="0" parTransId="{E92F6F59-2E45-4D4B-874D-3188DB07C698}" sibTransId="{51581617-055A-4408-B503-C1EDA47226CD}"/>
    <dgm:cxn modelId="{8805853F-7ED9-4E99-837B-E10636F3388E}" srcId="{8564E8F9-648C-4DD1-8012-1936753BF18C}" destId="{590EBD2B-C37D-4CF7-8218-E210920C6195}" srcOrd="3" destOrd="0" parTransId="{7EA8D80A-4A96-431E-B9A2-9E9AD3F27EA2}" sibTransId="{F42488CA-55EE-4DE6-BE5E-6B53FF422DBA}"/>
    <dgm:cxn modelId="{8601D22B-E5BF-4144-AB64-F061A589BD22}" type="presOf" srcId="{590EBD2B-C37D-4CF7-8218-E210920C6195}" destId="{1C9386D2-A42D-40BA-B78B-136ACC48D5F9}" srcOrd="0" destOrd="0" presId="urn:microsoft.com/office/officeart/2005/8/layout/chevron1"/>
    <dgm:cxn modelId="{9E13F3CF-EBD5-482F-A074-61710193798F}" type="presOf" srcId="{8564E8F9-648C-4DD1-8012-1936753BF18C}" destId="{9FBB1CD4-BA33-4436-A1EE-60C1AF665B3A}" srcOrd="0" destOrd="0" presId="urn:microsoft.com/office/officeart/2005/8/layout/chevron1"/>
    <dgm:cxn modelId="{40EFB881-8EC1-4B40-8BB4-BF85FBE944BD}" srcId="{8564E8F9-648C-4DD1-8012-1936753BF18C}" destId="{76E0FDA5-6F58-4D48-96B2-3F515516051C}" srcOrd="2" destOrd="0" parTransId="{78912BBE-A916-4C89-B537-FB597B4E3492}" sibTransId="{FBE55E27-786B-40FB-8D6D-C9636F6AD19C}"/>
    <dgm:cxn modelId="{E2912BF7-1155-4745-8DE0-82916E7661A1}" type="presOf" srcId="{0A216482-D33E-49A5-AC31-420A0068F9A1}" destId="{94D71C4C-D5D5-4FA5-8E01-743D3DF63388}" srcOrd="0" destOrd="0" presId="urn:microsoft.com/office/officeart/2005/8/layout/chevron1"/>
    <dgm:cxn modelId="{CBCEFF49-9066-444B-845B-D82DE25B5632}" type="presParOf" srcId="{9FBB1CD4-BA33-4436-A1EE-60C1AF665B3A}" destId="{94D71C4C-D5D5-4FA5-8E01-743D3DF63388}" srcOrd="0" destOrd="0" presId="urn:microsoft.com/office/officeart/2005/8/layout/chevron1"/>
    <dgm:cxn modelId="{8CD87FA4-9A27-4F0F-BDA3-6DD2251BE507}" type="presParOf" srcId="{9FBB1CD4-BA33-4436-A1EE-60C1AF665B3A}" destId="{82DA9625-3729-42F6-BF8B-FD7C9D670922}" srcOrd="1" destOrd="0" presId="urn:microsoft.com/office/officeart/2005/8/layout/chevron1"/>
    <dgm:cxn modelId="{30A524F1-4753-4A59-AF85-83A6FAC0D7E6}" type="presParOf" srcId="{9FBB1CD4-BA33-4436-A1EE-60C1AF665B3A}" destId="{64FBC5E9-8114-4555-94FA-83097F5AE8B9}" srcOrd="2" destOrd="0" presId="urn:microsoft.com/office/officeart/2005/8/layout/chevron1"/>
    <dgm:cxn modelId="{0FD7A745-BED4-4B88-AEF3-77683BCF2C6C}" type="presParOf" srcId="{9FBB1CD4-BA33-4436-A1EE-60C1AF665B3A}" destId="{563E5ED7-3C44-4BCB-B035-69123DCF897D}" srcOrd="3" destOrd="0" presId="urn:microsoft.com/office/officeart/2005/8/layout/chevron1"/>
    <dgm:cxn modelId="{D77C9184-7A35-496D-808F-666E839C3ADD}" type="presParOf" srcId="{9FBB1CD4-BA33-4436-A1EE-60C1AF665B3A}" destId="{917A63B9-A8A3-49BA-9534-34DEE3AC4F95}" srcOrd="4" destOrd="0" presId="urn:microsoft.com/office/officeart/2005/8/layout/chevron1"/>
    <dgm:cxn modelId="{CCBC443F-FA9F-4DD4-8F87-6BF64ECD79EA}" type="presParOf" srcId="{9FBB1CD4-BA33-4436-A1EE-60C1AF665B3A}" destId="{BF54E8BF-7FCE-4886-9751-C953ED27CE8A}" srcOrd="5" destOrd="0" presId="urn:microsoft.com/office/officeart/2005/8/layout/chevron1"/>
    <dgm:cxn modelId="{CBAF916F-EA9B-44A1-97A8-AAB5FF4C4DC0}" type="presParOf" srcId="{9FBB1CD4-BA33-4436-A1EE-60C1AF665B3A}" destId="{1C9386D2-A42D-40BA-B78B-136ACC48D5F9}"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564E8F9-648C-4DD1-8012-1936753BF18C}" type="doc">
      <dgm:prSet loTypeId="urn:microsoft.com/office/officeart/2005/8/layout/chevron1" loCatId="process" qsTypeId="urn:microsoft.com/office/officeart/2005/8/quickstyle/simple1" qsCatId="simple" csTypeId="urn:microsoft.com/office/officeart/2005/8/colors/colorful5" csCatId="colorful" phldr="1"/>
      <dgm:spPr/>
    </dgm:pt>
    <dgm:pt modelId="{0A216482-D33E-49A5-AC31-420A0068F9A1}">
      <dgm:prSet phldrT="[Texto]"/>
      <dgm:spPr/>
      <dgm:t>
        <a:bodyPr/>
        <a:lstStyle/>
        <a:p>
          <a:r>
            <a:rPr lang="es-ES" dirty="0" smtClean="0"/>
            <a:t>Fecha de adquisición</a:t>
          </a:r>
          <a:endParaRPr lang="es-ES" dirty="0"/>
        </a:p>
      </dgm:t>
    </dgm:pt>
    <dgm:pt modelId="{E92F6F59-2E45-4D4B-874D-3188DB07C698}" type="parTrans" cxnId="{3E9BFBB5-0584-4B4D-B1E9-167C602DDD5E}">
      <dgm:prSet/>
      <dgm:spPr/>
      <dgm:t>
        <a:bodyPr/>
        <a:lstStyle/>
        <a:p>
          <a:endParaRPr lang="es-ES"/>
        </a:p>
      </dgm:t>
    </dgm:pt>
    <dgm:pt modelId="{51581617-055A-4408-B503-C1EDA47226CD}" type="sibTrans" cxnId="{3E9BFBB5-0584-4B4D-B1E9-167C602DDD5E}">
      <dgm:prSet/>
      <dgm:spPr/>
      <dgm:t>
        <a:bodyPr/>
        <a:lstStyle/>
        <a:p>
          <a:endParaRPr lang="es-ES"/>
        </a:p>
      </dgm:t>
    </dgm:pt>
    <dgm:pt modelId="{2A4D7FA8-F879-4E69-8E09-1ECE1DE611FC}">
      <dgm:prSet phldrT="[Texto]"/>
      <dgm:spPr/>
      <dgm:t>
        <a:bodyPr/>
        <a:lstStyle/>
        <a:p>
          <a:r>
            <a:rPr lang="es-ES" dirty="0" smtClean="0"/>
            <a:t>Fecha de cierre</a:t>
          </a:r>
          <a:endParaRPr lang="es-ES" dirty="0"/>
        </a:p>
      </dgm:t>
    </dgm:pt>
    <dgm:pt modelId="{578F2452-15B1-4600-8A79-151E9B5E994A}" type="parTrans" cxnId="{C0AD08CE-38C4-43C0-9F7D-353B433F2A4F}">
      <dgm:prSet/>
      <dgm:spPr/>
      <dgm:t>
        <a:bodyPr/>
        <a:lstStyle/>
        <a:p>
          <a:endParaRPr lang="es-ES"/>
        </a:p>
      </dgm:t>
    </dgm:pt>
    <dgm:pt modelId="{51568BEC-7C6B-462C-824D-E6A4E005F810}" type="sibTrans" cxnId="{C0AD08CE-38C4-43C0-9F7D-353B433F2A4F}">
      <dgm:prSet/>
      <dgm:spPr/>
      <dgm:t>
        <a:bodyPr/>
        <a:lstStyle/>
        <a:p>
          <a:endParaRPr lang="es-ES"/>
        </a:p>
      </dgm:t>
    </dgm:pt>
    <dgm:pt modelId="{590EBD2B-C37D-4CF7-8218-E210920C6195}">
      <dgm:prSet phldrT="[Texto]"/>
      <dgm:spPr/>
      <dgm:t>
        <a:bodyPr/>
        <a:lstStyle/>
        <a:p>
          <a:r>
            <a:rPr lang="es-ES" dirty="0" smtClean="0"/>
            <a:t>Fecha de inscripción</a:t>
          </a:r>
          <a:endParaRPr lang="es-ES" dirty="0"/>
        </a:p>
      </dgm:t>
    </dgm:pt>
    <dgm:pt modelId="{7EA8D80A-4A96-431E-B9A2-9E9AD3F27EA2}" type="parTrans" cxnId="{8805853F-7ED9-4E99-837B-E10636F3388E}">
      <dgm:prSet/>
      <dgm:spPr/>
      <dgm:t>
        <a:bodyPr/>
        <a:lstStyle/>
        <a:p>
          <a:endParaRPr lang="es-ES"/>
        </a:p>
      </dgm:t>
    </dgm:pt>
    <dgm:pt modelId="{F42488CA-55EE-4DE6-BE5E-6B53FF422DBA}" type="sibTrans" cxnId="{8805853F-7ED9-4E99-837B-E10636F3388E}">
      <dgm:prSet/>
      <dgm:spPr/>
      <dgm:t>
        <a:bodyPr/>
        <a:lstStyle/>
        <a:p>
          <a:endParaRPr lang="es-ES"/>
        </a:p>
      </dgm:t>
    </dgm:pt>
    <dgm:pt modelId="{716B0273-AECF-47BB-A93A-E8CABB1215C9}">
      <dgm:prSet phldrT="[Texto]"/>
      <dgm:spPr/>
      <dgm:t>
        <a:bodyPr/>
        <a:lstStyle/>
        <a:p>
          <a:r>
            <a:rPr lang="es-ES" dirty="0" smtClean="0"/>
            <a:t>Fecha plazo legal formulación CCAA</a:t>
          </a:r>
          <a:endParaRPr lang="es-ES" dirty="0"/>
        </a:p>
      </dgm:t>
    </dgm:pt>
    <dgm:pt modelId="{C72DFC0F-DC9B-4FE6-BC7E-7E05005620E7}" type="parTrans" cxnId="{8A2E72CF-7972-45C7-871B-86FE8C0DCE27}">
      <dgm:prSet/>
      <dgm:spPr/>
      <dgm:t>
        <a:bodyPr/>
        <a:lstStyle/>
        <a:p>
          <a:endParaRPr lang="es-ES"/>
        </a:p>
      </dgm:t>
    </dgm:pt>
    <dgm:pt modelId="{C508A640-0899-43CC-BC53-E5906ACA04CD}" type="sibTrans" cxnId="{8A2E72CF-7972-45C7-871B-86FE8C0DCE27}">
      <dgm:prSet/>
      <dgm:spPr/>
      <dgm:t>
        <a:bodyPr/>
        <a:lstStyle/>
        <a:p>
          <a:endParaRPr lang="es-ES"/>
        </a:p>
      </dgm:t>
    </dgm:pt>
    <dgm:pt modelId="{9FBB1CD4-BA33-4436-A1EE-60C1AF665B3A}" type="pres">
      <dgm:prSet presAssocID="{8564E8F9-648C-4DD1-8012-1936753BF18C}" presName="Name0" presStyleCnt="0">
        <dgm:presLayoutVars>
          <dgm:dir/>
          <dgm:animLvl val="lvl"/>
          <dgm:resizeHandles val="exact"/>
        </dgm:presLayoutVars>
      </dgm:prSet>
      <dgm:spPr/>
    </dgm:pt>
    <dgm:pt modelId="{94D71C4C-D5D5-4FA5-8E01-743D3DF63388}" type="pres">
      <dgm:prSet presAssocID="{0A216482-D33E-49A5-AC31-420A0068F9A1}" presName="parTxOnly" presStyleLbl="node1" presStyleIdx="0" presStyleCnt="4">
        <dgm:presLayoutVars>
          <dgm:chMax val="0"/>
          <dgm:chPref val="0"/>
          <dgm:bulletEnabled val="1"/>
        </dgm:presLayoutVars>
      </dgm:prSet>
      <dgm:spPr/>
      <dgm:t>
        <a:bodyPr/>
        <a:lstStyle/>
        <a:p>
          <a:endParaRPr lang="es-ES"/>
        </a:p>
      </dgm:t>
    </dgm:pt>
    <dgm:pt modelId="{82DA9625-3729-42F6-BF8B-FD7C9D670922}" type="pres">
      <dgm:prSet presAssocID="{51581617-055A-4408-B503-C1EDA47226CD}" presName="parTxOnlySpace" presStyleCnt="0"/>
      <dgm:spPr/>
    </dgm:pt>
    <dgm:pt modelId="{64FBC5E9-8114-4555-94FA-83097F5AE8B9}" type="pres">
      <dgm:prSet presAssocID="{2A4D7FA8-F879-4E69-8E09-1ECE1DE611FC}" presName="parTxOnly" presStyleLbl="node1" presStyleIdx="1" presStyleCnt="4" custLinFactNeighborX="31168" custLinFactNeighborY="-46786">
        <dgm:presLayoutVars>
          <dgm:chMax val="0"/>
          <dgm:chPref val="0"/>
          <dgm:bulletEnabled val="1"/>
        </dgm:presLayoutVars>
      </dgm:prSet>
      <dgm:spPr/>
      <dgm:t>
        <a:bodyPr/>
        <a:lstStyle/>
        <a:p>
          <a:endParaRPr lang="es-ES"/>
        </a:p>
      </dgm:t>
    </dgm:pt>
    <dgm:pt modelId="{563E5ED7-3C44-4BCB-B035-69123DCF897D}" type="pres">
      <dgm:prSet presAssocID="{51568BEC-7C6B-462C-824D-E6A4E005F810}" presName="parTxOnlySpace" presStyleCnt="0"/>
      <dgm:spPr/>
    </dgm:pt>
    <dgm:pt modelId="{1C9386D2-A42D-40BA-B78B-136ACC48D5F9}" type="pres">
      <dgm:prSet presAssocID="{590EBD2B-C37D-4CF7-8218-E210920C6195}" presName="parTxOnly" presStyleLbl="node1" presStyleIdx="2" presStyleCnt="4" custLinFactNeighborX="43232" custLinFactNeighborY="20794">
        <dgm:presLayoutVars>
          <dgm:chMax val="0"/>
          <dgm:chPref val="0"/>
          <dgm:bulletEnabled val="1"/>
        </dgm:presLayoutVars>
      </dgm:prSet>
      <dgm:spPr/>
      <dgm:t>
        <a:bodyPr/>
        <a:lstStyle/>
        <a:p>
          <a:endParaRPr lang="es-ES"/>
        </a:p>
      </dgm:t>
    </dgm:pt>
    <dgm:pt modelId="{CB2AEBBD-26CD-4B37-9AD7-68DE552ABB11}" type="pres">
      <dgm:prSet presAssocID="{F42488CA-55EE-4DE6-BE5E-6B53FF422DBA}" presName="parTxOnlySpace" presStyleCnt="0"/>
      <dgm:spPr/>
    </dgm:pt>
    <dgm:pt modelId="{9B2C4B7C-E799-4100-8CCE-CBB2CDE563A3}" type="pres">
      <dgm:prSet presAssocID="{716B0273-AECF-47BB-A93A-E8CABB1215C9}" presName="parTxOnly" presStyleLbl="node1" presStyleIdx="3" presStyleCnt="4">
        <dgm:presLayoutVars>
          <dgm:chMax val="0"/>
          <dgm:chPref val="0"/>
          <dgm:bulletEnabled val="1"/>
        </dgm:presLayoutVars>
      </dgm:prSet>
      <dgm:spPr/>
      <dgm:t>
        <a:bodyPr/>
        <a:lstStyle/>
        <a:p>
          <a:endParaRPr lang="es-ES"/>
        </a:p>
      </dgm:t>
    </dgm:pt>
  </dgm:ptLst>
  <dgm:cxnLst>
    <dgm:cxn modelId="{7D661F26-DF37-444A-8420-E40AB38377AE}" type="presOf" srcId="{8564E8F9-648C-4DD1-8012-1936753BF18C}" destId="{9FBB1CD4-BA33-4436-A1EE-60C1AF665B3A}" srcOrd="0" destOrd="0" presId="urn:microsoft.com/office/officeart/2005/8/layout/chevron1"/>
    <dgm:cxn modelId="{EC02B536-13C6-461F-894C-C87AF6C65EC4}" type="presOf" srcId="{0A216482-D33E-49A5-AC31-420A0068F9A1}" destId="{94D71C4C-D5D5-4FA5-8E01-743D3DF63388}" srcOrd="0" destOrd="0" presId="urn:microsoft.com/office/officeart/2005/8/layout/chevron1"/>
    <dgm:cxn modelId="{C0AD08CE-38C4-43C0-9F7D-353B433F2A4F}" srcId="{8564E8F9-648C-4DD1-8012-1936753BF18C}" destId="{2A4D7FA8-F879-4E69-8E09-1ECE1DE611FC}" srcOrd="1" destOrd="0" parTransId="{578F2452-15B1-4600-8A79-151E9B5E994A}" sibTransId="{51568BEC-7C6B-462C-824D-E6A4E005F810}"/>
    <dgm:cxn modelId="{E1D63E27-9F44-4B44-A35F-D2BE5CB35C3E}" type="presOf" srcId="{590EBD2B-C37D-4CF7-8218-E210920C6195}" destId="{1C9386D2-A42D-40BA-B78B-136ACC48D5F9}" srcOrd="0" destOrd="0" presId="urn:microsoft.com/office/officeart/2005/8/layout/chevron1"/>
    <dgm:cxn modelId="{8A2E72CF-7972-45C7-871B-86FE8C0DCE27}" srcId="{8564E8F9-648C-4DD1-8012-1936753BF18C}" destId="{716B0273-AECF-47BB-A93A-E8CABB1215C9}" srcOrd="3" destOrd="0" parTransId="{C72DFC0F-DC9B-4FE6-BC7E-7E05005620E7}" sibTransId="{C508A640-0899-43CC-BC53-E5906ACA04CD}"/>
    <dgm:cxn modelId="{8805853F-7ED9-4E99-837B-E10636F3388E}" srcId="{8564E8F9-648C-4DD1-8012-1936753BF18C}" destId="{590EBD2B-C37D-4CF7-8218-E210920C6195}" srcOrd="2" destOrd="0" parTransId="{7EA8D80A-4A96-431E-B9A2-9E9AD3F27EA2}" sibTransId="{F42488CA-55EE-4DE6-BE5E-6B53FF422DBA}"/>
    <dgm:cxn modelId="{3E9BFBB5-0584-4B4D-B1E9-167C602DDD5E}" srcId="{8564E8F9-648C-4DD1-8012-1936753BF18C}" destId="{0A216482-D33E-49A5-AC31-420A0068F9A1}" srcOrd="0" destOrd="0" parTransId="{E92F6F59-2E45-4D4B-874D-3188DB07C698}" sibTransId="{51581617-055A-4408-B503-C1EDA47226CD}"/>
    <dgm:cxn modelId="{DDB40B77-78EE-445D-B22D-87BF5B5C7190}" type="presOf" srcId="{716B0273-AECF-47BB-A93A-E8CABB1215C9}" destId="{9B2C4B7C-E799-4100-8CCE-CBB2CDE563A3}" srcOrd="0" destOrd="0" presId="urn:microsoft.com/office/officeart/2005/8/layout/chevron1"/>
    <dgm:cxn modelId="{0347CE03-0DDB-4749-BAED-D9166144BC8E}" type="presOf" srcId="{2A4D7FA8-F879-4E69-8E09-1ECE1DE611FC}" destId="{64FBC5E9-8114-4555-94FA-83097F5AE8B9}" srcOrd="0" destOrd="0" presId="urn:microsoft.com/office/officeart/2005/8/layout/chevron1"/>
    <dgm:cxn modelId="{40FB9DAB-BCCA-4E0E-8BA9-1873DCABE11E}" type="presParOf" srcId="{9FBB1CD4-BA33-4436-A1EE-60C1AF665B3A}" destId="{94D71C4C-D5D5-4FA5-8E01-743D3DF63388}" srcOrd="0" destOrd="0" presId="urn:microsoft.com/office/officeart/2005/8/layout/chevron1"/>
    <dgm:cxn modelId="{FB7432E4-F48F-461C-B698-9C1AC47905A7}" type="presParOf" srcId="{9FBB1CD4-BA33-4436-A1EE-60C1AF665B3A}" destId="{82DA9625-3729-42F6-BF8B-FD7C9D670922}" srcOrd="1" destOrd="0" presId="urn:microsoft.com/office/officeart/2005/8/layout/chevron1"/>
    <dgm:cxn modelId="{A70CA564-9B4E-42C9-A2DD-DFD59A7DF6AD}" type="presParOf" srcId="{9FBB1CD4-BA33-4436-A1EE-60C1AF665B3A}" destId="{64FBC5E9-8114-4555-94FA-83097F5AE8B9}" srcOrd="2" destOrd="0" presId="urn:microsoft.com/office/officeart/2005/8/layout/chevron1"/>
    <dgm:cxn modelId="{E98BF9F7-D09A-478D-A4B6-7535CFEDDB3D}" type="presParOf" srcId="{9FBB1CD4-BA33-4436-A1EE-60C1AF665B3A}" destId="{563E5ED7-3C44-4BCB-B035-69123DCF897D}" srcOrd="3" destOrd="0" presId="urn:microsoft.com/office/officeart/2005/8/layout/chevron1"/>
    <dgm:cxn modelId="{0D0B6F10-2FC5-441F-A8DA-DDB4979C4839}" type="presParOf" srcId="{9FBB1CD4-BA33-4436-A1EE-60C1AF665B3A}" destId="{1C9386D2-A42D-40BA-B78B-136ACC48D5F9}" srcOrd="4" destOrd="0" presId="urn:microsoft.com/office/officeart/2005/8/layout/chevron1"/>
    <dgm:cxn modelId="{F39D3B0B-1A8A-42FB-8F4D-4836DAB69904}" type="presParOf" srcId="{9FBB1CD4-BA33-4436-A1EE-60C1AF665B3A}" destId="{CB2AEBBD-26CD-4B37-9AD7-68DE552ABB11}" srcOrd="5" destOrd="0" presId="urn:microsoft.com/office/officeart/2005/8/layout/chevron1"/>
    <dgm:cxn modelId="{77EE184A-2F95-4A05-B4EE-33855947480C}" type="presParOf" srcId="{9FBB1CD4-BA33-4436-A1EE-60C1AF665B3A}" destId="{9B2C4B7C-E799-4100-8CCE-CBB2CDE563A3}"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564E8F9-648C-4DD1-8012-1936753BF18C}" type="doc">
      <dgm:prSet loTypeId="urn:microsoft.com/office/officeart/2005/8/layout/chevron1" loCatId="process" qsTypeId="urn:microsoft.com/office/officeart/2005/8/quickstyle/simple1" qsCatId="simple" csTypeId="urn:microsoft.com/office/officeart/2005/8/colors/colorful4" csCatId="colorful" phldr="1"/>
      <dgm:spPr/>
    </dgm:pt>
    <dgm:pt modelId="{0A216482-D33E-49A5-AC31-420A0068F9A1}">
      <dgm:prSet phldrT="[Texto]"/>
      <dgm:spPr/>
      <dgm:t>
        <a:bodyPr/>
        <a:lstStyle/>
        <a:p>
          <a:r>
            <a:rPr lang="es-ES" dirty="0" smtClean="0"/>
            <a:t>Fecha de adquisición</a:t>
          </a:r>
          <a:endParaRPr lang="es-ES" dirty="0"/>
        </a:p>
      </dgm:t>
    </dgm:pt>
    <dgm:pt modelId="{E92F6F59-2E45-4D4B-874D-3188DB07C698}" type="parTrans" cxnId="{3E9BFBB5-0584-4B4D-B1E9-167C602DDD5E}">
      <dgm:prSet/>
      <dgm:spPr/>
      <dgm:t>
        <a:bodyPr/>
        <a:lstStyle/>
        <a:p>
          <a:endParaRPr lang="es-ES"/>
        </a:p>
      </dgm:t>
    </dgm:pt>
    <dgm:pt modelId="{51581617-055A-4408-B503-C1EDA47226CD}" type="sibTrans" cxnId="{3E9BFBB5-0584-4B4D-B1E9-167C602DDD5E}">
      <dgm:prSet/>
      <dgm:spPr/>
      <dgm:t>
        <a:bodyPr/>
        <a:lstStyle/>
        <a:p>
          <a:endParaRPr lang="es-ES"/>
        </a:p>
      </dgm:t>
    </dgm:pt>
    <dgm:pt modelId="{2A4D7FA8-F879-4E69-8E09-1ECE1DE611FC}">
      <dgm:prSet phldrT="[Texto]"/>
      <dgm:spPr/>
      <dgm:t>
        <a:bodyPr/>
        <a:lstStyle/>
        <a:p>
          <a:r>
            <a:rPr lang="es-ES" dirty="0" smtClean="0"/>
            <a:t>Fecha de cierre</a:t>
          </a:r>
          <a:endParaRPr lang="es-ES" dirty="0"/>
        </a:p>
      </dgm:t>
    </dgm:pt>
    <dgm:pt modelId="{578F2452-15B1-4600-8A79-151E9B5E994A}" type="parTrans" cxnId="{C0AD08CE-38C4-43C0-9F7D-353B433F2A4F}">
      <dgm:prSet/>
      <dgm:spPr/>
      <dgm:t>
        <a:bodyPr/>
        <a:lstStyle/>
        <a:p>
          <a:endParaRPr lang="es-ES"/>
        </a:p>
      </dgm:t>
    </dgm:pt>
    <dgm:pt modelId="{51568BEC-7C6B-462C-824D-E6A4E005F810}" type="sibTrans" cxnId="{C0AD08CE-38C4-43C0-9F7D-353B433F2A4F}">
      <dgm:prSet/>
      <dgm:spPr/>
      <dgm:t>
        <a:bodyPr/>
        <a:lstStyle/>
        <a:p>
          <a:endParaRPr lang="es-ES"/>
        </a:p>
      </dgm:t>
    </dgm:pt>
    <dgm:pt modelId="{590EBD2B-C37D-4CF7-8218-E210920C6195}">
      <dgm:prSet phldrT="[Texto]"/>
      <dgm:spPr/>
      <dgm:t>
        <a:bodyPr/>
        <a:lstStyle/>
        <a:p>
          <a:r>
            <a:rPr lang="es-ES" dirty="0" smtClean="0"/>
            <a:t>Fecha de inscripción</a:t>
          </a:r>
          <a:endParaRPr lang="es-ES" dirty="0"/>
        </a:p>
      </dgm:t>
    </dgm:pt>
    <dgm:pt modelId="{7EA8D80A-4A96-431E-B9A2-9E9AD3F27EA2}" type="parTrans" cxnId="{8805853F-7ED9-4E99-837B-E10636F3388E}">
      <dgm:prSet/>
      <dgm:spPr/>
      <dgm:t>
        <a:bodyPr/>
        <a:lstStyle/>
        <a:p>
          <a:endParaRPr lang="es-ES"/>
        </a:p>
      </dgm:t>
    </dgm:pt>
    <dgm:pt modelId="{F42488CA-55EE-4DE6-BE5E-6B53FF422DBA}" type="sibTrans" cxnId="{8805853F-7ED9-4E99-837B-E10636F3388E}">
      <dgm:prSet/>
      <dgm:spPr/>
      <dgm:t>
        <a:bodyPr/>
        <a:lstStyle/>
        <a:p>
          <a:endParaRPr lang="es-ES"/>
        </a:p>
      </dgm:t>
    </dgm:pt>
    <dgm:pt modelId="{76E0FDA5-6F58-4D48-96B2-3F515516051C}">
      <dgm:prSet phldrT="[Texto]"/>
      <dgm:spPr/>
      <dgm:t>
        <a:bodyPr/>
        <a:lstStyle/>
        <a:p>
          <a:r>
            <a:rPr lang="es-ES" dirty="0" smtClean="0"/>
            <a:t>Fecha plazo legal formulación CCAA</a:t>
          </a:r>
          <a:endParaRPr lang="es-ES" dirty="0"/>
        </a:p>
      </dgm:t>
    </dgm:pt>
    <dgm:pt modelId="{78912BBE-A916-4C89-B537-FB597B4E3492}" type="parTrans" cxnId="{40EFB881-8EC1-4B40-8BB4-BF85FBE944BD}">
      <dgm:prSet/>
      <dgm:spPr/>
      <dgm:t>
        <a:bodyPr/>
        <a:lstStyle/>
        <a:p>
          <a:endParaRPr lang="es-ES"/>
        </a:p>
      </dgm:t>
    </dgm:pt>
    <dgm:pt modelId="{FBE55E27-786B-40FB-8D6D-C9636F6AD19C}" type="sibTrans" cxnId="{40EFB881-8EC1-4B40-8BB4-BF85FBE944BD}">
      <dgm:prSet/>
      <dgm:spPr/>
      <dgm:t>
        <a:bodyPr/>
        <a:lstStyle/>
        <a:p>
          <a:endParaRPr lang="es-ES"/>
        </a:p>
      </dgm:t>
    </dgm:pt>
    <dgm:pt modelId="{9FBB1CD4-BA33-4436-A1EE-60C1AF665B3A}" type="pres">
      <dgm:prSet presAssocID="{8564E8F9-648C-4DD1-8012-1936753BF18C}" presName="Name0" presStyleCnt="0">
        <dgm:presLayoutVars>
          <dgm:dir/>
          <dgm:animLvl val="lvl"/>
          <dgm:resizeHandles val="exact"/>
        </dgm:presLayoutVars>
      </dgm:prSet>
      <dgm:spPr/>
    </dgm:pt>
    <dgm:pt modelId="{94D71C4C-D5D5-4FA5-8E01-743D3DF63388}" type="pres">
      <dgm:prSet presAssocID="{0A216482-D33E-49A5-AC31-420A0068F9A1}" presName="parTxOnly" presStyleLbl="node1" presStyleIdx="0" presStyleCnt="4">
        <dgm:presLayoutVars>
          <dgm:chMax val="0"/>
          <dgm:chPref val="0"/>
          <dgm:bulletEnabled val="1"/>
        </dgm:presLayoutVars>
      </dgm:prSet>
      <dgm:spPr/>
      <dgm:t>
        <a:bodyPr/>
        <a:lstStyle/>
        <a:p>
          <a:endParaRPr lang="es-ES"/>
        </a:p>
      </dgm:t>
    </dgm:pt>
    <dgm:pt modelId="{82DA9625-3729-42F6-BF8B-FD7C9D670922}" type="pres">
      <dgm:prSet presAssocID="{51581617-055A-4408-B503-C1EDA47226CD}" presName="parTxOnlySpace" presStyleCnt="0"/>
      <dgm:spPr/>
    </dgm:pt>
    <dgm:pt modelId="{64FBC5E9-8114-4555-94FA-83097F5AE8B9}" type="pres">
      <dgm:prSet presAssocID="{2A4D7FA8-F879-4E69-8E09-1ECE1DE611FC}" presName="parTxOnly" presStyleLbl="node1" presStyleIdx="1" presStyleCnt="4" custLinFactNeighborX="12568" custLinFactNeighborY="51474">
        <dgm:presLayoutVars>
          <dgm:chMax val="0"/>
          <dgm:chPref val="0"/>
          <dgm:bulletEnabled val="1"/>
        </dgm:presLayoutVars>
      </dgm:prSet>
      <dgm:spPr/>
      <dgm:t>
        <a:bodyPr/>
        <a:lstStyle/>
        <a:p>
          <a:endParaRPr lang="es-ES"/>
        </a:p>
      </dgm:t>
    </dgm:pt>
    <dgm:pt modelId="{563E5ED7-3C44-4BCB-B035-69123DCF897D}" type="pres">
      <dgm:prSet presAssocID="{51568BEC-7C6B-462C-824D-E6A4E005F810}" presName="parTxOnlySpace" presStyleCnt="0"/>
      <dgm:spPr/>
    </dgm:pt>
    <dgm:pt modelId="{917A63B9-A8A3-49BA-9534-34DEE3AC4F95}" type="pres">
      <dgm:prSet presAssocID="{76E0FDA5-6F58-4D48-96B2-3F515516051C}" presName="parTxOnly" presStyleLbl="node1" presStyleIdx="2" presStyleCnt="4">
        <dgm:presLayoutVars>
          <dgm:chMax val="0"/>
          <dgm:chPref val="0"/>
          <dgm:bulletEnabled val="1"/>
        </dgm:presLayoutVars>
      </dgm:prSet>
      <dgm:spPr/>
      <dgm:t>
        <a:bodyPr/>
        <a:lstStyle/>
        <a:p>
          <a:endParaRPr lang="es-ES"/>
        </a:p>
      </dgm:t>
    </dgm:pt>
    <dgm:pt modelId="{BF54E8BF-7FCE-4886-9751-C953ED27CE8A}" type="pres">
      <dgm:prSet presAssocID="{FBE55E27-786B-40FB-8D6D-C9636F6AD19C}" presName="parTxOnlySpace" presStyleCnt="0"/>
      <dgm:spPr/>
    </dgm:pt>
    <dgm:pt modelId="{1C9386D2-A42D-40BA-B78B-136ACC48D5F9}" type="pres">
      <dgm:prSet presAssocID="{590EBD2B-C37D-4CF7-8218-E210920C6195}" presName="parTxOnly" presStyleLbl="node1" presStyleIdx="3" presStyleCnt="4">
        <dgm:presLayoutVars>
          <dgm:chMax val="0"/>
          <dgm:chPref val="0"/>
          <dgm:bulletEnabled val="1"/>
        </dgm:presLayoutVars>
      </dgm:prSet>
      <dgm:spPr/>
      <dgm:t>
        <a:bodyPr/>
        <a:lstStyle/>
        <a:p>
          <a:endParaRPr lang="es-ES"/>
        </a:p>
      </dgm:t>
    </dgm:pt>
  </dgm:ptLst>
  <dgm:cxnLst>
    <dgm:cxn modelId="{DFF99FD1-5338-4FFD-A02B-A07F4E76664F}" type="presOf" srcId="{76E0FDA5-6F58-4D48-96B2-3F515516051C}" destId="{917A63B9-A8A3-49BA-9534-34DEE3AC4F95}" srcOrd="0" destOrd="0" presId="urn:microsoft.com/office/officeart/2005/8/layout/chevron1"/>
    <dgm:cxn modelId="{C0AD08CE-38C4-43C0-9F7D-353B433F2A4F}" srcId="{8564E8F9-648C-4DD1-8012-1936753BF18C}" destId="{2A4D7FA8-F879-4E69-8E09-1ECE1DE611FC}" srcOrd="1" destOrd="0" parTransId="{578F2452-15B1-4600-8A79-151E9B5E994A}" sibTransId="{51568BEC-7C6B-462C-824D-E6A4E005F810}"/>
    <dgm:cxn modelId="{BC357BD0-D4C2-4137-8C04-BC395B5DD061}" type="presOf" srcId="{8564E8F9-648C-4DD1-8012-1936753BF18C}" destId="{9FBB1CD4-BA33-4436-A1EE-60C1AF665B3A}" srcOrd="0" destOrd="0" presId="urn:microsoft.com/office/officeart/2005/8/layout/chevron1"/>
    <dgm:cxn modelId="{3E9BFBB5-0584-4B4D-B1E9-167C602DDD5E}" srcId="{8564E8F9-648C-4DD1-8012-1936753BF18C}" destId="{0A216482-D33E-49A5-AC31-420A0068F9A1}" srcOrd="0" destOrd="0" parTransId="{E92F6F59-2E45-4D4B-874D-3188DB07C698}" sibTransId="{51581617-055A-4408-B503-C1EDA47226CD}"/>
    <dgm:cxn modelId="{8805853F-7ED9-4E99-837B-E10636F3388E}" srcId="{8564E8F9-648C-4DD1-8012-1936753BF18C}" destId="{590EBD2B-C37D-4CF7-8218-E210920C6195}" srcOrd="3" destOrd="0" parTransId="{7EA8D80A-4A96-431E-B9A2-9E9AD3F27EA2}" sibTransId="{F42488CA-55EE-4DE6-BE5E-6B53FF422DBA}"/>
    <dgm:cxn modelId="{EA30AE69-BB4E-4201-93BE-9D7382DE4B73}" type="presOf" srcId="{590EBD2B-C37D-4CF7-8218-E210920C6195}" destId="{1C9386D2-A42D-40BA-B78B-136ACC48D5F9}" srcOrd="0" destOrd="0" presId="urn:microsoft.com/office/officeart/2005/8/layout/chevron1"/>
    <dgm:cxn modelId="{ABDD3A58-E9F9-4DD0-9244-1F0782D0DE74}" type="presOf" srcId="{2A4D7FA8-F879-4E69-8E09-1ECE1DE611FC}" destId="{64FBC5E9-8114-4555-94FA-83097F5AE8B9}" srcOrd="0" destOrd="0" presId="urn:microsoft.com/office/officeart/2005/8/layout/chevron1"/>
    <dgm:cxn modelId="{8A79F9B7-F0F3-4DEC-A5D5-4ABBF54DD43B}" type="presOf" srcId="{0A216482-D33E-49A5-AC31-420A0068F9A1}" destId="{94D71C4C-D5D5-4FA5-8E01-743D3DF63388}" srcOrd="0" destOrd="0" presId="urn:microsoft.com/office/officeart/2005/8/layout/chevron1"/>
    <dgm:cxn modelId="{40EFB881-8EC1-4B40-8BB4-BF85FBE944BD}" srcId="{8564E8F9-648C-4DD1-8012-1936753BF18C}" destId="{76E0FDA5-6F58-4D48-96B2-3F515516051C}" srcOrd="2" destOrd="0" parTransId="{78912BBE-A916-4C89-B537-FB597B4E3492}" sibTransId="{FBE55E27-786B-40FB-8D6D-C9636F6AD19C}"/>
    <dgm:cxn modelId="{8B31679F-6C38-492B-BEAE-E3EB00908C31}" type="presParOf" srcId="{9FBB1CD4-BA33-4436-A1EE-60C1AF665B3A}" destId="{94D71C4C-D5D5-4FA5-8E01-743D3DF63388}" srcOrd="0" destOrd="0" presId="urn:microsoft.com/office/officeart/2005/8/layout/chevron1"/>
    <dgm:cxn modelId="{0B3F34DA-72E7-4370-9D8C-CAD70B4C6AAA}" type="presParOf" srcId="{9FBB1CD4-BA33-4436-A1EE-60C1AF665B3A}" destId="{82DA9625-3729-42F6-BF8B-FD7C9D670922}" srcOrd="1" destOrd="0" presId="urn:microsoft.com/office/officeart/2005/8/layout/chevron1"/>
    <dgm:cxn modelId="{DB2F3F5A-2AB3-4FA2-89AB-37836BBEAD98}" type="presParOf" srcId="{9FBB1CD4-BA33-4436-A1EE-60C1AF665B3A}" destId="{64FBC5E9-8114-4555-94FA-83097F5AE8B9}" srcOrd="2" destOrd="0" presId="urn:microsoft.com/office/officeart/2005/8/layout/chevron1"/>
    <dgm:cxn modelId="{3925FE7C-1C1E-4203-93FF-0DF53FCC1A3D}" type="presParOf" srcId="{9FBB1CD4-BA33-4436-A1EE-60C1AF665B3A}" destId="{563E5ED7-3C44-4BCB-B035-69123DCF897D}" srcOrd="3" destOrd="0" presId="urn:microsoft.com/office/officeart/2005/8/layout/chevron1"/>
    <dgm:cxn modelId="{35D588DF-FEE7-454C-BC44-B3E48DF793B4}" type="presParOf" srcId="{9FBB1CD4-BA33-4436-A1EE-60C1AF665B3A}" destId="{917A63B9-A8A3-49BA-9534-34DEE3AC4F95}" srcOrd="4" destOrd="0" presId="urn:microsoft.com/office/officeart/2005/8/layout/chevron1"/>
    <dgm:cxn modelId="{25EC1F65-0C72-4CF4-93F7-5A6440203635}" type="presParOf" srcId="{9FBB1CD4-BA33-4436-A1EE-60C1AF665B3A}" destId="{BF54E8BF-7FCE-4886-9751-C953ED27CE8A}" srcOrd="5" destOrd="0" presId="urn:microsoft.com/office/officeart/2005/8/layout/chevron1"/>
    <dgm:cxn modelId="{76CFFE8A-04CF-47EB-8258-1224D047C0ED}" type="presParOf" srcId="{9FBB1CD4-BA33-4436-A1EE-60C1AF665B3A}" destId="{1C9386D2-A42D-40BA-B78B-136ACC48D5F9}"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0B15A5-026F-48E7-9A3A-133B92428027}" type="doc">
      <dgm:prSet loTypeId="urn:microsoft.com/office/officeart/2005/8/layout/hierarchy2" loCatId="hierarchy" qsTypeId="urn:microsoft.com/office/officeart/2005/8/quickstyle/simple1" qsCatId="simple" csTypeId="urn:microsoft.com/office/officeart/2005/8/colors/accent0_1" csCatId="mainScheme" phldr="1"/>
      <dgm:spPr/>
      <dgm:t>
        <a:bodyPr/>
        <a:lstStyle/>
        <a:p>
          <a:endParaRPr lang="es-ES"/>
        </a:p>
      </dgm:t>
    </dgm:pt>
    <dgm:pt modelId="{9F643BAD-D883-4367-9296-C04B72F1C8DC}">
      <dgm:prSet phldrT="[Texto]" custT="1"/>
      <dgm:spPr>
        <a:solidFill>
          <a:srgbClr val="FFFF00"/>
        </a:solidFill>
      </dgm:spPr>
      <dgm:t>
        <a:bodyPr/>
        <a:lstStyle/>
        <a:p>
          <a:r>
            <a:rPr lang="es-ES" sz="1400" b="1" dirty="0" smtClean="0"/>
            <a:t>BENEFICIO DISTRIBUIBLE</a:t>
          </a:r>
          <a:endParaRPr lang="es-ES" sz="1400" b="1" dirty="0"/>
        </a:p>
      </dgm:t>
    </dgm:pt>
    <dgm:pt modelId="{F4DAA3B3-78A0-443D-BE28-4C1E1724DA01}" type="parTrans" cxnId="{5B19AD90-D23F-452A-BCEC-DC9317B2691F}">
      <dgm:prSet/>
      <dgm:spPr/>
      <dgm:t>
        <a:bodyPr/>
        <a:lstStyle/>
        <a:p>
          <a:endParaRPr lang="es-ES"/>
        </a:p>
      </dgm:t>
    </dgm:pt>
    <dgm:pt modelId="{5B71E871-9715-4472-99BD-488EFC862632}" type="sibTrans" cxnId="{5B19AD90-D23F-452A-BCEC-DC9317B2691F}">
      <dgm:prSet/>
      <dgm:spPr/>
      <dgm:t>
        <a:bodyPr/>
        <a:lstStyle/>
        <a:p>
          <a:endParaRPr lang="es-ES"/>
        </a:p>
      </dgm:t>
    </dgm:pt>
    <dgm:pt modelId="{D11B8D33-192E-4004-BC02-EFFBB4B61009}">
      <dgm:prSet phldrT="[Texto]"/>
      <dgm:spPr>
        <a:solidFill>
          <a:srgbClr val="92D050"/>
        </a:solidFill>
      </dgm:spPr>
      <dgm:t>
        <a:bodyPr/>
        <a:lstStyle/>
        <a:p>
          <a:r>
            <a:rPr lang="es-ES" b="1" dirty="0" smtClean="0"/>
            <a:t>+ RESULTADO DEL EJERCICIO (129) +  GASTOS FINANCIEROS QUE SEAN DIVIDENDO MÍNIMO O PREFERENTE (664)</a:t>
          </a:r>
          <a:endParaRPr lang="es-ES" b="1" dirty="0"/>
        </a:p>
      </dgm:t>
    </dgm:pt>
    <dgm:pt modelId="{E8BA26A6-41FD-42FD-A377-A7B6B673FD28}" type="parTrans" cxnId="{4E8EF2EC-F91F-43F3-A82E-BD7E25019852}">
      <dgm:prSet/>
      <dgm:spPr/>
      <dgm:t>
        <a:bodyPr/>
        <a:lstStyle/>
        <a:p>
          <a:endParaRPr lang="es-ES" dirty="0"/>
        </a:p>
      </dgm:t>
    </dgm:pt>
    <dgm:pt modelId="{7350061D-F6AC-4E8B-889B-1B8E632361C2}" type="sibTrans" cxnId="{4E8EF2EC-F91F-43F3-A82E-BD7E25019852}">
      <dgm:prSet/>
      <dgm:spPr/>
      <dgm:t>
        <a:bodyPr/>
        <a:lstStyle/>
        <a:p>
          <a:endParaRPr lang="es-ES"/>
        </a:p>
      </dgm:t>
    </dgm:pt>
    <dgm:pt modelId="{9E88463F-A60A-43A4-8F85-76B69081F862}">
      <dgm:prSet phldrT="[Texto]"/>
      <dgm:spPr>
        <a:solidFill>
          <a:srgbClr val="92D050"/>
        </a:solidFill>
      </dgm:spPr>
      <dgm:t>
        <a:bodyPr/>
        <a:lstStyle/>
        <a:p>
          <a:r>
            <a:rPr lang="es-ES" b="1" dirty="0" smtClean="0"/>
            <a:t>AJUSTES POSITIVOS</a:t>
          </a:r>
          <a:endParaRPr lang="es-ES" b="1" dirty="0"/>
        </a:p>
      </dgm:t>
    </dgm:pt>
    <dgm:pt modelId="{2B0C3153-A9CF-49AE-9ACA-F5931F6845FC}" type="parTrans" cxnId="{125061C9-ABC5-4999-A7CC-AF10E99A577D}">
      <dgm:prSet/>
      <dgm:spPr/>
      <dgm:t>
        <a:bodyPr/>
        <a:lstStyle/>
        <a:p>
          <a:endParaRPr lang="es-ES"/>
        </a:p>
      </dgm:t>
    </dgm:pt>
    <dgm:pt modelId="{9AC6739E-36B9-4F26-9161-E549801432F9}" type="sibTrans" cxnId="{125061C9-ABC5-4999-A7CC-AF10E99A577D}">
      <dgm:prSet/>
      <dgm:spPr/>
      <dgm:t>
        <a:bodyPr/>
        <a:lstStyle/>
        <a:p>
          <a:endParaRPr lang="es-ES"/>
        </a:p>
      </dgm:t>
    </dgm:pt>
    <dgm:pt modelId="{6BDD09AB-0E34-4297-B3D4-C69500571CD1}">
      <dgm:prSet phldrT="[Texto]"/>
      <dgm:spPr>
        <a:solidFill>
          <a:srgbClr val="92D050"/>
        </a:solidFill>
      </dgm:spPr>
      <dgm:t>
        <a:bodyPr/>
        <a:lstStyle/>
        <a:p>
          <a:r>
            <a:rPr lang="es-ES" b="1" dirty="0" smtClean="0"/>
            <a:t>+ RESERVAS DE LIBRE DISPOSICIÓN</a:t>
          </a:r>
        </a:p>
        <a:p>
          <a:r>
            <a:rPr lang="es-ES" b="1" dirty="0" smtClean="0"/>
            <a:t> (RESERVA VOLUNTARIA, PRIMA DE EMISIÓN, APORTACIONES SOCIOS ART. 9)</a:t>
          </a:r>
          <a:endParaRPr lang="es-ES" b="1" dirty="0"/>
        </a:p>
      </dgm:t>
    </dgm:pt>
    <dgm:pt modelId="{BBF6EB01-8A34-4F6E-8159-F9C8C843D56E}" type="parTrans" cxnId="{685161D5-C6AD-4794-BCC3-A5FA8AF02412}">
      <dgm:prSet/>
      <dgm:spPr/>
      <dgm:t>
        <a:bodyPr/>
        <a:lstStyle/>
        <a:p>
          <a:endParaRPr lang="es-ES"/>
        </a:p>
      </dgm:t>
    </dgm:pt>
    <dgm:pt modelId="{7A0014B8-1924-4B49-9AA3-6475EFC4132A}" type="sibTrans" cxnId="{685161D5-C6AD-4794-BCC3-A5FA8AF02412}">
      <dgm:prSet/>
      <dgm:spPr/>
      <dgm:t>
        <a:bodyPr/>
        <a:lstStyle/>
        <a:p>
          <a:endParaRPr lang="es-ES"/>
        </a:p>
      </dgm:t>
    </dgm:pt>
    <dgm:pt modelId="{EC13FC7C-5691-405A-B28D-99A31A71E1AF}">
      <dgm:prSet phldrT="[Texto]"/>
      <dgm:spPr>
        <a:solidFill>
          <a:srgbClr val="92D050"/>
        </a:solidFill>
      </dgm:spPr>
      <dgm:t>
        <a:bodyPr/>
        <a:lstStyle/>
        <a:p>
          <a:r>
            <a:rPr lang="es-ES" b="1" dirty="0" smtClean="0"/>
            <a:t>+ REMANENTE (120)</a:t>
          </a:r>
          <a:endParaRPr lang="es-ES" b="1" dirty="0"/>
        </a:p>
      </dgm:t>
    </dgm:pt>
    <dgm:pt modelId="{FBE5C174-FA31-4BEE-A664-5AF59097AB68}" type="parTrans" cxnId="{5D9304CD-6E0B-42B7-BF4C-E26020C670FE}">
      <dgm:prSet/>
      <dgm:spPr/>
      <dgm:t>
        <a:bodyPr/>
        <a:lstStyle/>
        <a:p>
          <a:endParaRPr lang="es-ES"/>
        </a:p>
      </dgm:t>
    </dgm:pt>
    <dgm:pt modelId="{72402433-7FDE-4F0B-8BC9-518B6F978776}" type="sibTrans" cxnId="{5D9304CD-6E0B-42B7-BF4C-E26020C670FE}">
      <dgm:prSet/>
      <dgm:spPr/>
      <dgm:t>
        <a:bodyPr/>
        <a:lstStyle/>
        <a:p>
          <a:endParaRPr lang="es-ES"/>
        </a:p>
      </dgm:t>
    </dgm:pt>
    <dgm:pt modelId="{4101E233-66D8-4B1B-9BB9-94FFB52ACD4D}">
      <dgm:prSet phldrT="[Texto]"/>
      <dgm:spPr>
        <a:solidFill>
          <a:srgbClr val="FF0000"/>
        </a:solidFill>
      </dgm:spPr>
      <dgm:t>
        <a:bodyPr/>
        <a:lstStyle/>
        <a:p>
          <a:r>
            <a:rPr lang="es-ES" b="1" dirty="0" smtClean="0">
              <a:solidFill>
                <a:schemeClr val="bg1"/>
              </a:solidFill>
            </a:rPr>
            <a:t>AJUSTES NEGATIVOS</a:t>
          </a:r>
          <a:endParaRPr lang="es-ES" b="1" dirty="0">
            <a:solidFill>
              <a:schemeClr val="bg1"/>
            </a:solidFill>
          </a:endParaRPr>
        </a:p>
      </dgm:t>
    </dgm:pt>
    <dgm:pt modelId="{184DE319-0C75-4713-BF69-BEC6B0B59E51}" type="parTrans" cxnId="{318A32D5-1C85-43CB-B13A-BAA0EF703D79}">
      <dgm:prSet/>
      <dgm:spPr/>
      <dgm:t>
        <a:bodyPr/>
        <a:lstStyle/>
        <a:p>
          <a:endParaRPr lang="es-ES"/>
        </a:p>
      </dgm:t>
    </dgm:pt>
    <dgm:pt modelId="{E71316A3-E6FE-45E8-9EA2-45F904DEFE73}" type="sibTrans" cxnId="{318A32D5-1C85-43CB-B13A-BAA0EF703D79}">
      <dgm:prSet/>
      <dgm:spPr/>
      <dgm:t>
        <a:bodyPr/>
        <a:lstStyle/>
        <a:p>
          <a:endParaRPr lang="es-ES"/>
        </a:p>
      </dgm:t>
    </dgm:pt>
    <dgm:pt modelId="{97FBE08C-94A4-4F7B-8847-3E49F383C748}">
      <dgm:prSet phldrT="[Texto]"/>
      <dgm:spPr>
        <a:solidFill>
          <a:srgbClr val="FF0000"/>
        </a:solidFill>
      </dgm:spPr>
      <dgm:t>
        <a:bodyPr/>
        <a:lstStyle/>
        <a:p>
          <a:r>
            <a:rPr lang="es-ES" b="1" dirty="0" smtClean="0">
              <a:solidFill>
                <a:schemeClr val="bg1"/>
              </a:solidFill>
            </a:rPr>
            <a:t>- RESULTADO NEGATIVO DE EJERCICIOS ANTERIORES </a:t>
          </a:r>
        </a:p>
        <a:p>
          <a:r>
            <a:rPr lang="es-ES" b="1" dirty="0" smtClean="0">
              <a:solidFill>
                <a:schemeClr val="bg1"/>
              </a:solidFill>
            </a:rPr>
            <a:t>(EL EXCESO DE ESTOS SOBRE LOS AJUSTES POSITIVOS SÓLO SE INCLUYE COMO AJUSTE NEGATIVO SI NO ESTÁ COMPENSADO MATERIALMENTE CON EL SALDO DE LA RESERVA LEGAL Y OTRAS RESERVAS INDISPONIBLES EXISTENTES)</a:t>
          </a:r>
          <a:endParaRPr lang="es-ES" b="1" dirty="0"/>
        </a:p>
      </dgm:t>
    </dgm:pt>
    <dgm:pt modelId="{CF7B3140-319F-4EB8-AC1F-DC6B00372262}" type="parTrans" cxnId="{3DF9BA75-96A9-4597-8AB7-AB6F30CC5863}">
      <dgm:prSet/>
      <dgm:spPr/>
      <dgm:t>
        <a:bodyPr/>
        <a:lstStyle/>
        <a:p>
          <a:endParaRPr lang="es-ES"/>
        </a:p>
      </dgm:t>
    </dgm:pt>
    <dgm:pt modelId="{D6DD737A-3D7F-4B4A-A8DA-1D7C8979BD70}" type="sibTrans" cxnId="{3DF9BA75-96A9-4597-8AB7-AB6F30CC5863}">
      <dgm:prSet/>
      <dgm:spPr/>
      <dgm:t>
        <a:bodyPr/>
        <a:lstStyle/>
        <a:p>
          <a:endParaRPr lang="es-ES"/>
        </a:p>
      </dgm:t>
    </dgm:pt>
    <dgm:pt modelId="{B1A93778-7E0B-4FE2-8FD7-F9E7524E7C64}">
      <dgm:prSet phldrT="[Texto]"/>
      <dgm:spPr>
        <a:solidFill>
          <a:srgbClr val="FF0000"/>
        </a:solidFill>
      </dgm:spPr>
      <dgm:t>
        <a:bodyPr/>
        <a:lstStyle/>
        <a:p>
          <a:r>
            <a:rPr lang="es-ES" b="1" dirty="0" smtClean="0">
              <a:solidFill>
                <a:schemeClr val="bg1"/>
              </a:solidFill>
            </a:rPr>
            <a:t>- DOTACIÓN RESERVA LEGAL PROVENIENTE DEL RESULTADO DEL EJERCICIO</a:t>
          </a:r>
          <a:endParaRPr lang="es-ES" b="1" dirty="0"/>
        </a:p>
      </dgm:t>
    </dgm:pt>
    <dgm:pt modelId="{BC320B8A-708C-43FF-A9BF-24AA9AC76E58}" type="parTrans" cxnId="{86C0C397-B40D-4CA1-9A43-DCFC79C4B2DD}">
      <dgm:prSet/>
      <dgm:spPr/>
      <dgm:t>
        <a:bodyPr/>
        <a:lstStyle/>
        <a:p>
          <a:endParaRPr lang="es-ES"/>
        </a:p>
      </dgm:t>
    </dgm:pt>
    <dgm:pt modelId="{3F655585-3748-4722-A6DB-95178150B131}" type="sibTrans" cxnId="{86C0C397-B40D-4CA1-9A43-DCFC79C4B2DD}">
      <dgm:prSet/>
      <dgm:spPr/>
      <dgm:t>
        <a:bodyPr/>
        <a:lstStyle/>
        <a:p>
          <a:endParaRPr lang="es-ES"/>
        </a:p>
      </dgm:t>
    </dgm:pt>
    <dgm:pt modelId="{23F23051-E0A3-4401-B085-A82F9932E5D4}">
      <dgm:prSet phldrT="[Texto]"/>
      <dgm:spPr>
        <a:solidFill>
          <a:srgbClr val="FF0000"/>
        </a:solidFill>
      </dgm:spPr>
      <dgm:t>
        <a:bodyPr/>
        <a:lstStyle/>
        <a:p>
          <a:r>
            <a:rPr lang="es-ES" b="1" dirty="0" smtClean="0">
              <a:solidFill>
                <a:schemeClr val="bg1"/>
              </a:solidFill>
            </a:rPr>
            <a:t>- DOTACIÓN OTRAS ATENCIONES OBLIGATORIAS</a:t>
          </a:r>
        </a:p>
        <a:p>
          <a:r>
            <a:rPr lang="es-ES" b="1" dirty="0" smtClean="0">
              <a:solidFill>
                <a:schemeClr val="bg1"/>
              </a:solidFill>
            </a:rPr>
            <a:t>(POR EJEMPLO, RESERVAS ESPECIALES)</a:t>
          </a:r>
          <a:endParaRPr lang="es-ES" b="1" dirty="0"/>
        </a:p>
      </dgm:t>
    </dgm:pt>
    <dgm:pt modelId="{910AF0D5-3537-478D-8F4F-C2756AE4C639}" type="parTrans" cxnId="{71D01624-01DD-401C-85AF-C45B7F0BA313}">
      <dgm:prSet/>
      <dgm:spPr/>
      <dgm:t>
        <a:bodyPr/>
        <a:lstStyle/>
        <a:p>
          <a:endParaRPr lang="es-ES"/>
        </a:p>
      </dgm:t>
    </dgm:pt>
    <dgm:pt modelId="{F69D7F70-E04A-4F9A-9226-A7C87AA7BA9A}" type="sibTrans" cxnId="{71D01624-01DD-401C-85AF-C45B7F0BA313}">
      <dgm:prSet/>
      <dgm:spPr/>
      <dgm:t>
        <a:bodyPr/>
        <a:lstStyle/>
        <a:p>
          <a:endParaRPr lang="es-ES"/>
        </a:p>
      </dgm:t>
    </dgm:pt>
    <dgm:pt modelId="{0CFC38A1-C6BC-4DCB-8A35-482A13F353DD}" type="pres">
      <dgm:prSet presAssocID="{B70B15A5-026F-48E7-9A3A-133B92428027}" presName="diagram" presStyleCnt="0">
        <dgm:presLayoutVars>
          <dgm:chPref val="1"/>
          <dgm:dir/>
          <dgm:animOne val="branch"/>
          <dgm:animLvl val="lvl"/>
          <dgm:resizeHandles val="exact"/>
        </dgm:presLayoutVars>
      </dgm:prSet>
      <dgm:spPr/>
      <dgm:t>
        <a:bodyPr/>
        <a:lstStyle/>
        <a:p>
          <a:endParaRPr lang="es-ES"/>
        </a:p>
      </dgm:t>
    </dgm:pt>
    <dgm:pt modelId="{8A22D5A6-F2E2-40CC-A8C0-1BBB25C23B29}" type="pres">
      <dgm:prSet presAssocID="{9F643BAD-D883-4367-9296-C04B72F1C8DC}" presName="root1" presStyleCnt="0"/>
      <dgm:spPr/>
      <dgm:t>
        <a:bodyPr/>
        <a:lstStyle/>
        <a:p>
          <a:endParaRPr lang="es-ES"/>
        </a:p>
      </dgm:t>
    </dgm:pt>
    <dgm:pt modelId="{F8FD08FE-61AF-48C0-BDB0-1667D5AD1E2D}" type="pres">
      <dgm:prSet presAssocID="{9F643BAD-D883-4367-9296-C04B72F1C8DC}" presName="LevelOneTextNode" presStyleLbl="node0" presStyleIdx="0" presStyleCnt="1" custScaleX="174612">
        <dgm:presLayoutVars>
          <dgm:chPref val="3"/>
        </dgm:presLayoutVars>
      </dgm:prSet>
      <dgm:spPr/>
      <dgm:t>
        <a:bodyPr/>
        <a:lstStyle/>
        <a:p>
          <a:endParaRPr lang="es-ES"/>
        </a:p>
      </dgm:t>
    </dgm:pt>
    <dgm:pt modelId="{DE3A635E-1BD2-4699-A363-920A97692C72}" type="pres">
      <dgm:prSet presAssocID="{9F643BAD-D883-4367-9296-C04B72F1C8DC}" presName="level2hierChild" presStyleCnt="0"/>
      <dgm:spPr/>
      <dgm:t>
        <a:bodyPr/>
        <a:lstStyle/>
        <a:p>
          <a:endParaRPr lang="es-ES"/>
        </a:p>
      </dgm:t>
    </dgm:pt>
    <dgm:pt modelId="{D283FA54-AD83-48AC-AA4D-98F5E58BE5C0}" type="pres">
      <dgm:prSet presAssocID="{E8BA26A6-41FD-42FD-A377-A7B6B673FD28}" presName="conn2-1" presStyleLbl="parChTrans1D2" presStyleIdx="0" presStyleCnt="3"/>
      <dgm:spPr/>
      <dgm:t>
        <a:bodyPr/>
        <a:lstStyle/>
        <a:p>
          <a:endParaRPr lang="es-ES"/>
        </a:p>
      </dgm:t>
    </dgm:pt>
    <dgm:pt modelId="{0B7FDDB1-4C44-48BB-ABB3-86242D650ED9}" type="pres">
      <dgm:prSet presAssocID="{E8BA26A6-41FD-42FD-A377-A7B6B673FD28}" presName="connTx" presStyleLbl="parChTrans1D2" presStyleIdx="0" presStyleCnt="3"/>
      <dgm:spPr/>
      <dgm:t>
        <a:bodyPr/>
        <a:lstStyle/>
        <a:p>
          <a:endParaRPr lang="es-ES"/>
        </a:p>
      </dgm:t>
    </dgm:pt>
    <dgm:pt modelId="{44BDC2C3-CEB6-4A05-AAE5-CC27EE789020}" type="pres">
      <dgm:prSet presAssocID="{D11B8D33-192E-4004-BC02-EFFBB4B61009}" presName="root2" presStyleCnt="0"/>
      <dgm:spPr/>
      <dgm:t>
        <a:bodyPr/>
        <a:lstStyle/>
        <a:p>
          <a:endParaRPr lang="es-ES"/>
        </a:p>
      </dgm:t>
    </dgm:pt>
    <dgm:pt modelId="{667A28D3-5AD5-4B3B-B91A-522A5F6AF469}" type="pres">
      <dgm:prSet presAssocID="{D11B8D33-192E-4004-BC02-EFFBB4B61009}" presName="LevelTwoTextNode" presStyleLbl="node2" presStyleIdx="0" presStyleCnt="3" custScaleX="418682">
        <dgm:presLayoutVars>
          <dgm:chPref val="3"/>
        </dgm:presLayoutVars>
      </dgm:prSet>
      <dgm:spPr/>
      <dgm:t>
        <a:bodyPr/>
        <a:lstStyle/>
        <a:p>
          <a:endParaRPr lang="es-ES"/>
        </a:p>
      </dgm:t>
    </dgm:pt>
    <dgm:pt modelId="{05913724-E85D-49A7-9E00-168C2BA44D48}" type="pres">
      <dgm:prSet presAssocID="{D11B8D33-192E-4004-BC02-EFFBB4B61009}" presName="level3hierChild" presStyleCnt="0"/>
      <dgm:spPr/>
      <dgm:t>
        <a:bodyPr/>
        <a:lstStyle/>
        <a:p>
          <a:endParaRPr lang="es-ES"/>
        </a:p>
      </dgm:t>
    </dgm:pt>
    <dgm:pt modelId="{41C6A27A-3C71-45E9-AFBA-AF29E7877704}" type="pres">
      <dgm:prSet presAssocID="{2B0C3153-A9CF-49AE-9ACA-F5931F6845FC}" presName="conn2-1" presStyleLbl="parChTrans1D2" presStyleIdx="1" presStyleCnt="3"/>
      <dgm:spPr/>
      <dgm:t>
        <a:bodyPr/>
        <a:lstStyle/>
        <a:p>
          <a:endParaRPr lang="es-ES"/>
        </a:p>
      </dgm:t>
    </dgm:pt>
    <dgm:pt modelId="{9F2F9DBB-1F8C-4354-A73C-492BA777B744}" type="pres">
      <dgm:prSet presAssocID="{2B0C3153-A9CF-49AE-9ACA-F5931F6845FC}" presName="connTx" presStyleLbl="parChTrans1D2" presStyleIdx="1" presStyleCnt="3"/>
      <dgm:spPr/>
      <dgm:t>
        <a:bodyPr/>
        <a:lstStyle/>
        <a:p>
          <a:endParaRPr lang="es-ES"/>
        </a:p>
      </dgm:t>
    </dgm:pt>
    <dgm:pt modelId="{47CE659D-715A-4151-9BF2-2621671254E8}" type="pres">
      <dgm:prSet presAssocID="{9E88463F-A60A-43A4-8F85-76B69081F862}" presName="root2" presStyleCnt="0"/>
      <dgm:spPr/>
    </dgm:pt>
    <dgm:pt modelId="{A6EDBB85-4409-4B4F-A7DC-7068F3DEF9F5}" type="pres">
      <dgm:prSet presAssocID="{9E88463F-A60A-43A4-8F85-76B69081F862}" presName="LevelTwoTextNode" presStyleLbl="node2" presStyleIdx="1" presStyleCnt="3">
        <dgm:presLayoutVars>
          <dgm:chPref val="3"/>
        </dgm:presLayoutVars>
      </dgm:prSet>
      <dgm:spPr/>
      <dgm:t>
        <a:bodyPr/>
        <a:lstStyle/>
        <a:p>
          <a:endParaRPr lang="es-ES"/>
        </a:p>
      </dgm:t>
    </dgm:pt>
    <dgm:pt modelId="{1995E9E5-E287-4795-981A-B14ADC81065D}" type="pres">
      <dgm:prSet presAssocID="{9E88463F-A60A-43A4-8F85-76B69081F862}" presName="level3hierChild" presStyleCnt="0"/>
      <dgm:spPr/>
    </dgm:pt>
    <dgm:pt modelId="{03D84752-C981-47A7-BDE2-9B7DAA94C4D7}" type="pres">
      <dgm:prSet presAssocID="{BBF6EB01-8A34-4F6E-8159-F9C8C843D56E}" presName="conn2-1" presStyleLbl="parChTrans1D3" presStyleIdx="0" presStyleCnt="5"/>
      <dgm:spPr/>
      <dgm:t>
        <a:bodyPr/>
        <a:lstStyle/>
        <a:p>
          <a:endParaRPr lang="es-ES"/>
        </a:p>
      </dgm:t>
    </dgm:pt>
    <dgm:pt modelId="{7B3BC960-E371-4A73-87F0-85B3457E790E}" type="pres">
      <dgm:prSet presAssocID="{BBF6EB01-8A34-4F6E-8159-F9C8C843D56E}" presName="connTx" presStyleLbl="parChTrans1D3" presStyleIdx="0" presStyleCnt="5"/>
      <dgm:spPr/>
      <dgm:t>
        <a:bodyPr/>
        <a:lstStyle/>
        <a:p>
          <a:endParaRPr lang="es-ES"/>
        </a:p>
      </dgm:t>
    </dgm:pt>
    <dgm:pt modelId="{1A0A2EC1-2FBE-4403-8DBD-C4DBFD7EB1AF}" type="pres">
      <dgm:prSet presAssocID="{6BDD09AB-0E34-4297-B3D4-C69500571CD1}" presName="root2" presStyleCnt="0"/>
      <dgm:spPr/>
    </dgm:pt>
    <dgm:pt modelId="{0600E2C9-286B-4F2D-8E4C-BF7ED121A602}" type="pres">
      <dgm:prSet presAssocID="{6BDD09AB-0E34-4297-B3D4-C69500571CD1}" presName="LevelTwoTextNode" presStyleLbl="node3" presStyleIdx="0" presStyleCnt="5" custScaleX="272038">
        <dgm:presLayoutVars>
          <dgm:chPref val="3"/>
        </dgm:presLayoutVars>
      </dgm:prSet>
      <dgm:spPr/>
      <dgm:t>
        <a:bodyPr/>
        <a:lstStyle/>
        <a:p>
          <a:endParaRPr lang="es-ES"/>
        </a:p>
      </dgm:t>
    </dgm:pt>
    <dgm:pt modelId="{1DD6D10D-B68A-4412-BC82-695BF1FC364B}" type="pres">
      <dgm:prSet presAssocID="{6BDD09AB-0E34-4297-B3D4-C69500571CD1}" presName="level3hierChild" presStyleCnt="0"/>
      <dgm:spPr/>
    </dgm:pt>
    <dgm:pt modelId="{E07619BA-77DC-46E7-AB94-C0C578DC6CF2}" type="pres">
      <dgm:prSet presAssocID="{FBE5C174-FA31-4BEE-A664-5AF59097AB68}" presName="conn2-1" presStyleLbl="parChTrans1D3" presStyleIdx="1" presStyleCnt="5"/>
      <dgm:spPr/>
      <dgm:t>
        <a:bodyPr/>
        <a:lstStyle/>
        <a:p>
          <a:endParaRPr lang="es-ES"/>
        </a:p>
      </dgm:t>
    </dgm:pt>
    <dgm:pt modelId="{371333B3-DAFB-4949-9C51-AA93A5911482}" type="pres">
      <dgm:prSet presAssocID="{FBE5C174-FA31-4BEE-A664-5AF59097AB68}" presName="connTx" presStyleLbl="parChTrans1D3" presStyleIdx="1" presStyleCnt="5"/>
      <dgm:spPr/>
      <dgm:t>
        <a:bodyPr/>
        <a:lstStyle/>
        <a:p>
          <a:endParaRPr lang="es-ES"/>
        </a:p>
      </dgm:t>
    </dgm:pt>
    <dgm:pt modelId="{30FE7B48-A5A9-4A72-B11E-96632721A80D}" type="pres">
      <dgm:prSet presAssocID="{EC13FC7C-5691-405A-B28D-99A31A71E1AF}" presName="root2" presStyleCnt="0"/>
      <dgm:spPr/>
    </dgm:pt>
    <dgm:pt modelId="{310DF6EA-99CC-4796-A8B3-FDB6B4D18F49}" type="pres">
      <dgm:prSet presAssocID="{EC13FC7C-5691-405A-B28D-99A31A71E1AF}" presName="LevelTwoTextNode" presStyleLbl="node3" presStyleIdx="1" presStyleCnt="5" custScaleX="274049">
        <dgm:presLayoutVars>
          <dgm:chPref val="3"/>
        </dgm:presLayoutVars>
      </dgm:prSet>
      <dgm:spPr/>
      <dgm:t>
        <a:bodyPr/>
        <a:lstStyle/>
        <a:p>
          <a:endParaRPr lang="es-ES"/>
        </a:p>
      </dgm:t>
    </dgm:pt>
    <dgm:pt modelId="{F2CA6A3D-E81F-439A-992E-8FDE9981A794}" type="pres">
      <dgm:prSet presAssocID="{EC13FC7C-5691-405A-B28D-99A31A71E1AF}" presName="level3hierChild" presStyleCnt="0"/>
      <dgm:spPr/>
    </dgm:pt>
    <dgm:pt modelId="{A72F303A-E618-4E26-B554-C4A5712D9666}" type="pres">
      <dgm:prSet presAssocID="{184DE319-0C75-4713-BF69-BEC6B0B59E51}" presName="conn2-1" presStyleLbl="parChTrans1D2" presStyleIdx="2" presStyleCnt="3"/>
      <dgm:spPr/>
      <dgm:t>
        <a:bodyPr/>
        <a:lstStyle/>
        <a:p>
          <a:endParaRPr lang="es-ES"/>
        </a:p>
      </dgm:t>
    </dgm:pt>
    <dgm:pt modelId="{DB9C7911-91AD-4E81-8A44-F6C4C390B7A9}" type="pres">
      <dgm:prSet presAssocID="{184DE319-0C75-4713-BF69-BEC6B0B59E51}" presName="connTx" presStyleLbl="parChTrans1D2" presStyleIdx="2" presStyleCnt="3"/>
      <dgm:spPr/>
      <dgm:t>
        <a:bodyPr/>
        <a:lstStyle/>
        <a:p>
          <a:endParaRPr lang="es-ES"/>
        </a:p>
      </dgm:t>
    </dgm:pt>
    <dgm:pt modelId="{2A72D7D2-0B75-44F0-85DE-119658F8C09E}" type="pres">
      <dgm:prSet presAssocID="{4101E233-66D8-4B1B-9BB9-94FFB52ACD4D}" presName="root2" presStyleCnt="0"/>
      <dgm:spPr/>
    </dgm:pt>
    <dgm:pt modelId="{63C0A6C8-7A26-4668-9700-F56229475652}" type="pres">
      <dgm:prSet presAssocID="{4101E233-66D8-4B1B-9BB9-94FFB52ACD4D}" presName="LevelTwoTextNode" presStyleLbl="node2" presStyleIdx="2" presStyleCnt="3">
        <dgm:presLayoutVars>
          <dgm:chPref val="3"/>
        </dgm:presLayoutVars>
      </dgm:prSet>
      <dgm:spPr/>
      <dgm:t>
        <a:bodyPr/>
        <a:lstStyle/>
        <a:p>
          <a:endParaRPr lang="es-ES"/>
        </a:p>
      </dgm:t>
    </dgm:pt>
    <dgm:pt modelId="{E062BE04-3EB0-4007-93D9-59F1C74F41EF}" type="pres">
      <dgm:prSet presAssocID="{4101E233-66D8-4B1B-9BB9-94FFB52ACD4D}" presName="level3hierChild" presStyleCnt="0"/>
      <dgm:spPr/>
    </dgm:pt>
    <dgm:pt modelId="{ABCCCEA6-E082-4B28-916F-8F6C01D5C1C1}" type="pres">
      <dgm:prSet presAssocID="{CF7B3140-319F-4EB8-AC1F-DC6B00372262}" presName="conn2-1" presStyleLbl="parChTrans1D3" presStyleIdx="2" presStyleCnt="5"/>
      <dgm:spPr/>
      <dgm:t>
        <a:bodyPr/>
        <a:lstStyle/>
        <a:p>
          <a:endParaRPr lang="es-ES"/>
        </a:p>
      </dgm:t>
    </dgm:pt>
    <dgm:pt modelId="{30AF5121-BAC8-4BBE-AF58-6E7927DA63AF}" type="pres">
      <dgm:prSet presAssocID="{CF7B3140-319F-4EB8-AC1F-DC6B00372262}" presName="connTx" presStyleLbl="parChTrans1D3" presStyleIdx="2" presStyleCnt="5"/>
      <dgm:spPr/>
      <dgm:t>
        <a:bodyPr/>
        <a:lstStyle/>
        <a:p>
          <a:endParaRPr lang="es-ES"/>
        </a:p>
      </dgm:t>
    </dgm:pt>
    <dgm:pt modelId="{DCFD0F9F-61D8-435F-9CEB-F68C56468EE5}" type="pres">
      <dgm:prSet presAssocID="{97FBE08C-94A4-4F7B-8847-3E49F383C748}" presName="root2" presStyleCnt="0"/>
      <dgm:spPr/>
    </dgm:pt>
    <dgm:pt modelId="{5B7FFA9D-8CDD-45D7-8120-0D24AC2FF9E6}" type="pres">
      <dgm:prSet presAssocID="{97FBE08C-94A4-4F7B-8847-3E49F383C748}" presName="LevelTwoTextNode" presStyleLbl="node3" presStyleIdx="2" presStyleCnt="5" custScaleX="278684" custLinFactNeighborX="-3323" custLinFactNeighborY="-2687">
        <dgm:presLayoutVars>
          <dgm:chPref val="3"/>
        </dgm:presLayoutVars>
      </dgm:prSet>
      <dgm:spPr/>
      <dgm:t>
        <a:bodyPr/>
        <a:lstStyle/>
        <a:p>
          <a:endParaRPr lang="es-ES"/>
        </a:p>
      </dgm:t>
    </dgm:pt>
    <dgm:pt modelId="{EA862C62-E9B1-45D6-82E2-0F402139350A}" type="pres">
      <dgm:prSet presAssocID="{97FBE08C-94A4-4F7B-8847-3E49F383C748}" presName="level3hierChild" presStyleCnt="0"/>
      <dgm:spPr/>
    </dgm:pt>
    <dgm:pt modelId="{417820E7-533C-45EF-B8EE-7FFC011BFA34}" type="pres">
      <dgm:prSet presAssocID="{BC320B8A-708C-43FF-A9BF-24AA9AC76E58}" presName="conn2-1" presStyleLbl="parChTrans1D3" presStyleIdx="3" presStyleCnt="5"/>
      <dgm:spPr/>
      <dgm:t>
        <a:bodyPr/>
        <a:lstStyle/>
        <a:p>
          <a:endParaRPr lang="es-ES"/>
        </a:p>
      </dgm:t>
    </dgm:pt>
    <dgm:pt modelId="{9D284FF9-D5F2-4A40-BD16-7157CB01E2B9}" type="pres">
      <dgm:prSet presAssocID="{BC320B8A-708C-43FF-A9BF-24AA9AC76E58}" presName="connTx" presStyleLbl="parChTrans1D3" presStyleIdx="3" presStyleCnt="5"/>
      <dgm:spPr/>
      <dgm:t>
        <a:bodyPr/>
        <a:lstStyle/>
        <a:p>
          <a:endParaRPr lang="es-ES"/>
        </a:p>
      </dgm:t>
    </dgm:pt>
    <dgm:pt modelId="{BC95BCC1-9B0A-4BD4-BA9E-C0E4B6C9A3FF}" type="pres">
      <dgm:prSet presAssocID="{B1A93778-7E0B-4FE2-8FD7-F9E7524E7C64}" presName="root2" presStyleCnt="0"/>
      <dgm:spPr/>
    </dgm:pt>
    <dgm:pt modelId="{D313872B-1922-4908-B4C8-52486AE30582}" type="pres">
      <dgm:prSet presAssocID="{B1A93778-7E0B-4FE2-8FD7-F9E7524E7C64}" presName="LevelTwoTextNode" presStyleLbl="node3" presStyleIdx="3" presStyleCnt="5" custScaleX="276144" custLinFactNeighborX="642" custLinFactNeighborY="4840">
        <dgm:presLayoutVars>
          <dgm:chPref val="3"/>
        </dgm:presLayoutVars>
      </dgm:prSet>
      <dgm:spPr/>
      <dgm:t>
        <a:bodyPr/>
        <a:lstStyle/>
        <a:p>
          <a:endParaRPr lang="es-ES"/>
        </a:p>
      </dgm:t>
    </dgm:pt>
    <dgm:pt modelId="{B556BE17-1EEA-427D-879D-8A9DC864BEFC}" type="pres">
      <dgm:prSet presAssocID="{B1A93778-7E0B-4FE2-8FD7-F9E7524E7C64}" presName="level3hierChild" presStyleCnt="0"/>
      <dgm:spPr/>
    </dgm:pt>
    <dgm:pt modelId="{DBC98C2A-571D-4217-88EB-50AA5E3E9FC2}" type="pres">
      <dgm:prSet presAssocID="{910AF0D5-3537-478D-8F4F-C2756AE4C639}" presName="conn2-1" presStyleLbl="parChTrans1D3" presStyleIdx="4" presStyleCnt="5"/>
      <dgm:spPr/>
      <dgm:t>
        <a:bodyPr/>
        <a:lstStyle/>
        <a:p>
          <a:endParaRPr lang="es-ES"/>
        </a:p>
      </dgm:t>
    </dgm:pt>
    <dgm:pt modelId="{EAE416EA-DFBF-4B24-85F9-85B7FBF5A125}" type="pres">
      <dgm:prSet presAssocID="{910AF0D5-3537-478D-8F4F-C2756AE4C639}" presName="connTx" presStyleLbl="parChTrans1D3" presStyleIdx="4" presStyleCnt="5"/>
      <dgm:spPr/>
      <dgm:t>
        <a:bodyPr/>
        <a:lstStyle/>
        <a:p>
          <a:endParaRPr lang="es-ES"/>
        </a:p>
      </dgm:t>
    </dgm:pt>
    <dgm:pt modelId="{B2B8F216-651C-47A9-ABDF-64143C468957}" type="pres">
      <dgm:prSet presAssocID="{23F23051-E0A3-4401-B085-A82F9932E5D4}" presName="root2" presStyleCnt="0"/>
      <dgm:spPr/>
    </dgm:pt>
    <dgm:pt modelId="{CF5C0FF1-01AF-4E73-9F30-9E56DC417995}" type="pres">
      <dgm:prSet presAssocID="{23F23051-E0A3-4401-B085-A82F9932E5D4}" presName="LevelTwoTextNode" presStyleLbl="node3" presStyleIdx="4" presStyleCnt="5" custScaleX="279891" custLinFactNeighborX="36" custLinFactNeighborY="-1213">
        <dgm:presLayoutVars>
          <dgm:chPref val="3"/>
        </dgm:presLayoutVars>
      </dgm:prSet>
      <dgm:spPr/>
      <dgm:t>
        <a:bodyPr/>
        <a:lstStyle/>
        <a:p>
          <a:endParaRPr lang="es-ES"/>
        </a:p>
      </dgm:t>
    </dgm:pt>
    <dgm:pt modelId="{2D7BCE38-975D-481B-8FBE-462348672CE7}" type="pres">
      <dgm:prSet presAssocID="{23F23051-E0A3-4401-B085-A82F9932E5D4}" presName="level3hierChild" presStyleCnt="0"/>
      <dgm:spPr/>
    </dgm:pt>
  </dgm:ptLst>
  <dgm:cxnLst>
    <dgm:cxn modelId="{CC6B86A7-2493-4FA2-8CBA-ADCD888293D7}" type="presOf" srcId="{FBE5C174-FA31-4BEE-A664-5AF59097AB68}" destId="{E07619BA-77DC-46E7-AB94-C0C578DC6CF2}" srcOrd="0" destOrd="0" presId="urn:microsoft.com/office/officeart/2005/8/layout/hierarchy2"/>
    <dgm:cxn modelId="{3DFB51ED-CF9E-4143-B66C-695CBF53FB3A}" type="presOf" srcId="{6BDD09AB-0E34-4297-B3D4-C69500571CD1}" destId="{0600E2C9-286B-4F2D-8E4C-BF7ED121A602}" srcOrd="0" destOrd="0" presId="urn:microsoft.com/office/officeart/2005/8/layout/hierarchy2"/>
    <dgm:cxn modelId="{38FDA7AA-53FF-4608-B310-3B4340E9BBC9}" type="presOf" srcId="{2B0C3153-A9CF-49AE-9ACA-F5931F6845FC}" destId="{41C6A27A-3C71-45E9-AFBA-AF29E7877704}" srcOrd="0" destOrd="0" presId="urn:microsoft.com/office/officeart/2005/8/layout/hierarchy2"/>
    <dgm:cxn modelId="{5D9304CD-6E0B-42B7-BF4C-E26020C670FE}" srcId="{9E88463F-A60A-43A4-8F85-76B69081F862}" destId="{EC13FC7C-5691-405A-B28D-99A31A71E1AF}" srcOrd="1" destOrd="0" parTransId="{FBE5C174-FA31-4BEE-A664-5AF59097AB68}" sibTransId="{72402433-7FDE-4F0B-8BC9-518B6F978776}"/>
    <dgm:cxn modelId="{8142F4F4-4552-4DAB-B382-96A43D4A6151}" type="presOf" srcId="{E8BA26A6-41FD-42FD-A377-A7B6B673FD28}" destId="{D283FA54-AD83-48AC-AA4D-98F5E58BE5C0}" srcOrd="0" destOrd="0" presId="urn:microsoft.com/office/officeart/2005/8/layout/hierarchy2"/>
    <dgm:cxn modelId="{685161D5-C6AD-4794-BCC3-A5FA8AF02412}" srcId="{9E88463F-A60A-43A4-8F85-76B69081F862}" destId="{6BDD09AB-0E34-4297-B3D4-C69500571CD1}" srcOrd="0" destOrd="0" parTransId="{BBF6EB01-8A34-4F6E-8159-F9C8C843D56E}" sibTransId="{7A0014B8-1924-4B49-9AA3-6475EFC4132A}"/>
    <dgm:cxn modelId="{3DF9BA75-96A9-4597-8AB7-AB6F30CC5863}" srcId="{4101E233-66D8-4B1B-9BB9-94FFB52ACD4D}" destId="{97FBE08C-94A4-4F7B-8847-3E49F383C748}" srcOrd="0" destOrd="0" parTransId="{CF7B3140-319F-4EB8-AC1F-DC6B00372262}" sibTransId="{D6DD737A-3D7F-4B4A-A8DA-1D7C8979BD70}"/>
    <dgm:cxn modelId="{255204A9-8DF4-4693-9265-576764E1707A}" type="presOf" srcId="{9F643BAD-D883-4367-9296-C04B72F1C8DC}" destId="{F8FD08FE-61AF-48C0-BDB0-1667D5AD1E2D}" srcOrd="0" destOrd="0" presId="urn:microsoft.com/office/officeart/2005/8/layout/hierarchy2"/>
    <dgm:cxn modelId="{125061C9-ABC5-4999-A7CC-AF10E99A577D}" srcId="{9F643BAD-D883-4367-9296-C04B72F1C8DC}" destId="{9E88463F-A60A-43A4-8F85-76B69081F862}" srcOrd="1" destOrd="0" parTransId="{2B0C3153-A9CF-49AE-9ACA-F5931F6845FC}" sibTransId="{9AC6739E-36B9-4F26-9161-E549801432F9}"/>
    <dgm:cxn modelId="{3DD8E6CE-E803-42D4-80D7-AAD23071F884}" type="presOf" srcId="{97FBE08C-94A4-4F7B-8847-3E49F383C748}" destId="{5B7FFA9D-8CDD-45D7-8120-0D24AC2FF9E6}" srcOrd="0" destOrd="0" presId="urn:microsoft.com/office/officeart/2005/8/layout/hierarchy2"/>
    <dgm:cxn modelId="{10A0A7FF-2D73-4A6B-A2D5-97B816AEECA9}" type="presOf" srcId="{910AF0D5-3537-478D-8F4F-C2756AE4C639}" destId="{DBC98C2A-571D-4217-88EB-50AA5E3E9FC2}" srcOrd="0" destOrd="0" presId="urn:microsoft.com/office/officeart/2005/8/layout/hierarchy2"/>
    <dgm:cxn modelId="{4E8EF2EC-F91F-43F3-A82E-BD7E25019852}" srcId="{9F643BAD-D883-4367-9296-C04B72F1C8DC}" destId="{D11B8D33-192E-4004-BC02-EFFBB4B61009}" srcOrd="0" destOrd="0" parTransId="{E8BA26A6-41FD-42FD-A377-A7B6B673FD28}" sibTransId="{7350061D-F6AC-4E8B-889B-1B8E632361C2}"/>
    <dgm:cxn modelId="{ABAEA7C6-3E25-4759-96B9-898182341228}" type="presOf" srcId="{CF7B3140-319F-4EB8-AC1F-DC6B00372262}" destId="{ABCCCEA6-E082-4B28-916F-8F6C01D5C1C1}" srcOrd="0" destOrd="0" presId="urn:microsoft.com/office/officeart/2005/8/layout/hierarchy2"/>
    <dgm:cxn modelId="{9644397F-E6E6-4157-981B-4B65EC21809B}" type="presOf" srcId="{BC320B8A-708C-43FF-A9BF-24AA9AC76E58}" destId="{417820E7-533C-45EF-B8EE-7FFC011BFA34}" srcOrd="0" destOrd="0" presId="urn:microsoft.com/office/officeart/2005/8/layout/hierarchy2"/>
    <dgm:cxn modelId="{3B0F5958-60B4-4DB6-9F7C-8F8D9B7B858C}" type="presOf" srcId="{2B0C3153-A9CF-49AE-9ACA-F5931F6845FC}" destId="{9F2F9DBB-1F8C-4354-A73C-492BA777B744}" srcOrd="1" destOrd="0" presId="urn:microsoft.com/office/officeart/2005/8/layout/hierarchy2"/>
    <dgm:cxn modelId="{75D5384B-9B97-4FC1-A378-16B9F292F77F}" type="presOf" srcId="{EC13FC7C-5691-405A-B28D-99A31A71E1AF}" destId="{310DF6EA-99CC-4796-A8B3-FDB6B4D18F49}" srcOrd="0" destOrd="0" presId="urn:microsoft.com/office/officeart/2005/8/layout/hierarchy2"/>
    <dgm:cxn modelId="{79D425D9-3A10-49BD-9FDB-2570498431F6}" type="presOf" srcId="{9E88463F-A60A-43A4-8F85-76B69081F862}" destId="{A6EDBB85-4409-4B4F-A7DC-7068F3DEF9F5}" srcOrd="0" destOrd="0" presId="urn:microsoft.com/office/officeart/2005/8/layout/hierarchy2"/>
    <dgm:cxn modelId="{5E7D1F54-A852-42F6-AAF8-C0BD6BBCC004}" type="presOf" srcId="{BC320B8A-708C-43FF-A9BF-24AA9AC76E58}" destId="{9D284FF9-D5F2-4A40-BD16-7157CB01E2B9}" srcOrd="1" destOrd="0" presId="urn:microsoft.com/office/officeart/2005/8/layout/hierarchy2"/>
    <dgm:cxn modelId="{86C0C397-B40D-4CA1-9A43-DCFC79C4B2DD}" srcId="{4101E233-66D8-4B1B-9BB9-94FFB52ACD4D}" destId="{B1A93778-7E0B-4FE2-8FD7-F9E7524E7C64}" srcOrd="1" destOrd="0" parTransId="{BC320B8A-708C-43FF-A9BF-24AA9AC76E58}" sibTransId="{3F655585-3748-4722-A6DB-95178150B131}"/>
    <dgm:cxn modelId="{4B829FD1-4C7F-40A3-853F-E04ABD1B05E7}" type="presOf" srcId="{FBE5C174-FA31-4BEE-A664-5AF59097AB68}" destId="{371333B3-DAFB-4949-9C51-AA93A5911482}" srcOrd="1" destOrd="0" presId="urn:microsoft.com/office/officeart/2005/8/layout/hierarchy2"/>
    <dgm:cxn modelId="{66DCA4E7-8815-4337-9283-825797FF0597}" type="presOf" srcId="{184DE319-0C75-4713-BF69-BEC6B0B59E51}" destId="{DB9C7911-91AD-4E81-8A44-F6C4C390B7A9}" srcOrd="1" destOrd="0" presId="urn:microsoft.com/office/officeart/2005/8/layout/hierarchy2"/>
    <dgm:cxn modelId="{E7539E0D-70E0-4263-A0E3-1E7BC674717E}" type="presOf" srcId="{E8BA26A6-41FD-42FD-A377-A7B6B673FD28}" destId="{0B7FDDB1-4C44-48BB-ABB3-86242D650ED9}" srcOrd="1" destOrd="0" presId="urn:microsoft.com/office/officeart/2005/8/layout/hierarchy2"/>
    <dgm:cxn modelId="{8E8827B3-026C-4E44-86DF-22DBDC90F1F3}" type="presOf" srcId="{BBF6EB01-8A34-4F6E-8159-F9C8C843D56E}" destId="{7B3BC960-E371-4A73-87F0-85B3457E790E}" srcOrd="1" destOrd="0" presId="urn:microsoft.com/office/officeart/2005/8/layout/hierarchy2"/>
    <dgm:cxn modelId="{9B476111-6E6C-4719-8E79-F9804CAC54D2}" type="presOf" srcId="{184DE319-0C75-4713-BF69-BEC6B0B59E51}" destId="{A72F303A-E618-4E26-B554-C4A5712D9666}" srcOrd="0" destOrd="0" presId="urn:microsoft.com/office/officeart/2005/8/layout/hierarchy2"/>
    <dgm:cxn modelId="{54B78201-5BC8-4B86-A8D6-DDC0031D2999}" type="presOf" srcId="{B1A93778-7E0B-4FE2-8FD7-F9E7524E7C64}" destId="{D313872B-1922-4908-B4C8-52486AE30582}" srcOrd="0" destOrd="0" presId="urn:microsoft.com/office/officeart/2005/8/layout/hierarchy2"/>
    <dgm:cxn modelId="{66929C2A-52F1-49E2-A0EC-D12ECFE4494A}" type="presOf" srcId="{CF7B3140-319F-4EB8-AC1F-DC6B00372262}" destId="{30AF5121-BAC8-4BBE-AF58-6E7927DA63AF}" srcOrd="1" destOrd="0" presId="urn:microsoft.com/office/officeart/2005/8/layout/hierarchy2"/>
    <dgm:cxn modelId="{71D01624-01DD-401C-85AF-C45B7F0BA313}" srcId="{4101E233-66D8-4B1B-9BB9-94FFB52ACD4D}" destId="{23F23051-E0A3-4401-B085-A82F9932E5D4}" srcOrd="2" destOrd="0" parTransId="{910AF0D5-3537-478D-8F4F-C2756AE4C639}" sibTransId="{F69D7F70-E04A-4F9A-9226-A7C87AA7BA9A}"/>
    <dgm:cxn modelId="{7446BC04-673D-43D6-B7B5-3BD23112CB7D}" type="presOf" srcId="{D11B8D33-192E-4004-BC02-EFFBB4B61009}" destId="{667A28D3-5AD5-4B3B-B91A-522A5F6AF469}" srcOrd="0" destOrd="0" presId="urn:microsoft.com/office/officeart/2005/8/layout/hierarchy2"/>
    <dgm:cxn modelId="{4571DFC3-386C-4F78-B911-82A82C374084}" type="presOf" srcId="{B70B15A5-026F-48E7-9A3A-133B92428027}" destId="{0CFC38A1-C6BC-4DCB-8A35-482A13F353DD}" srcOrd="0" destOrd="0" presId="urn:microsoft.com/office/officeart/2005/8/layout/hierarchy2"/>
    <dgm:cxn modelId="{F28FBD37-9A24-41B6-A5D1-7FB1D97CF580}" type="presOf" srcId="{4101E233-66D8-4B1B-9BB9-94FFB52ACD4D}" destId="{63C0A6C8-7A26-4668-9700-F56229475652}" srcOrd="0" destOrd="0" presId="urn:microsoft.com/office/officeart/2005/8/layout/hierarchy2"/>
    <dgm:cxn modelId="{5B19AD90-D23F-452A-BCEC-DC9317B2691F}" srcId="{B70B15A5-026F-48E7-9A3A-133B92428027}" destId="{9F643BAD-D883-4367-9296-C04B72F1C8DC}" srcOrd="0" destOrd="0" parTransId="{F4DAA3B3-78A0-443D-BE28-4C1E1724DA01}" sibTransId="{5B71E871-9715-4472-99BD-488EFC862632}"/>
    <dgm:cxn modelId="{318A32D5-1C85-43CB-B13A-BAA0EF703D79}" srcId="{9F643BAD-D883-4367-9296-C04B72F1C8DC}" destId="{4101E233-66D8-4B1B-9BB9-94FFB52ACD4D}" srcOrd="2" destOrd="0" parTransId="{184DE319-0C75-4713-BF69-BEC6B0B59E51}" sibTransId="{E71316A3-E6FE-45E8-9EA2-45F904DEFE73}"/>
    <dgm:cxn modelId="{66D7354A-6A98-4941-B2EB-E784D516D9DD}" type="presOf" srcId="{BBF6EB01-8A34-4F6E-8159-F9C8C843D56E}" destId="{03D84752-C981-47A7-BDE2-9B7DAA94C4D7}" srcOrd="0" destOrd="0" presId="urn:microsoft.com/office/officeart/2005/8/layout/hierarchy2"/>
    <dgm:cxn modelId="{F21E7E28-CB35-427E-AA6D-1DD59B684CBA}" type="presOf" srcId="{910AF0D5-3537-478D-8F4F-C2756AE4C639}" destId="{EAE416EA-DFBF-4B24-85F9-85B7FBF5A125}" srcOrd="1" destOrd="0" presId="urn:microsoft.com/office/officeart/2005/8/layout/hierarchy2"/>
    <dgm:cxn modelId="{22A114CC-2ED8-44DC-B174-7CE84801379E}" type="presOf" srcId="{23F23051-E0A3-4401-B085-A82F9932E5D4}" destId="{CF5C0FF1-01AF-4E73-9F30-9E56DC417995}" srcOrd="0" destOrd="0" presId="urn:microsoft.com/office/officeart/2005/8/layout/hierarchy2"/>
    <dgm:cxn modelId="{7D00FC4B-AD48-4030-9864-21133E69E19B}" type="presParOf" srcId="{0CFC38A1-C6BC-4DCB-8A35-482A13F353DD}" destId="{8A22D5A6-F2E2-40CC-A8C0-1BBB25C23B29}" srcOrd="0" destOrd="0" presId="urn:microsoft.com/office/officeart/2005/8/layout/hierarchy2"/>
    <dgm:cxn modelId="{10F7E286-90B1-4414-80DF-26F804901F99}" type="presParOf" srcId="{8A22D5A6-F2E2-40CC-A8C0-1BBB25C23B29}" destId="{F8FD08FE-61AF-48C0-BDB0-1667D5AD1E2D}" srcOrd="0" destOrd="0" presId="urn:microsoft.com/office/officeart/2005/8/layout/hierarchy2"/>
    <dgm:cxn modelId="{E3E2C866-24BD-408D-A0E2-E177A4EA634B}" type="presParOf" srcId="{8A22D5A6-F2E2-40CC-A8C0-1BBB25C23B29}" destId="{DE3A635E-1BD2-4699-A363-920A97692C72}" srcOrd="1" destOrd="0" presId="urn:microsoft.com/office/officeart/2005/8/layout/hierarchy2"/>
    <dgm:cxn modelId="{F2FCCD27-35B2-4A4D-83EB-60A7A2B1DDD3}" type="presParOf" srcId="{DE3A635E-1BD2-4699-A363-920A97692C72}" destId="{D283FA54-AD83-48AC-AA4D-98F5E58BE5C0}" srcOrd="0" destOrd="0" presId="urn:microsoft.com/office/officeart/2005/8/layout/hierarchy2"/>
    <dgm:cxn modelId="{D79D3BC4-4C45-4B9E-81B4-ECD2BCA98906}" type="presParOf" srcId="{D283FA54-AD83-48AC-AA4D-98F5E58BE5C0}" destId="{0B7FDDB1-4C44-48BB-ABB3-86242D650ED9}" srcOrd="0" destOrd="0" presId="urn:microsoft.com/office/officeart/2005/8/layout/hierarchy2"/>
    <dgm:cxn modelId="{6D5B8598-1D34-47AC-94EC-D25E54DAB0B6}" type="presParOf" srcId="{DE3A635E-1BD2-4699-A363-920A97692C72}" destId="{44BDC2C3-CEB6-4A05-AAE5-CC27EE789020}" srcOrd="1" destOrd="0" presId="urn:microsoft.com/office/officeart/2005/8/layout/hierarchy2"/>
    <dgm:cxn modelId="{3D6AD960-E483-46D4-BC85-0B178FDAAA0A}" type="presParOf" srcId="{44BDC2C3-CEB6-4A05-AAE5-CC27EE789020}" destId="{667A28D3-5AD5-4B3B-B91A-522A5F6AF469}" srcOrd="0" destOrd="0" presId="urn:microsoft.com/office/officeart/2005/8/layout/hierarchy2"/>
    <dgm:cxn modelId="{DE341D31-0E64-426B-94C7-14F4304D86E5}" type="presParOf" srcId="{44BDC2C3-CEB6-4A05-AAE5-CC27EE789020}" destId="{05913724-E85D-49A7-9E00-168C2BA44D48}" srcOrd="1" destOrd="0" presId="urn:microsoft.com/office/officeart/2005/8/layout/hierarchy2"/>
    <dgm:cxn modelId="{70A3BE86-885E-48B3-9CFD-46309C759459}" type="presParOf" srcId="{DE3A635E-1BD2-4699-A363-920A97692C72}" destId="{41C6A27A-3C71-45E9-AFBA-AF29E7877704}" srcOrd="2" destOrd="0" presId="urn:microsoft.com/office/officeart/2005/8/layout/hierarchy2"/>
    <dgm:cxn modelId="{E07794A1-005C-4180-BCAB-E95DC79160D1}" type="presParOf" srcId="{41C6A27A-3C71-45E9-AFBA-AF29E7877704}" destId="{9F2F9DBB-1F8C-4354-A73C-492BA777B744}" srcOrd="0" destOrd="0" presId="urn:microsoft.com/office/officeart/2005/8/layout/hierarchy2"/>
    <dgm:cxn modelId="{E4E18B6D-0892-44D2-B42C-5D420E918727}" type="presParOf" srcId="{DE3A635E-1BD2-4699-A363-920A97692C72}" destId="{47CE659D-715A-4151-9BF2-2621671254E8}" srcOrd="3" destOrd="0" presId="urn:microsoft.com/office/officeart/2005/8/layout/hierarchy2"/>
    <dgm:cxn modelId="{1487C153-B521-4589-8A23-39866B9F3CA1}" type="presParOf" srcId="{47CE659D-715A-4151-9BF2-2621671254E8}" destId="{A6EDBB85-4409-4B4F-A7DC-7068F3DEF9F5}" srcOrd="0" destOrd="0" presId="urn:microsoft.com/office/officeart/2005/8/layout/hierarchy2"/>
    <dgm:cxn modelId="{168BC038-895D-4EDA-AD80-AF9FDEFE444A}" type="presParOf" srcId="{47CE659D-715A-4151-9BF2-2621671254E8}" destId="{1995E9E5-E287-4795-981A-B14ADC81065D}" srcOrd="1" destOrd="0" presId="urn:microsoft.com/office/officeart/2005/8/layout/hierarchy2"/>
    <dgm:cxn modelId="{CAFD7E46-D20F-44BF-A4F0-9693FF9006B0}" type="presParOf" srcId="{1995E9E5-E287-4795-981A-B14ADC81065D}" destId="{03D84752-C981-47A7-BDE2-9B7DAA94C4D7}" srcOrd="0" destOrd="0" presId="urn:microsoft.com/office/officeart/2005/8/layout/hierarchy2"/>
    <dgm:cxn modelId="{7F610B19-96F7-4EAA-B432-6FC368EE7F78}" type="presParOf" srcId="{03D84752-C981-47A7-BDE2-9B7DAA94C4D7}" destId="{7B3BC960-E371-4A73-87F0-85B3457E790E}" srcOrd="0" destOrd="0" presId="urn:microsoft.com/office/officeart/2005/8/layout/hierarchy2"/>
    <dgm:cxn modelId="{11B7BB32-BBBC-4664-81FA-9E71955B859F}" type="presParOf" srcId="{1995E9E5-E287-4795-981A-B14ADC81065D}" destId="{1A0A2EC1-2FBE-4403-8DBD-C4DBFD7EB1AF}" srcOrd="1" destOrd="0" presId="urn:microsoft.com/office/officeart/2005/8/layout/hierarchy2"/>
    <dgm:cxn modelId="{F3442556-C82B-4B20-ABE2-D1609B421A86}" type="presParOf" srcId="{1A0A2EC1-2FBE-4403-8DBD-C4DBFD7EB1AF}" destId="{0600E2C9-286B-4F2D-8E4C-BF7ED121A602}" srcOrd="0" destOrd="0" presId="urn:microsoft.com/office/officeart/2005/8/layout/hierarchy2"/>
    <dgm:cxn modelId="{C22EFA62-1C2E-4FC0-A731-9095F9AE0BC5}" type="presParOf" srcId="{1A0A2EC1-2FBE-4403-8DBD-C4DBFD7EB1AF}" destId="{1DD6D10D-B68A-4412-BC82-695BF1FC364B}" srcOrd="1" destOrd="0" presId="urn:microsoft.com/office/officeart/2005/8/layout/hierarchy2"/>
    <dgm:cxn modelId="{B36F06E3-0C95-4F7B-A23C-5D26AF1F80EF}" type="presParOf" srcId="{1995E9E5-E287-4795-981A-B14ADC81065D}" destId="{E07619BA-77DC-46E7-AB94-C0C578DC6CF2}" srcOrd="2" destOrd="0" presId="urn:microsoft.com/office/officeart/2005/8/layout/hierarchy2"/>
    <dgm:cxn modelId="{BDE05411-080C-4A02-B359-AB76018CA9B9}" type="presParOf" srcId="{E07619BA-77DC-46E7-AB94-C0C578DC6CF2}" destId="{371333B3-DAFB-4949-9C51-AA93A5911482}" srcOrd="0" destOrd="0" presId="urn:microsoft.com/office/officeart/2005/8/layout/hierarchy2"/>
    <dgm:cxn modelId="{E5FC79F8-2094-4F2D-AA83-FC7D49EC66F3}" type="presParOf" srcId="{1995E9E5-E287-4795-981A-B14ADC81065D}" destId="{30FE7B48-A5A9-4A72-B11E-96632721A80D}" srcOrd="3" destOrd="0" presId="urn:microsoft.com/office/officeart/2005/8/layout/hierarchy2"/>
    <dgm:cxn modelId="{3C6CC2A6-DB7A-415A-88CA-8033A8749B01}" type="presParOf" srcId="{30FE7B48-A5A9-4A72-B11E-96632721A80D}" destId="{310DF6EA-99CC-4796-A8B3-FDB6B4D18F49}" srcOrd="0" destOrd="0" presId="urn:microsoft.com/office/officeart/2005/8/layout/hierarchy2"/>
    <dgm:cxn modelId="{3130FFC6-13BD-4AA0-8587-548AB8B3F484}" type="presParOf" srcId="{30FE7B48-A5A9-4A72-B11E-96632721A80D}" destId="{F2CA6A3D-E81F-439A-992E-8FDE9981A794}" srcOrd="1" destOrd="0" presId="urn:microsoft.com/office/officeart/2005/8/layout/hierarchy2"/>
    <dgm:cxn modelId="{8A356D22-9D86-4986-AA1C-A67C1AB5F958}" type="presParOf" srcId="{DE3A635E-1BD2-4699-A363-920A97692C72}" destId="{A72F303A-E618-4E26-B554-C4A5712D9666}" srcOrd="4" destOrd="0" presId="urn:microsoft.com/office/officeart/2005/8/layout/hierarchy2"/>
    <dgm:cxn modelId="{3C6C25AE-854F-4689-A2C6-3B0F8E8DE845}" type="presParOf" srcId="{A72F303A-E618-4E26-B554-C4A5712D9666}" destId="{DB9C7911-91AD-4E81-8A44-F6C4C390B7A9}" srcOrd="0" destOrd="0" presId="urn:microsoft.com/office/officeart/2005/8/layout/hierarchy2"/>
    <dgm:cxn modelId="{3AA9AA52-77C1-44F0-AB59-3453246CA19B}" type="presParOf" srcId="{DE3A635E-1BD2-4699-A363-920A97692C72}" destId="{2A72D7D2-0B75-44F0-85DE-119658F8C09E}" srcOrd="5" destOrd="0" presId="urn:microsoft.com/office/officeart/2005/8/layout/hierarchy2"/>
    <dgm:cxn modelId="{3752C760-4444-49E9-BEA6-F8B8908B151F}" type="presParOf" srcId="{2A72D7D2-0B75-44F0-85DE-119658F8C09E}" destId="{63C0A6C8-7A26-4668-9700-F56229475652}" srcOrd="0" destOrd="0" presId="urn:microsoft.com/office/officeart/2005/8/layout/hierarchy2"/>
    <dgm:cxn modelId="{8FCD7935-96D8-4BBB-9BB8-A5C0F3970873}" type="presParOf" srcId="{2A72D7D2-0B75-44F0-85DE-119658F8C09E}" destId="{E062BE04-3EB0-4007-93D9-59F1C74F41EF}" srcOrd="1" destOrd="0" presId="urn:microsoft.com/office/officeart/2005/8/layout/hierarchy2"/>
    <dgm:cxn modelId="{B4A4AF89-CC9C-4531-B27E-98255075B950}" type="presParOf" srcId="{E062BE04-3EB0-4007-93D9-59F1C74F41EF}" destId="{ABCCCEA6-E082-4B28-916F-8F6C01D5C1C1}" srcOrd="0" destOrd="0" presId="urn:microsoft.com/office/officeart/2005/8/layout/hierarchy2"/>
    <dgm:cxn modelId="{6E04D6E8-9E91-45CB-9311-68F93D1A1278}" type="presParOf" srcId="{ABCCCEA6-E082-4B28-916F-8F6C01D5C1C1}" destId="{30AF5121-BAC8-4BBE-AF58-6E7927DA63AF}" srcOrd="0" destOrd="0" presId="urn:microsoft.com/office/officeart/2005/8/layout/hierarchy2"/>
    <dgm:cxn modelId="{490D2A6B-BE0E-46E3-8DBF-6BF7F5274FC6}" type="presParOf" srcId="{E062BE04-3EB0-4007-93D9-59F1C74F41EF}" destId="{DCFD0F9F-61D8-435F-9CEB-F68C56468EE5}" srcOrd="1" destOrd="0" presId="urn:microsoft.com/office/officeart/2005/8/layout/hierarchy2"/>
    <dgm:cxn modelId="{72202F36-5630-485A-8E61-E1F647FE22D6}" type="presParOf" srcId="{DCFD0F9F-61D8-435F-9CEB-F68C56468EE5}" destId="{5B7FFA9D-8CDD-45D7-8120-0D24AC2FF9E6}" srcOrd="0" destOrd="0" presId="urn:microsoft.com/office/officeart/2005/8/layout/hierarchy2"/>
    <dgm:cxn modelId="{8018680C-9AE0-4175-B6CD-5220AAD72063}" type="presParOf" srcId="{DCFD0F9F-61D8-435F-9CEB-F68C56468EE5}" destId="{EA862C62-E9B1-45D6-82E2-0F402139350A}" srcOrd="1" destOrd="0" presId="urn:microsoft.com/office/officeart/2005/8/layout/hierarchy2"/>
    <dgm:cxn modelId="{BB795DA3-7A46-4C79-8BAF-6AED77DEC49C}" type="presParOf" srcId="{E062BE04-3EB0-4007-93D9-59F1C74F41EF}" destId="{417820E7-533C-45EF-B8EE-7FFC011BFA34}" srcOrd="2" destOrd="0" presId="urn:microsoft.com/office/officeart/2005/8/layout/hierarchy2"/>
    <dgm:cxn modelId="{4355B189-0729-40DD-BAA6-FB29D9A68F0D}" type="presParOf" srcId="{417820E7-533C-45EF-B8EE-7FFC011BFA34}" destId="{9D284FF9-D5F2-4A40-BD16-7157CB01E2B9}" srcOrd="0" destOrd="0" presId="urn:microsoft.com/office/officeart/2005/8/layout/hierarchy2"/>
    <dgm:cxn modelId="{B3A7983C-D970-4596-B075-495B2E09BACC}" type="presParOf" srcId="{E062BE04-3EB0-4007-93D9-59F1C74F41EF}" destId="{BC95BCC1-9B0A-4BD4-BA9E-C0E4B6C9A3FF}" srcOrd="3" destOrd="0" presId="urn:microsoft.com/office/officeart/2005/8/layout/hierarchy2"/>
    <dgm:cxn modelId="{61016D14-AC77-4A78-8688-658A8DA42D18}" type="presParOf" srcId="{BC95BCC1-9B0A-4BD4-BA9E-C0E4B6C9A3FF}" destId="{D313872B-1922-4908-B4C8-52486AE30582}" srcOrd="0" destOrd="0" presId="urn:microsoft.com/office/officeart/2005/8/layout/hierarchy2"/>
    <dgm:cxn modelId="{8FA4782F-F557-47BF-9F7D-65B5CE9200B3}" type="presParOf" srcId="{BC95BCC1-9B0A-4BD4-BA9E-C0E4B6C9A3FF}" destId="{B556BE17-1EEA-427D-879D-8A9DC864BEFC}" srcOrd="1" destOrd="0" presId="urn:microsoft.com/office/officeart/2005/8/layout/hierarchy2"/>
    <dgm:cxn modelId="{79EFF8E0-EAEA-42E4-A38B-E19FA1E895CD}" type="presParOf" srcId="{E062BE04-3EB0-4007-93D9-59F1C74F41EF}" destId="{DBC98C2A-571D-4217-88EB-50AA5E3E9FC2}" srcOrd="4" destOrd="0" presId="urn:microsoft.com/office/officeart/2005/8/layout/hierarchy2"/>
    <dgm:cxn modelId="{ECDF0B92-C3DB-4412-A69F-7AA6721EE326}" type="presParOf" srcId="{DBC98C2A-571D-4217-88EB-50AA5E3E9FC2}" destId="{EAE416EA-DFBF-4B24-85F9-85B7FBF5A125}" srcOrd="0" destOrd="0" presId="urn:microsoft.com/office/officeart/2005/8/layout/hierarchy2"/>
    <dgm:cxn modelId="{5C54B1DC-DDFD-4E1A-820C-8095159EDE69}" type="presParOf" srcId="{E062BE04-3EB0-4007-93D9-59F1C74F41EF}" destId="{B2B8F216-651C-47A9-ABDF-64143C468957}" srcOrd="5" destOrd="0" presId="urn:microsoft.com/office/officeart/2005/8/layout/hierarchy2"/>
    <dgm:cxn modelId="{8044031C-98AC-4D8F-A83B-ABE8F21E9CD0}" type="presParOf" srcId="{B2B8F216-651C-47A9-ABDF-64143C468957}" destId="{CF5C0FF1-01AF-4E73-9F30-9E56DC417995}" srcOrd="0" destOrd="0" presId="urn:microsoft.com/office/officeart/2005/8/layout/hierarchy2"/>
    <dgm:cxn modelId="{022F1B88-E654-486C-A56F-7157B891380C}" type="presParOf" srcId="{B2B8F216-651C-47A9-ABDF-64143C468957}" destId="{2D7BCE38-975D-481B-8FBE-462348672CE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4C24B2-ADA3-4C0C-A8D5-AA5B95196C42}" type="doc">
      <dgm:prSet loTypeId="urn:microsoft.com/office/officeart/2005/8/layout/hierarchy2" loCatId="hierarchy" qsTypeId="urn:microsoft.com/office/officeart/2005/8/quickstyle/simple1" qsCatId="simple" csTypeId="urn:microsoft.com/office/officeart/2005/8/colors/colorful4" csCatId="colorful" phldr="1"/>
      <dgm:spPr/>
      <dgm:t>
        <a:bodyPr/>
        <a:lstStyle/>
        <a:p>
          <a:endParaRPr lang="es-ES"/>
        </a:p>
      </dgm:t>
    </dgm:pt>
    <dgm:pt modelId="{D07B1048-80AC-4837-9748-877C3D0A2A0A}">
      <dgm:prSet phldrT="[Texto]"/>
      <dgm:spPr/>
      <dgm:t>
        <a:bodyPr/>
        <a:lstStyle/>
        <a:p>
          <a:r>
            <a:rPr lang="es-ES" b="1" dirty="0" smtClean="0"/>
            <a:t>VALOR EX ANTE DE LAS PARTICIPACIONES</a:t>
          </a:r>
          <a:endParaRPr lang="es-ES" b="1" dirty="0"/>
        </a:p>
      </dgm:t>
    </dgm:pt>
    <dgm:pt modelId="{6644F708-10F9-4026-8090-6A96A7316EEA}" type="parTrans" cxnId="{3204EB7B-1E9C-4A94-BEA2-C2B21D7E9598}">
      <dgm:prSet/>
      <dgm:spPr/>
      <dgm:t>
        <a:bodyPr/>
        <a:lstStyle/>
        <a:p>
          <a:endParaRPr lang="es-ES"/>
        </a:p>
      </dgm:t>
    </dgm:pt>
    <dgm:pt modelId="{4C7D2454-DFB7-4A73-873C-5E8335E6188A}" type="sibTrans" cxnId="{3204EB7B-1E9C-4A94-BEA2-C2B21D7E9598}">
      <dgm:prSet/>
      <dgm:spPr/>
      <dgm:t>
        <a:bodyPr/>
        <a:lstStyle/>
        <a:p>
          <a:endParaRPr lang="es-ES"/>
        </a:p>
      </dgm:t>
    </dgm:pt>
    <dgm:pt modelId="{8EC8E12F-15C4-413C-B628-E504B4D9BC37}">
      <dgm:prSet phldrT="[Texto]"/>
      <dgm:spPr/>
      <dgm:t>
        <a:bodyPr/>
        <a:lstStyle/>
        <a:p>
          <a:r>
            <a:rPr lang="es-ES" dirty="0" smtClean="0"/>
            <a:t>VALOR DE COTIZACIÓN</a:t>
          </a:r>
          <a:endParaRPr lang="es-ES" dirty="0"/>
        </a:p>
      </dgm:t>
    </dgm:pt>
    <dgm:pt modelId="{AFAC80AF-A876-4311-B1B8-245AF73110E3}" type="parTrans" cxnId="{C35CA050-77DA-48A5-AF55-3E434549365C}">
      <dgm:prSet/>
      <dgm:spPr/>
      <dgm:t>
        <a:bodyPr/>
        <a:lstStyle/>
        <a:p>
          <a:endParaRPr lang="es-ES" dirty="0"/>
        </a:p>
      </dgm:t>
    </dgm:pt>
    <dgm:pt modelId="{93D89872-85F8-47CE-938E-135AA839FA47}" type="sibTrans" cxnId="{C35CA050-77DA-48A5-AF55-3E434549365C}">
      <dgm:prSet/>
      <dgm:spPr/>
      <dgm:t>
        <a:bodyPr/>
        <a:lstStyle/>
        <a:p>
          <a:endParaRPr lang="es-ES"/>
        </a:p>
      </dgm:t>
    </dgm:pt>
    <dgm:pt modelId="{D6850E9B-89C1-4A74-9B0A-7B10B30ABAA6}">
      <dgm:prSet phldrT="[Texto]"/>
      <dgm:spPr/>
      <dgm:t>
        <a:bodyPr/>
        <a:lstStyle/>
        <a:p>
          <a:r>
            <a:rPr lang="es-ES" dirty="0" smtClean="0"/>
            <a:t>EN SU DEFECTO, VALOR TÉORICO CONTABLE</a:t>
          </a:r>
          <a:r>
            <a:rPr lang="es-ES" dirty="0" smtClean="0">
              <a:sym typeface="Wingdings" panose="05000000000000000000" pitchFamily="2" charset="2"/>
            </a:rPr>
            <a:t> (art. 2.7) +/- plusvalías o minusvalías tácitas</a:t>
          </a:r>
          <a:endParaRPr lang="es-ES" dirty="0"/>
        </a:p>
      </dgm:t>
    </dgm:pt>
    <dgm:pt modelId="{6C648460-D035-4F0C-931D-58628EFE0B61}" type="parTrans" cxnId="{A6907795-DB4C-4396-803A-C4ABC465927C}">
      <dgm:prSet/>
      <dgm:spPr/>
      <dgm:t>
        <a:bodyPr/>
        <a:lstStyle/>
        <a:p>
          <a:endParaRPr lang="es-ES" dirty="0"/>
        </a:p>
      </dgm:t>
    </dgm:pt>
    <dgm:pt modelId="{137828E4-F61E-4506-AB58-73D44068B5B4}" type="sibTrans" cxnId="{A6907795-DB4C-4396-803A-C4ABC465927C}">
      <dgm:prSet/>
      <dgm:spPr/>
      <dgm:t>
        <a:bodyPr/>
        <a:lstStyle/>
        <a:p>
          <a:endParaRPr lang="es-ES"/>
        </a:p>
      </dgm:t>
    </dgm:pt>
    <dgm:pt modelId="{2D322871-8BBE-400D-8F3B-1E65CA10BB21}">
      <dgm:prSet phldrT="[Texto]"/>
      <dgm:spPr/>
      <dgm:t>
        <a:bodyPr/>
        <a:lstStyle/>
        <a:p>
          <a:r>
            <a:rPr lang="es-ES" dirty="0" smtClean="0"/>
            <a:t>Es el valor razonable antes del aumento de capital</a:t>
          </a:r>
          <a:endParaRPr lang="es-ES" dirty="0"/>
        </a:p>
      </dgm:t>
    </dgm:pt>
    <dgm:pt modelId="{CCB3A974-AD25-4B08-8FCC-B7855A5E4C4A}" type="parTrans" cxnId="{6578BAA1-B0BC-4229-AB1D-A9CDD9AFCB49}">
      <dgm:prSet/>
      <dgm:spPr/>
      <dgm:t>
        <a:bodyPr/>
        <a:lstStyle/>
        <a:p>
          <a:endParaRPr lang="es-ES" dirty="0"/>
        </a:p>
      </dgm:t>
    </dgm:pt>
    <dgm:pt modelId="{F670D67D-B082-4700-8667-826F4395A84B}" type="sibTrans" cxnId="{6578BAA1-B0BC-4229-AB1D-A9CDD9AFCB49}">
      <dgm:prSet/>
      <dgm:spPr/>
      <dgm:t>
        <a:bodyPr/>
        <a:lstStyle/>
        <a:p>
          <a:endParaRPr lang="es-ES"/>
        </a:p>
      </dgm:t>
    </dgm:pt>
    <dgm:pt modelId="{AD204976-9D00-4302-B4EB-B6445C394AD0}" type="pres">
      <dgm:prSet presAssocID="{924C24B2-ADA3-4C0C-A8D5-AA5B95196C42}" presName="diagram" presStyleCnt="0">
        <dgm:presLayoutVars>
          <dgm:chPref val="1"/>
          <dgm:dir/>
          <dgm:animOne val="branch"/>
          <dgm:animLvl val="lvl"/>
          <dgm:resizeHandles val="exact"/>
        </dgm:presLayoutVars>
      </dgm:prSet>
      <dgm:spPr/>
      <dgm:t>
        <a:bodyPr/>
        <a:lstStyle/>
        <a:p>
          <a:endParaRPr lang="es-ES"/>
        </a:p>
      </dgm:t>
    </dgm:pt>
    <dgm:pt modelId="{0E83DFD7-4658-4574-B863-F1B8E639B1D6}" type="pres">
      <dgm:prSet presAssocID="{D07B1048-80AC-4837-9748-877C3D0A2A0A}" presName="root1" presStyleCnt="0"/>
      <dgm:spPr/>
    </dgm:pt>
    <dgm:pt modelId="{D5680481-E370-4191-B890-C710CF71EA22}" type="pres">
      <dgm:prSet presAssocID="{D07B1048-80AC-4837-9748-877C3D0A2A0A}" presName="LevelOneTextNode" presStyleLbl="node0" presStyleIdx="0" presStyleCnt="1">
        <dgm:presLayoutVars>
          <dgm:chPref val="3"/>
        </dgm:presLayoutVars>
      </dgm:prSet>
      <dgm:spPr/>
      <dgm:t>
        <a:bodyPr/>
        <a:lstStyle/>
        <a:p>
          <a:endParaRPr lang="es-ES"/>
        </a:p>
      </dgm:t>
    </dgm:pt>
    <dgm:pt modelId="{38183547-BB71-469C-8A8A-872D3A50AA43}" type="pres">
      <dgm:prSet presAssocID="{D07B1048-80AC-4837-9748-877C3D0A2A0A}" presName="level2hierChild" presStyleCnt="0"/>
      <dgm:spPr/>
    </dgm:pt>
    <dgm:pt modelId="{839F0774-1525-411B-B664-2FDE2B13BA14}" type="pres">
      <dgm:prSet presAssocID="{CCB3A974-AD25-4B08-8FCC-B7855A5E4C4A}" presName="conn2-1" presStyleLbl="parChTrans1D2" presStyleIdx="0" presStyleCnt="1"/>
      <dgm:spPr/>
      <dgm:t>
        <a:bodyPr/>
        <a:lstStyle/>
        <a:p>
          <a:endParaRPr lang="es-ES"/>
        </a:p>
      </dgm:t>
    </dgm:pt>
    <dgm:pt modelId="{D7C289A2-A273-43E8-9D4A-779ACFBAD3FF}" type="pres">
      <dgm:prSet presAssocID="{CCB3A974-AD25-4B08-8FCC-B7855A5E4C4A}" presName="connTx" presStyleLbl="parChTrans1D2" presStyleIdx="0" presStyleCnt="1"/>
      <dgm:spPr/>
      <dgm:t>
        <a:bodyPr/>
        <a:lstStyle/>
        <a:p>
          <a:endParaRPr lang="es-ES"/>
        </a:p>
      </dgm:t>
    </dgm:pt>
    <dgm:pt modelId="{8497FFDA-9D72-4032-9395-CEFEB6741FAC}" type="pres">
      <dgm:prSet presAssocID="{2D322871-8BBE-400D-8F3B-1E65CA10BB21}" presName="root2" presStyleCnt="0"/>
      <dgm:spPr/>
    </dgm:pt>
    <dgm:pt modelId="{5A880768-0C1C-4151-98E8-53B0ABCB7F8D}" type="pres">
      <dgm:prSet presAssocID="{2D322871-8BBE-400D-8F3B-1E65CA10BB21}" presName="LevelTwoTextNode" presStyleLbl="node2" presStyleIdx="0" presStyleCnt="1">
        <dgm:presLayoutVars>
          <dgm:chPref val="3"/>
        </dgm:presLayoutVars>
      </dgm:prSet>
      <dgm:spPr/>
      <dgm:t>
        <a:bodyPr/>
        <a:lstStyle/>
        <a:p>
          <a:endParaRPr lang="es-ES"/>
        </a:p>
      </dgm:t>
    </dgm:pt>
    <dgm:pt modelId="{D7FEFC53-059E-4812-AE72-037C54C15A79}" type="pres">
      <dgm:prSet presAssocID="{2D322871-8BBE-400D-8F3B-1E65CA10BB21}" presName="level3hierChild" presStyleCnt="0"/>
      <dgm:spPr/>
    </dgm:pt>
    <dgm:pt modelId="{33FAB604-941E-4324-B775-0A395FA44397}" type="pres">
      <dgm:prSet presAssocID="{AFAC80AF-A876-4311-B1B8-245AF73110E3}" presName="conn2-1" presStyleLbl="parChTrans1D3" presStyleIdx="0" presStyleCnt="2"/>
      <dgm:spPr/>
      <dgm:t>
        <a:bodyPr/>
        <a:lstStyle/>
        <a:p>
          <a:endParaRPr lang="es-ES"/>
        </a:p>
      </dgm:t>
    </dgm:pt>
    <dgm:pt modelId="{A16054CA-1363-435C-9791-69A204309DD5}" type="pres">
      <dgm:prSet presAssocID="{AFAC80AF-A876-4311-B1B8-245AF73110E3}" presName="connTx" presStyleLbl="parChTrans1D3" presStyleIdx="0" presStyleCnt="2"/>
      <dgm:spPr/>
      <dgm:t>
        <a:bodyPr/>
        <a:lstStyle/>
        <a:p>
          <a:endParaRPr lang="es-ES"/>
        </a:p>
      </dgm:t>
    </dgm:pt>
    <dgm:pt modelId="{8053FE65-4B07-4DF6-BFBD-DABBB567C68D}" type="pres">
      <dgm:prSet presAssocID="{8EC8E12F-15C4-413C-B628-E504B4D9BC37}" presName="root2" presStyleCnt="0"/>
      <dgm:spPr/>
    </dgm:pt>
    <dgm:pt modelId="{1B2034DB-86B9-4A59-AB13-89EF0322010D}" type="pres">
      <dgm:prSet presAssocID="{8EC8E12F-15C4-413C-B628-E504B4D9BC37}" presName="LevelTwoTextNode" presStyleLbl="node3" presStyleIdx="0" presStyleCnt="2">
        <dgm:presLayoutVars>
          <dgm:chPref val="3"/>
        </dgm:presLayoutVars>
      </dgm:prSet>
      <dgm:spPr/>
      <dgm:t>
        <a:bodyPr/>
        <a:lstStyle/>
        <a:p>
          <a:endParaRPr lang="es-ES"/>
        </a:p>
      </dgm:t>
    </dgm:pt>
    <dgm:pt modelId="{F11EACB6-EC63-4A61-90BA-FE29B8727733}" type="pres">
      <dgm:prSet presAssocID="{8EC8E12F-15C4-413C-B628-E504B4D9BC37}" presName="level3hierChild" presStyleCnt="0"/>
      <dgm:spPr/>
    </dgm:pt>
    <dgm:pt modelId="{DA041305-5CEA-4F12-AF1D-9320EB383783}" type="pres">
      <dgm:prSet presAssocID="{6C648460-D035-4F0C-931D-58628EFE0B61}" presName="conn2-1" presStyleLbl="parChTrans1D3" presStyleIdx="1" presStyleCnt="2"/>
      <dgm:spPr/>
      <dgm:t>
        <a:bodyPr/>
        <a:lstStyle/>
        <a:p>
          <a:endParaRPr lang="es-ES"/>
        </a:p>
      </dgm:t>
    </dgm:pt>
    <dgm:pt modelId="{8E1BDE23-9AC6-4ACB-9BCD-58DD2BE49764}" type="pres">
      <dgm:prSet presAssocID="{6C648460-D035-4F0C-931D-58628EFE0B61}" presName="connTx" presStyleLbl="parChTrans1D3" presStyleIdx="1" presStyleCnt="2"/>
      <dgm:spPr/>
      <dgm:t>
        <a:bodyPr/>
        <a:lstStyle/>
        <a:p>
          <a:endParaRPr lang="es-ES"/>
        </a:p>
      </dgm:t>
    </dgm:pt>
    <dgm:pt modelId="{41D60736-D0FA-4ADE-8368-F9637FD53D64}" type="pres">
      <dgm:prSet presAssocID="{D6850E9B-89C1-4A74-9B0A-7B10B30ABAA6}" presName="root2" presStyleCnt="0"/>
      <dgm:spPr/>
    </dgm:pt>
    <dgm:pt modelId="{8D148012-182A-4B56-AE18-61784964B57B}" type="pres">
      <dgm:prSet presAssocID="{D6850E9B-89C1-4A74-9B0A-7B10B30ABAA6}" presName="LevelTwoTextNode" presStyleLbl="node3" presStyleIdx="1" presStyleCnt="2">
        <dgm:presLayoutVars>
          <dgm:chPref val="3"/>
        </dgm:presLayoutVars>
      </dgm:prSet>
      <dgm:spPr/>
      <dgm:t>
        <a:bodyPr/>
        <a:lstStyle/>
        <a:p>
          <a:endParaRPr lang="es-ES"/>
        </a:p>
      </dgm:t>
    </dgm:pt>
    <dgm:pt modelId="{10207CD4-FF0F-4B0A-B660-E82F275C9C70}" type="pres">
      <dgm:prSet presAssocID="{D6850E9B-89C1-4A74-9B0A-7B10B30ABAA6}" presName="level3hierChild" presStyleCnt="0"/>
      <dgm:spPr/>
    </dgm:pt>
  </dgm:ptLst>
  <dgm:cxnLst>
    <dgm:cxn modelId="{3204EB7B-1E9C-4A94-BEA2-C2B21D7E9598}" srcId="{924C24B2-ADA3-4C0C-A8D5-AA5B95196C42}" destId="{D07B1048-80AC-4837-9748-877C3D0A2A0A}" srcOrd="0" destOrd="0" parTransId="{6644F708-10F9-4026-8090-6A96A7316EEA}" sibTransId="{4C7D2454-DFB7-4A73-873C-5E8335E6188A}"/>
    <dgm:cxn modelId="{4B1C2DC2-C954-498F-A652-CE84A4877912}" type="presOf" srcId="{2D322871-8BBE-400D-8F3B-1E65CA10BB21}" destId="{5A880768-0C1C-4151-98E8-53B0ABCB7F8D}" srcOrd="0" destOrd="0" presId="urn:microsoft.com/office/officeart/2005/8/layout/hierarchy2"/>
    <dgm:cxn modelId="{E754DC9A-9E8C-4245-B98B-BD7EFEF2792A}" type="presOf" srcId="{6C648460-D035-4F0C-931D-58628EFE0B61}" destId="{8E1BDE23-9AC6-4ACB-9BCD-58DD2BE49764}" srcOrd="1" destOrd="0" presId="urn:microsoft.com/office/officeart/2005/8/layout/hierarchy2"/>
    <dgm:cxn modelId="{233ADFFB-798A-402B-9BA0-71A1BDBBEE53}" type="presOf" srcId="{AFAC80AF-A876-4311-B1B8-245AF73110E3}" destId="{A16054CA-1363-435C-9791-69A204309DD5}" srcOrd="1" destOrd="0" presId="urn:microsoft.com/office/officeart/2005/8/layout/hierarchy2"/>
    <dgm:cxn modelId="{837F3BC8-4ECD-44C8-9EC0-D4DDB1807C1D}" type="presOf" srcId="{CCB3A974-AD25-4B08-8FCC-B7855A5E4C4A}" destId="{839F0774-1525-411B-B664-2FDE2B13BA14}" srcOrd="0" destOrd="0" presId="urn:microsoft.com/office/officeart/2005/8/layout/hierarchy2"/>
    <dgm:cxn modelId="{CBDBC932-AD02-4542-9D91-B86D56B9CE08}" type="presOf" srcId="{D6850E9B-89C1-4A74-9B0A-7B10B30ABAA6}" destId="{8D148012-182A-4B56-AE18-61784964B57B}" srcOrd="0" destOrd="0" presId="urn:microsoft.com/office/officeart/2005/8/layout/hierarchy2"/>
    <dgm:cxn modelId="{A6907795-DB4C-4396-803A-C4ABC465927C}" srcId="{2D322871-8BBE-400D-8F3B-1E65CA10BB21}" destId="{D6850E9B-89C1-4A74-9B0A-7B10B30ABAA6}" srcOrd="1" destOrd="0" parTransId="{6C648460-D035-4F0C-931D-58628EFE0B61}" sibTransId="{137828E4-F61E-4506-AB58-73D44068B5B4}"/>
    <dgm:cxn modelId="{6578BAA1-B0BC-4229-AB1D-A9CDD9AFCB49}" srcId="{D07B1048-80AC-4837-9748-877C3D0A2A0A}" destId="{2D322871-8BBE-400D-8F3B-1E65CA10BB21}" srcOrd="0" destOrd="0" parTransId="{CCB3A974-AD25-4B08-8FCC-B7855A5E4C4A}" sibTransId="{F670D67D-B082-4700-8667-826F4395A84B}"/>
    <dgm:cxn modelId="{FF1BBC38-818E-4BDA-9954-3A2694757EE2}" type="presOf" srcId="{8EC8E12F-15C4-413C-B628-E504B4D9BC37}" destId="{1B2034DB-86B9-4A59-AB13-89EF0322010D}" srcOrd="0" destOrd="0" presId="urn:microsoft.com/office/officeart/2005/8/layout/hierarchy2"/>
    <dgm:cxn modelId="{287933B5-50F4-4432-899C-28F15C018465}" type="presOf" srcId="{D07B1048-80AC-4837-9748-877C3D0A2A0A}" destId="{D5680481-E370-4191-B890-C710CF71EA22}" srcOrd="0" destOrd="0" presId="urn:microsoft.com/office/officeart/2005/8/layout/hierarchy2"/>
    <dgm:cxn modelId="{1629A13E-581D-47E5-BF8C-46EEB505D771}" type="presOf" srcId="{6C648460-D035-4F0C-931D-58628EFE0B61}" destId="{DA041305-5CEA-4F12-AF1D-9320EB383783}" srcOrd="0" destOrd="0" presId="urn:microsoft.com/office/officeart/2005/8/layout/hierarchy2"/>
    <dgm:cxn modelId="{C35CA050-77DA-48A5-AF55-3E434549365C}" srcId="{2D322871-8BBE-400D-8F3B-1E65CA10BB21}" destId="{8EC8E12F-15C4-413C-B628-E504B4D9BC37}" srcOrd="0" destOrd="0" parTransId="{AFAC80AF-A876-4311-B1B8-245AF73110E3}" sibTransId="{93D89872-85F8-47CE-938E-135AA839FA47}"/>
    <dgm:cxn modelId="{71697E4F-4896-4B64-A67B-96485211C9EA}" type="presOf" srcId="{AFAC80AF-A876-4311-B1B8-245AF73110E3}" destId="{33FAB604-941E-4324-B775-0A395FA44397}" srcOrd="0" destOrd="0" presId="urn:microsoft.com/office/officeart/2005/8/layout/hierarchy2"/>
    <dgm:cxn modelId="{7459BF7F-D35C-4E44-82F0-036B9B37821D}" type="presOf" srcId="{CCB3A974-AD25-4B08-8FCC-B7855A5E4C4A}" destId="{D7C289A2-A273-43E8-9D4A-779ACFBAD3FF}" srcOrd="1" destOrd="0" presId="urn:microsoft.com/office/officeart/2005/8/layout/hierarchy2"/>
    <dgm:cxn modelId="{503D761B-87C0-43FB-B065-D7F7A1A50048}" type="presOf" srcId="{924C24B2-ADA3-4C0C-A8D5-AA5B95196C42}" destId="{AD204976-9D00-4302-B4EB-B6445C394AD0}" srcOrd="0" destOrd="0" presId="urn:microsoft.com/office/officeart/2005/8/layout/hierarchy2"/>
    <dgm:cxn modelId="{13EB7263-7EE9-4DD3-A858-9AD6ACFEB30C}" type="presParOf" srcId="{AD204976-9D00-4302-B4EB-B6445C394AD0}" destId="{0E83DFD7-4658-4574-B863-F1B8E639B1D6}" srcOrd="0" destOrd="0" presId="urn:microsoft.com/office/officeart/2005/8/layout/hierarchy2"/>
    <dgm:cxn modelId="{69CBE715-DDC8-4C9A-A0DA-C87105C8F02F}" type="presParOf" srcId="{0E83DFD7-4658-4574-B863-F1B8E639B1D6}" destId="{D5680481-E370-4191-B890-C710CF71EA22}" srcOrd="0" destOrd="0" presId="urn:microsoft.com/office/officeart/2005/8/layout/hierarchy2"/>
    <dgm:cxn modelId="{375A0C41-225E-4724-BBB8-164AF63EE9E4}" type="presParOf" srcId="{0E83DFD7-4658-4574-B863-F1B8E639B1D6}" destId="{38183547-BB71-469C-8A8A-872D3A50AA43}" srcOrd="1" destOrd="0" presId="urn:microsoft.com/office/officeart/2005/8/layout/hierarchy2"/>
    <dgm:cxn modelId="{CF6E1A3A-97F1-4679-A822-1B76237D8F58}" type="presParOf" srcId="{38183547-BB71-469C-8A8A-872D3A50AA43}" destId="{839F0774-1525-411B-B664-2FDE2B13BA14}" srcOrd="0" destOrd="0" presId="urn:microsoft.com/office/officeart/2005/8/layout/hierarchy2"/>
    <dgm:cxn modelId="{3828BC74-B235-4C05-ACB2-B9F9D59C8009}" type="presParOf" srcId="{839F0774-1525-411B-B664-2FDE2B13BA14}" destId="{D7C289A2-A273-43E8-9D4A-779ACFBAD3FF}" srcOrd="0" destOrd="0" presId="urn:microsoft.com/office/officeart/2005/8/layout/hierarchy2"/>
    <dgm:cxn modelId="{5F447D2F-C7EE-4A2A-9E7E-3D01FB212DB0}" type="presParOf" srcId="{38183547-BB71-469C-8A8A-872D3A50AA43}" destId="{8497FFDA-9D72-4032-9395-CEFEB6741FAC}" srcOrd="1" destOrd="0" presId="urn:microsoft.com/office/officeart/2005/8/layout/hierarchy2"/>
    <dgm:cxn modelId="{7BEE67A3-BAF7-471D-9B1C-5B96F8D821B1}" type="presParOf" srcId="{8497FFDA-9D72-4032-9395-CEFEB6741FAC}" destId="{5A880768-0C1C-4151-98E8-53B0ABCB7F8D}" srcOrd="0" destOrd="0" presId="urn:microsoft.com/office/officeart/2005/8/layout/hierarchy2"/>
    <dgm:cxn modelId="{920EAEF2-4FFD-4FE4-80BA-6DA90E40A5B3}" type="presParOf" srcId="{8497FFDA-9D72-4032-9395-CEFEB6741FAC}" destId="{D7FEFC53-059E-4812-AE72-037C54C15A79}" srcOrd="1" destOrd="0" presId="urn:microsoft.com/office/officeart/2005/8/layout/hierarchy2"/>
    <dgm:cxn modelId="{A1C1BAF2-ABB2-460A-9F62-B14B70E9009D}" type="presParOf" srcId="{D7FEFC53-059E-4812-AE72-037C54C15A79}" destId="{33FAB604-941E-4324-B775-0A395FA44397}" srcOrd="0" destOrd="0" presId="urn:microsoft.com/office/officeart/2005/8/layout/hierarchy2"/>
    <dgm:cxn modelId="{FF1D3006-B1B7-499E-AFF3-5E01DBE11B32}" type="presParOf" srcId="{33FAB604-941E-4324-B775-0A395FA44397}" destId="{A16054CA-1363-435C-9791-69A204309DD5}" srcOrd="0" destOrd="0" presId="urn:microsoft.com/office/officeart/2005/8/layout/hierarchy2"/>
    <dgm:cxn modelId="{91BB5E94-9289-496C-866F-0F353EADDECB}" type="presParOf" srcId="{D7FEFC53-059E-4812-AE72-037C54C15A79}" destId="{8053FE65-4B07-4DF6-BFBD-DABBB567C68D}" srcOrd="1" destOrd="0" presId="urn:microsoft.com/office/officeart/2005/8/layout/hierarchy2"/>
    <dgm:cxn modelId="{ACBC62BA-D8D6-4733-A145-A430E959626D}" type="presParOf" srcId="{8053FE65-4B07-4DF6-BFBD-DABBB567C68D}" destId="{1B2034DB-86B9-4A59-AB13-89EF0322010D}" srcOrd="0" destOrd="0" presId="urn:microsoft.com/office/officeart/2005/8/layout/hierarchy2"/>
    <dgm:cxn modelId="{9FE920E4-1F0A-4114-8AD8-9C8BC298EF10}" type="presParOf" srcId="{8053FE65-4B07-4DF6-BFBD-DABBB567C68D}" destId="{F11EACB6-EC63-4A61-90BA-FE29B8727733}" srcOrd="1" destOrd="0" presId="urn:microsoft.com/office/officeart/2005/8/layout/hierarchy2"/>
    <dgm:cxn modelId="{ADD66FBA-766E-403C-A932-8B623036BD97}" type="presParOf" srcId="{D7FEFC53-059E-4812-AE72-037C54C15A79}" destId="{DA041305-5CEA-4F12-AF1D-9320EB383783}" srcOrd="2" destOrd="0" presId="urn:microsoft.com/office/officeart/2005/8/layout/hierarchy2"/>
    <dgm:cxn modelId="{1DD83C6B-FE40-4785-A5C7-C9A3E2DA4F2F}" type="presParOf" srcId="{DA041305-5CEA-4F12-AF1D-9320EB383783}" destId="{8E1BDE23-9AC6-4ACB-9BCD-58DD2BE49764}" srcOrd="0" destOrd="0" presId="urn:microsoft.com/office/officeart/2005/8/layout/hierarchy2"/>
    <dgm:cxn modelId="{562BA62C-CE86-4117-9CAE-0AD30A39A49E}" type="presParOf" srcId="{D7FEFC53-059E-4812-AE72-037C54C15A79}" destId="{41D60736-D0FA-4ADE-8368-F9637FD53D64}" srcOrd="3" destOrd="0" presId="urn:microsoft.com/office/officeart/2005/8/layout/hierarchy2"/>
    <dgm:cxn modelId="{25E59FF7-6ECC-4E85-8B64-97E61844FD2D}" type="presParOf" srcId="{41D60736-D0FA-4ADE-8368-F9637FD53D64}" destId="{8D148012-182A-4B56-AE18-61784964B57B}" srcOrd="0" destOrd="0" presId="urn:microsoft.com/office/officeart/2005/8/layout/hierarchy2"/>
    <dgm:cxn modelId="{FCDBBF3F-FAC1-4539-A119-97268C29BEF4}" type="presParOf" srcId="{41D60736-D0FA-4ADE-8368-F9637FD53D64}" destId="{10207CD4-FF0F-4B0A-B660-E82F275C9C70}"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C259C64-5851-4F53-9384-D009B57AE6EB}"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ES"/>
        </a:p>
      </dgm:t>
    </dgm:pt>
    <dgm:pt modelId="{54EFAC37-387A-4975-A919-30E832FFE325}">
      <dgm:prSet phldrT="[Texto]"/>
      <dgm:spPr/>
      <dgm:t>
        <a:bodyPr/>
        <a:lstStyle/>
        <a:p>
          <a:r>
            <a:rPr lang="es-ES" dirty="0" smtClean="0"/>
            <a:t>Reconocimiento inicial en balance</a:t>
          </a:r>
        </a:p>
        <a:p>
          <a:r>
            <a:rPr lang="es-ES" dirty="0" smtClean="0"/>
            <a:t>(según definiciones artículo 3)</a:t>
          </a:r>
          <a:endParaRPr lang="es-ES" dirty="0"/>
        </a:p>
      </dgm:t>
    </dgm:pt>
    <dgm:pt modelId="{A2DAB0AC-62F3-4D12-B8E0-5F81191971F0}" type="parTrans" cxnId="{23E703A9-30F8-4100-AFD5-5CE5ADE68390}">
      <dgm:prSet/>
      <dgm:spPr/>
      <dgm:t>
        <a:bodyPr/>
        <a:lstStyle/>
        <a:p>
          <a:endParaRPr lang="es-ES"/>
        </a:p>
      </dgm:t>
    </dgm:pt>
    <dgm:pt modelId="{B3A032ED-4875-4AFA-B292-81CB3628D4F9}" type="sibTrans" cxnId="{23E703A9-30F8-4100-AFD5-5CE5ADE68390}">
      <dgm:prSet/>
      <dgm:spPr/>
      <dgm:t>
        <a:bodyPr/>
        <a:lstStyle/>
        <a:p>
          <a:endParaRPr lang="es-ES"/>
        </a:p>
      </dgm:t>
    </dgm:pt>
    <dgm:pt modelId="{AD055C1E-1A5C-4D2B-AAFE-1A6435E6A38B}">
      <dgm:prSet phldrT="[Texto]"/>
      <dgm:spPr/>
      <dgm:t>
        <a:bodyPr/>
        <a:lstStyle/>
        <a:p>
          <a:r>
            <a:rPr lang="es-ES" dirty="0" smtClean="0"/>
            <a:t>Instrumento de patrimonio</a:t>
          </a:r>
          <a:endParaRPr lang="es-ES" dirty="0"/>
        </a:p>
      </dgm:t>
    </dgm:pt>
    <dgm:pt modelId="{AB436635-BF52-4D01-AAC6-721BB68F5E79}" type="parTrans" cxnId="{0A2E4219-3FA7-46A1-A639-C5CA2C329300}">
      <dgm:prSet/>
      <dgm:spPr/>
      <dgm:t>
        <a:bodyPr/>
        <a:lstStyle/>
        <a:p>
          <a:endParaRPr lang="es-ES" dirty="0"/>
        </a:p>
      </dgm:t>
    </dgm:pt>
    <dgm:pt modelId="{41EBB4C9-1510-4231-8919-D86D7188A46D}" type="sibTrans" cxnId="{0A2E4219-3FA7-46A1-A639-C5CA2C329300}">
      <dgm:prSet/>
      <dgm:spPr/>
      <dgm:t>
        <a:bodyPr/>
        <a:lstStyle/>
        <a:p>
          <a:endParaRPr lang="es-ES"/>
        </a:p>
      </dgm:t>
    </dgm:pt>
    <dgm:pt modelId="{D937DEE1-E469-48C7-A448-F2061BE2DAF4}">
      <dgm:prSet phldrT="[Texto]"/>
      <dgm:spPr/>
      <dgm:t>
        <a:bodyPr/>
        <a:lstStyle/>
        <a:p>
          <a:r>
            <a:rPr lang="es-ES" dirty="0" smtClean="0"/>
            <a:t>Pasivo financiero</a:t>
          </a:r>
          <a:endParaRPr lang="es-ES" dirty="0"/>
        </a:p>
      </dgm:t>
    </dgm:pt>
    <dgm:pt modelId="{21075211-1529-4376-9772-A86FA4B723DB}" type="parTrans" cxnId="{7005D87D-68E9-42DF-A3BE-B18CFF1285CF}">
      <dgm:prSet/>
      <dgm:spPr/>
      <dgm:t>
        <a:bodyPr/>
        <a:lstStyle/>
        <a:p>
          <a:endParaRPr lang="es-ES" dirty="0"/>
        </a:p>
      </dgm:t>
    </dgm:pt>
    <dgm:pt modelId="{6EAF78FA-2ED8-4B04-A7F9-D08940F3F9D9}" type="sibTrans" cxnId="{7005D87D-68E9-42DF-A3BE-B18CFF1285CF}">
      <dgm:prSet/>
      <dgm:spPr/>
      <dgm:t>
        <a:bodyPr/>
        <a:lstStyle/>
        <a:p>
          <a:endParaRPr lang="es-ES"/>
        </a:p>
      </dgm:t>
    </dgm:pt>
    <dgm:pt modelId="{05F50B38-2EEA-46EB-A4C1-8A5C6F99607D}">
      <dgm:prSet phldrT="[Texto]"/>
      <dgm:spPr/>
      <dgm:t>
        <a:bodyPr/>
        <a:lstStyle/>
        <a:p>
          <a:r>
            <a:rPr lang="es-ES" dirty="0" smtClean="0"/>
            <a:t>Activo financiero</a:t>
          </a:r>
        </a:p>
        <a:p>
          <a:r>
            <a:rPr lang="es-ES" dirty="0" smtClean="0"/>
            <a:t> (pero no las transacciones con instrumentos propios)</a:t>
          </a:r>
          <a:endParaRPr lang="es-ES" dirty="0"/>
        </a:p>
      </dgm:t>
    </dgm:pt>
    <dgm:pt modelId="{3AB020DB-EB00-4204-A6AF-30BC8AF18086}" type="parTrans" cxnId="{270D9C06-99AD-4B60-B393-3A06BAAB290C}">
      <dgm:prSet/>
      <dgm:spPr/>
      <dgm:t>
        <a:bodyPr/>
        <a:lstStyle/>
        <a:p>
          <a:endParaRPr lang="es-ES" dirty="0"/>
        </a:p>
      </dgm:t>
    </dgm:pt>
    <dgm:pt modelId="{03C1C324-60FB-4DB8-B795-CCF15F2260AF}" type="sibTrans" cxnId="{270D9C06-99AD-4B60-B393-3A06BAAB290C}">
      <dgm:prSet/>
      <dgm:spPr/>
      <dgm:t>
        <a:bodyPr/>
        <a:lstStyle/>
        <a:p>
          <a:endParaRPr lang="es-ES"/>
        </a:p>
      </dgm:t>
    </dgm:pt>
    <dgm:pt modelId="{B21D7223-154E-4213-A420-9092015D1895}" type="pres">
      <dgm:prSet presAssocID="{5C259C64-5851-4F53-9384-D009B57AE6EB}" presName="diagram" presStyleCnt="0">
        <dgm:presLayoutVars>
          <dgm:chPref val="1"/>
          <dgm:dir/>
          <dgm:animOne val="branch"/>
          <dgm:animLvl val="lvl"/>
          <dgm:resizeHandles val="exact"/>
        </dgm:presLayoutVars>
      </dgm:prSet>
      <dgm:spPr/>
      <dgm:t>
        <a:bodyPr/>
        <a:lstStyle/>
        <a:p>
          <a:endParaRPr lang="es-ES"/>
        </a:p>
      </dgm:t>
    </dgm:pt>
    <dgm:pt modelId="{E222BA65-FE3B-4AE1-80C3-011EAF38F451}" type="pres">
      <dgm:prSet presAssocID="{54EFAC37-387A-4975-A919-30E832FFE325}" presName="root1" presStyleCnt="0"/>
      <dgm:spPr/>
    </dgm:pt>
    <dgm:pt modelId="{0205D0CA-6A9E-40D7-8660-9A7631180679}" type="pres">
      <dgm:prSet presAssocID="{54EFAC37-387A-4975-A919-30E832FFE325}" presName="LevelOneTextNode" presStyleLbl="node0" presStyleIdx="0" presStyleCnt="1">
        <dgm:presLayoutVars>
          <dgm:chPref val="3"/>
        </dgm:presLayoutVars>
      </dgm:prSet>
      <dgm:spPr/>
      <dgm:t>
        <a:bodyPr/>
        <a:lstStyle/>
        <a:p>
          <a:endParaRPr lang="es-ES"/>
        </a:p>
      </dgm:t>
    </dgm:pt>
    <dgm:pt modelId="{2EEE950E-ED65-4D29-85B0-D7B54B4582B0}" type="pres">
      <dgm:prSet presAssocID="{54EFAC37-387A-4975-A919-30E832FFE325}" presName="level2hierChild" presStyleCnt="0"/>
      <dgm:spPr/>
    </dgm:pt>
    <dgm:pt modelId="{C6B6801E-DC01-419E-8638-3E7347A2E55B}" type="pres">
      <dgm:prSet presAssocID="{AB436635-BF52-4D01-AAC6-721BB68F5E79}" presName="conn2-1" presStyleLbl="parChTrans1D2" presStyleIdx="0" presStyleCnt="3"/>
      <dgm:spPr/>
      <dgm:t>
        <a:bodyPr/>
        <a:lstStyle/>
        <a:p>
          <a:endParaRPr lang="es-ES"/>
        </a:p>
      </dgm:t>
    </dgm:pt>
    <dgm:pt modelId="{6AC3286D-46EF-4F2C-BE2A-79D99B5DBC19}" type="pres">
      <dgm:prSet presAssocID="{AB436635-BF52-4D01-AAC6-721BB68F5E79}" presName="connTx" presStyleLbl="parChTrans1D2" presStyleIdx="0" presStyleCnt="3"/>
      <dgm:spPr/>
      <dgm:t>
        <a:bodyPr/>
        <a:lstStyle/>
        <a:p>
          <a:endParaRPr lang="es-ES"/>
        </a:p>
      </dgm:t>
    </dgm:pt>
    <dgm:pt modelId="{C79DE49D-09C7-4453-A6D0-7A7D7FC8849B}" type="pres">
      <dgm:prSet presAssocID="{AD055C1E-1A5C-4D2B-AAFE-1A6435E6A38B}" presName="root2" presStyleCnt="0"/>
      <dgm:spPr/>
    </dgm:pt>
    <dgm:pt modelId="{B5F5F513-311E-4DF8-9875-BE66AFD5F7F5}" type="pres">
      <dgm:prSet presAssocID="{AD055C1E-1A5C-4D2B-AAFE-1A6435E6A38B}" presName="LevelTwoTextNode" presStyleLbl="node2" presStyleIdx="0" presStyleCnt="3">
        <dgm:presLayoutVars>
          <dgm:chPref val="3"/>
        </dgm:presLayoutVars>
      </dgm:prSet>
      <dgm:spPr/>
      <dgm:t>
        <a:bodyPr/>
        <a:lstStyle/>
        <a:p>
          <a:endParaRPr lang="es-ES"/>
        </a:p>
      </dgm:t>
    </dgm:pt>
    <dgm:pt modelId="{8AD10B76-0BC0-4EA5-B1F7-4C54EDCB1A8A}" type="pres">
      <dgm:prSet presAssocID="{AD055C1E-1A5C-4D2B-AAFE-1A6435E6A38B}" presName="level3hierChild" presStyleCnt="0"/>
      <dgm:spPr/>
    </dgm:pt>
    <dgm:pt modelId="{1A959C3F-4E92-4C0C-9C38-4087140A8D42}" type="pres">
      <dgm:prSet presAssocID="{21075211-1529-4376-9772-A86FA4B723DB}" presName="conn2-1" presStyleLbl="parChTrans1D2" presStyleIdx="1" presStyleCnt="3"/>
      <dgm:spPr/>
      <dgm:t>
        <a:bodyPr/>
        <a:lstStyle/>
        <a:p>
          <a:endParaRPr lang="es-ES"/>
        </a:p>
      </dgm:t>
    </dgm:pt>
    <dgm:pt modelId="{029FEDE1-57C1-4988-944D-6EDE872CE5D2}" type="pres">
      <dgm:prSet presAssocID="{21075211-1529-4376-9772-A86FA4B723DB}" presName="connTx" presStyleLbl="parChTrans1D2" presStyleIdx="1" presStyleCnt="3"/>
      <dgm:spPr/>
      <dgm:t>
        <a:bodyPr/>
        <a:lstStyle/>
        <a:p>
          <a:endParaRPr lang="es-ES"/>
        </a:p>
      </dgm:t>
    </dgm:pt>
    <dgm:pt modelId="{8E2128F3-7BEB-482F-850D-6734CE6A7FD0}" type="pres">
      <dgm:prSet presAssocID="{D937DEE1-E469-48C7-A448-F2061BE2DAF4}" presName="root2" presStyleCnt="0"/>
      <dgm:spPr/>
    </dgm:pt>
    <dgm:pt modelId="{7798142E-1BA8-409B-8A01-4FE5B0DC20CC}" type="pres">
      <dgm:prSet presAssocID="{D937DEE1-E469-48C7-A448-F2061BE2DAF4}" presName="LevelTwoTextNode" presStyleLbl="node2" presStyleIdx="1" presStyleCnt="3">
        <dgm:presLayoutVars>
          <dgm:chPref val="3"/>
        </dgm:presLayoutVars>
      </dgm:prSet>
      <dgm:spPr/>
      <dgm:t>
        <a:bodyPr/>
        <a:lstStyle/>
        <a:p>
          <a:endParaRPr lang="es-ES"/>
        </a:p>
      </dgm:t>
    </dgm:pt>
    <dgm:pt modelId="{CCB32A99-70D5-48EA-A02C-72ADDC5C2066}" type="pres">
      <dgm:prSet presAssocID="{D937DEE1-E469-48C7-A448-F2061BE2DAF4}" presName="level3hierChild" presStyleCnt="0"/>
      <dgm:spPr/>
    </dgm:pt>
    <dgm:pt modelId="{AE575AD2-ED1E-44FB-A117-73B9F5ACCA58}" type="pres">
      <dgm:prSet presAssocID="{3AB020DB-EB00-4204-A6AF-30BC8AF18086}" presName="conn2-1" presStyleLbl="parChTrans1D2" presStyleIdx="2" presStyleCnt="3"/>
      <dgm:spPr/>
      <dgm:t>
        <a:bodyPr/>
        <a:lstStyle/>
        <a:p>
          <a:endParaRPr lang="es-ES"/>
        </a:p>
      </dgm:t>
    </dgm:pt>
    <dgm:pt modelId="{CEDA6244-5DDF-4B6D-8DF2-F70579DAE9D3}" type="pres">
      <dgm:prSet presAssocID="{3AB020DB-EB00-4204-A6AF-30BC8AF18086}" presName="connTx" presStyleLbl="parChTrans1D2" presStyleIdx="2" presStyleCnt="3"/>
      <dgm:spPr/>
      <dgm:t>
        <a:bodyPr/>
        <a:lstStyle/>
        <a:p>
          <a:endParaRPr lang="es-ES"/>
        </a:p>
      </dgm:t>
    </dgm:pt>
    <dgm:pt modelId="{627FBF4F-0088-4A16-B74E-04C6ABD44E87}" type="pres">
      <dgm:prSet presAssocID="{05F50B38-2EEA-46EB-A4C1-8A5C6F99607D}" presName="root2" presStyleCnt="0"/>
      <dgm:spPr/>
    </dgm:pt>
    <dgm:pt modelId="{29DF5024-0954-4FC6-A3A5-7980CBD65660}" type="pres">
      <dgm:prSet presAssocID="{05F50B38-2EEA-46EB-A4C1-8A5C6F99607D}" presName="LevelTwoTextNode" presStyleLbl="node2" presStyleIdx="2" presStyleCnt="3">
        <dgm:presLayoutVars>
          <dgm:chPref val="3"/>
        </dgm:presLayoutVars>
      </dgm:prSet>
      <dgm:spPr/>
      <dgm:t>
        <a:bodyPr/>
        <a:lstStyle/>
        <a:p>
          <a:endParaRPr lang="es-ES"/>
        </a:p>
      </dgm:t>
    </dgm:pt>
    <dgm:pt modelId="{0900BF38-8AF6-4363-B3AE-50F85D8378D1}" type="pres">
      <dgm:prSet presAssocID="{05F50B38-2EEA-46EB-A4C1-8A5C6F99607D}" presName="level3hierChild" presStyleCnt="0"/>
      <dgm:spPr/>
    </dgm:pt>
  </dgm:ptLst>
  <dgm:cxnLst>
    <dgm:cxn modelId="{0A2E4219-3FA7-46A1-A639-C5CA2C329300}" srcId="{54EFAC37-387A-4975-A919-30E832FFE325}" destId="{AD055C1E-1A5C-4D2B-AAFE-1A6435E6A38B}" srcOrd="0" destOrd="0" parTransId="{AB436635-BF52-4D01-AAC6-721BB68F5E79}" sibTransId="{41EBB4C9-1510-4231-8919-D86D7188A46D}"/>
    <dgm:cxn modelId="{913C7871-9CE3-4621-A360-E779491FC718}" type="presOf" srcId="{21075211-1529-4376-9772-A86FA4B723DB}" destId="{029FEDE1-57C1-4988-944D-6EDE872CE5D2}" srcOrd="1" destOrd="0" presId="urn:microsoft.com/office/officeart/2005/8/layout/hierarchy2"/>
    <dgm:cxn modelId="{270D9C06-99AD-4B60-B393-3A06BAAB290C}" srcId="{54EFAC37-387A-4975-A919-30E832FFE325}" destId="{05F50B38-2EEA-46EB-A4C1-8A5C6F99607D}" srcOrd="2" destOrd="0" parTransId="{3AB020DB-EB00-4204-A6AF-30BC8AF18086}" sibTransId="{03C1C324-60FB-4DB8-B795-CCF15F2260AF}"/>
    <dgm:cxn modelId="{49A170DC-318B-49D9-85B9-8913F27BBD6F}" type="presOf" srcId="{5C259C64-5851-4F53-9384-D009B57AE6EB}" destId="{B21D7223-154E-4213-A420-9092015D1895}" srcOrd="0" destOrd="0" presId="urn:microsoft.com/office/officeart/2005/8/layout/hierarchy2"/>
    <dgm:cxn modelId="{16E14B5B-BD19-4618-BF8A-0A4BC8B1EB11}" type="presOf" srcId="{05F50B38-2EEA-46EB-A4C1-8A5C6F99607D}" destId="{29DF5024-0954-4FC6-A3A5-7980CBD65660}" srcOrd="0" destOrd="0" presId="urn:microsoft.com/office/officeart/2005/8/layout/hierarchy2"/>
    <dgm:cxn modelId="{23E703A9-30F8-4100-AFD5-5CE5ADE68390}" srcId="{5C259C64-5851-4F53-9384-D009B57AE6EB}" destId="{54EFAC37-387A-4975-A919-30E832FFE325}" srcOrd="0" destOrd="0" parTransId="{A2DAB0AC-62F3-4D12-B8E0-5F81191971F0}" sibTransId="{B3A032ED-4875-4AFA-B292-81CB3628D4F9}"/>
    <dgm:cxn modelId="{7CACD04E-6DF5-4A15-9F43-E620E866D472}" type="presOf" srcId="{54EFAC37-387A-4975-A919-30E832FFE325}" destId="{0205D0CA-6A9E-40D7-8660-9A7631180679}" srcOrd="0" destOrd="0" presId="urn:microsoft.com/office/officeart/2005/8/layout/hierarchy2"/>
    <dgm:cxn modelId="{00F7186C-2656-438A-90D3-70E6C073358B}" type="presOf" srcId="{21075211-1529-4376-9772-A86FA4B723DB}" destId="{1A959C3F-4E92-4C0C-9C38-4087140A8D42}" srcOrd="0" destOrd="0" presId="urn:microsoft.com/office/officeart/2005/8/layout/hierarchy2"/>
    <dgm:cxn modelId="{3F3C55FC-9874-4FFB-980C-4BF3E7D69C14}" type="presOf" srcId="{3AB020DB-EB00-4204-A6AF-30BC8AF18086}" destId="{CEDA6244-5DDF-4B6D-8DF2-F70579DAE9D3}" srcOrd="1" destOrd="0" presId="urn:microsoft.com/office/officeart/2005/8/layout/hierarchy2"/>
    <dgm:cxn modelId="{2A6E0E18-F427-4975-A562-FCFD52A3C898}" type="presOf" srcId="{AB436635-BF52-4D01-AAC6-721BB68F5E79}" destId="{6AC3286D-46EF-4F2C-BE2A-79D99B5DBC19}" srcOrd="1" destOrd="0" presId="urn:microsoft.com/office/officeart/2005/8/layout/hierarchy2"/>
    <dgm:cxn modelId="{57B07759-BB83-4499-AE3B-A0A06B4997D7}" type="presOf" srcId="{D937DEE1-E469-48C7-A448-F2061BE2DAF4}" destId="{7798142E-1BA8-409B-8A01-4FE5B0DC20CC}" srcOrd="0" destOrd="0" presId="urn:microsoft.com/office/officeart/2005/8/layout/hierarchy2"/>
    <dgm:cxn modelId="{7005D87D-68E9-42DF-A3BE-B18CFF1285CF}" srcId="{54EFAC37-387A-4975-A919-30E832FFE325}" destId="{D937DEE1-E469-48C7-A448-F2061BE2DAF4}" srcOrd="1" destOrd="0" parTransId="{21075211-1529-4376-9772-A86FA4B723DB}" sibTransId="{6EAF78FA-2ED8-4B04-A7F9-D08940F3F9D9}"/>
    <dgm:cxn modelId="{0A811BCA-4C91-45B3-B85A-C6D171D221CD}" type="presOf" srcId="{AB436635-BF52-4D01-AAC6-721BB68F5E79}" destId="{C6B6801E-DC01-419E-8638-3E7347A2E55B}" srcOrd="0" destOrd="0" presId="urn:microsoft.com/office/officeart/2005/8/layout/hierarchy2"/>
    <dgm:cxn modelId="{5391985B-D6C5-421C-B1DA-F752A20568F9}" type="presOf" srcId="{3AB020DB-EB00-4204-A6AF-30BC8AF18086}" destId="{AE575AD2-ED1E-44FB-A117-73B9F5ACCA58}" srcOrd="0" destOrd="0" presId="urn:microsoft.com/office/officeart/2005/8/layout/hierarchy2"/>
    <dgm:cxn modelId="{13D52C73-A150-46C6-94A1-C19BE03CC286}" type="presOf" srcId="{AD055C1E-1A5C-4D2B-AAFE-1A6435E6A38B}" destId="{B5F5F513-311E-4DF8-9875-BE66AFD5F7F5}" srcOrd="0" destOrd="0" presId="urn:microsoft.com/office/officeart/2005/8/layout/hierarchy2"/>
    <dgm:cxn modelId="{6CCCE391-28E1-46A5-83BA-85DD4C111F4D}" type="presParOf" srcId="{B21D7223-154E-4213-A420-9092015D1895}" destId="{E222BA65-FE3B-4AE1-80C3-011EAF38F451}" srcOrd="0" destOrd="0" presId="urn:microsoft.com/office/officeart/2005/8/layout/hierarchy2"/>
    <dgm:cxn modelId="{F13B0204-B33E-412D-B4B2-57F23E225D98}" type="presParOf" srcId="{E222BA65-FE3B-4AE1-80C3-011EAF38F451}" destId="{0205D0CA-6A9E-40D7-8660-9A7631180679}" srcOrd="0" destOrd="0" presId="urn:microsoft.com/office/officeart/2005/8/layout/hierarchy2"/>
    <dgm:cxn modelId="{C8AF7167-06E9-48C5-83A4-FE0E6CEBCBF5}" type="presParOf" srcId="{E222BA65-FE3B-4AE1-80C3-011EAF38F451}" destId="{2EEE950E-ED65-4D29-85B0-D7B54B4582B0}" srcOrd="1" destOrd="0" presId="urn:microsoft.com/office/officeart/2005/8/layout/hierarchy2"/>
    <dgm:cxn modelId="{E146C466-8077-4145-B5AE-C89F69E05917}" type="presParOf" srcId="{2EEE950E-ED65-4D29-85B0-D7B54B4582B0}" destId="{C6B6801E-DC01-419E-8638-3E7347A2E55B}" srcOrd="0" destOrd="0" presId="urn:microsoft.com/office/officeart/2005/8/layout/hierarchy2"/>
    <dgm:cxn modelId="{0555CDCD-D712-414B-A2C1-89351E4B7D10}" type="presParOf" srcId="{C6B6801E-DC01-419E-8638-3E7347A2E55B}" destId="{6AC3286D-46EF-4F2C-BE2A-79D99B5DBC19}" srcOrd="0" destOrd="0" presId="urn:microsoft.com/office/officeart/2005/8/layout/hierarchy2"/>
    <dgm:cxn modelId="{1EF69D48-B6E2-43FB-AB1F-489C08689854}" type="presParOf" srcId="{2EEE950E-ED65-4D29-85B0-D7B54B4582B0}" destId="{C79DE49D-09C7-4453-A6D0-7A7D7FC8849B}" srcOrd="1" destOrd="0" presId="urn:microsoft.com/office/officeart/2005/8/layout/hierarchy2"/>
    <dgm:cxn modelId="{550F8151-63B7-4435-AC02-F951A5C750B1}" type="presParOf" srcId="{C79DE49D-09C7-4453-A6D0-7A7D7FC8849B}" destId="{B5F5F513-311E-4DF8-9875-BE66AFD5F7F5}" srcOrd="0" destOrd="0" presId="urn:microsoft.com/office/officeart/2005/8/layout/hierarchy2"/>
    <dgm:cxn modelId="{431C669E-85B9-4F9A-97DF-42E8A87820B7}" type="presParOf" srcId="{C79DE49D-09C7-4453-A6D0-7A7D7FC8849B}" destId="{8AD10B76-0BC0-4EA5-B1F7-4C54EDCB1A8A}" srcOrd="1" destOrd="0" presId="urn:microsoft.com/office/officeart/2005/8/layout/hierarchy2"/>
    <dgm:cxn modelId="{A89944C6-C741-40A5-AC9E-78F426C68C29}" type="presParOf" srcId="{2EEE950E-ED65-4D29-85B0-D7B54B4582B0}" destId="{1A959C3F-4E92-4C0C-9C38-4087140A8D42}" srcOrd="2" destOrd="0" presId="urn:microsoft.com/office/officeart/2005/8/layout/hierarchy2"/>
    <dgm:cxn modelId="{45DD7832-BACE-44AA-BC89-9FAE29F5E3A6}" type="presParOf" srcId="{1A959C3F-4E92-4C0C-9C38-4087140A8D42}" destId="{029FEDE1-57C1-4988-944D-6EDE872CE5D2}" srcOrd="0" destOrd="0" presId="urn:microsoft.com/office/officeart/2005/8/layout/hierarchy2"/>
    <dgm:cxn modelId="{3C55C32A-A34A-4FD6-9E69-D239E2DBF810}" type="presParOf" srcId="{2EEE950E-ED65-4D29-85B0-D7B54B4582B0}" destId="{8E2128F3-7BEB-482F-850D-6734CE6A7FD0}" srcOrd="3" destOrd="0" presId="urn:microsoft.com/office/officeart/2005/8/layout/hierarchy2"/>
    <dgm:cxn modelId="{2B5AB731-D6E4-4FE9-B2D6-0589B95A2616}" type="presParOf" srcId="{8E2128F3-7BEB-482F-850D-6734CE6A7FD0}" destId="{7798142E-1BA8-409B-8A01-4FE5B0DC20CC}" srcOrd="0" destOrd="0" presId="urn:microsoft.com/office/officeart/2005/8/layout/hierarchy2"/>
    <dgm:cxn modelId="{2E0A7D96-44EB-41D9-B3E6-71E5CA8C9370}" type="presParOf" srcId="{8E2128F3-7BEB-482F-850D-6734CE6A7FD0}" destId="{CCB32A99-70D5-48EA-A02C-72ADDC5C2066}" srcOrd="1" destOrd="0" presId="urn:microsoft.com/office/officeart/2005/8/layout/hierarchy2"/>
    <dgm:cxn modelId="{AAF543F8-03C9-4A49-A489-387C265796EE}" type="presParOf" srcId="{2EEE950E-ED65-4D29-85B0-D7B54B4582B0}" destId="{AE575AD2-ED1E-44FB-A117-73B9F5ACCA58}" srcOrd="4" destOrd="0" presId="urn:microsoft.com/office/officeart/2005/8/layout/hierarchy2"/>
    <dgm:cxn modelId="{92BE69CD-0FAE-46FA-B418-869DAF1B63FA}" type="presParOf" srcId="{AE575AD2-ED1E-44FB-A117-73B9F5ACCA58}" destId="{CEDA6244-5DDF-4B6D-8DF2-F70579DAE9D3}" srcOrd="0" destOrd="0" presId="urn:microsoft.com/office/officeart/2005/8/layout/hierarchy2"/>
    <dgm:cxn modelId="{2754272A-FA90-438B-AD7C-5D39A3E0FE75}" type="presParOf" srcId="{2EEE950E-ED65-4D29-85B0-D7B54B4582B0}" destId="{627FBF4F-0088-4A16-B74E-04C6ABD44E87}" srcOrd="5" destOrd="0" presId="urn:microsoft.com/office/officeart/2005/8/layout/hierarchy2"/>
    <dgm:cxn modelId="{C57E8308-4D4D-4E24-8BBC-30A3D163D9D8}" type="presParOf" srcId="{627FBF4F-0088-4A16-B74E-04C6ABD44E87}" destId="{29DF5024-0954-4FC6-A3A5-7980CBD65660}" srcOrd="0" destOrd="0" presId="urn:microsoft.com/office/officeart/2005/8/layout/hierarchy2"/>
    <dgm:cxn modelId="{E204D9C0-7A2B-4BAF-9D2B-593F73CF233A}" type="presParOf" srcId="{627FBF4F-0088-4A16-B74E-04C6ABD44E87}" destId="{0900BF38-8AF6-4363-B3AE-50F85D8378D1}"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10F84EC-97E8-4902-BE40-C759CD98668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ES"/>
        </a:p>
      </dgm:t>
    </dgm:pt>
    <dgm:pt modelId="{CFD37F75-18EF-48D6-AFB4-2DC1E16A05CF}">
      <dgm:prSet phldrT="[Texto]"/>
      <dgm:spPr/>
      <dgm:t>
        <a:bodyPr/>
        <a:lstStyle/>
        <a:p>
          <a:r>
            <a:rPr lang="es-ES" b="1" dirty="0" smtClean="0"/>
            <a:t>“NETEO” DE ACTIVOS/PASIVOS FINANCIEROS</a:t>
          </a:r>
          <a:endParaRPr lang="es-ES" b="1" dirty="0"/>
        </a:p>
      </dgm:t>
    </dgm:pt>
    <dgm:pt modelId="{582AA822-89EC-4845-A98B-0199286B9AE7}" type="parTrans" cxnId="{7FD2C81A-F0AF-444E-A2BA-7D3DD1AB9870}">
      <dgm:prSet/>
      <dgm:spPr/>
      <dgm:t>
        <a:bodyPr/>
        <a:lstStyle/>
        <a:p>
          <a:endParaRPr lang="es-ES"/>
        </a:p>
      </dgm:t>
    </dgm:pt>
    <dgm:pt modelId="{C2742EB3-92E3-46F7-ACB1-CCF5C9FF5026}" type="sibTrans" cxnId="{7FD2C81A-F0AF-444E-A2BA-7D3DD1AB9870}">
      <dgm:prSet/>
      <dgm:spPr/>
      <dgm:t>
        <a:bodyPr/>
        <a:lstStyle/>
        <a:p>
          <a:endParaRPr lang="es-ES"/>
        </a:p>
      </dgm:t>
    </dgm:pt>
    <dgm:pt modelId="{F2D837E4-EE7E-474B-9922-947E60E32639}">
      <dgm:prSet phldrT="[Texto]"/>
      <dgm:spPr/>
      <dgm:t>
        <a:bodyPr/>
        <a:lstStyle/>
        <a:p>
          <a:r>
            <a:rPr lang="es-ES" dirty="0" smtClean="0"/>
            <a:t>Condiciones que deben darse simultáneamente</a:t>
          </a:r>
          <a:endParaRPr lang="es-ES" dirty="0"/>
        </a:p>
      </dgm:t>
    </dgm:pt>
    <dgm:pt modelId="{4EDB44BE-7856-44AB-B637-085C2DCF18D3}" type="parTrans" cxnId="{1BD26365-6079-4DDF-860F-762501AF5441}">
      <dgm:prSet/>
      <dgm:spPr/>
      <dgm:t>
        <a:bodyPr/>
        <a:lstStyle/>
        <a:p>
          <a:endParaRPr lang="es-ES"/>
        </a:p>
      </dgm:t>
    </dgm:pt>
    <dgm:pt modelId="{7474EDE9-EC89-455F-B019-B1A37F2C8939}" type="sibTrans" cxnId="{1BD26365-6079-4DDF-860F-762501AF5441}">
      <dgm:prSet/>
      <dgm:spPr/>
      <dgm:t>
        <a:bodyPr/>
        <a:lstStyle/>
        <a:p>
          <a:endParaRPr lang="es-ES"/>
        </a:p>
      </dgm:t>
    </dgm:pt>
    <dgm:pt modelId="{C283195A-4051-4169-89B0-FA67721B3521}">
      <dgm:prSet phldrT="[Texto]"/>
      <dgm:spPr/>
      <dgm:t>
        <a:bodyPr/>
        <a:lstStyle/>
        <a:p>
          <a:r>
            <a:rPr lang="es-ES" dirty="0" smtClean="0"/>
            <a:t>Que se sociedad tenga el </a:t>
          </a:r>
          <a:r>
            <a:rPr lang="es-ES" b="1" dirty="0" smtClean="0"/>
            <a:t>derecho exigible de compensar </a:t>
          </a:r>
          <a:r>
            <a:rPr lang="es-ES" dirty="0" smtClean="0"/>
            <a:t>los importes reconocidos</a:t>
          </a:r>
          <a:endParaRPr lang="es-ES" dirty="0"/>
        </a:p>
      </dgm:t>
    </dgm:pt>
    <dgm:pt modelId="{09C8B492-9CCC-495F-99ED-F9FBEDADC943}" type="parTrans" cxnId="{7AA20207-FFBF-4842-B815-314439F8DEDE}">
      <dgm:prSet/>
      <dgm:spPr/>
      <dgm:t>
        <a:bodyPr/>
        <a:lstStyle/>
        <a:p>
          <a:endParaRPr lang="es-ES"/>
        </a:p>
      </dgm:t>
    </dgm:pt>
    <dgm:pt modelId="{DEA37859-D9E5-49BD-9779-F3A307586A24}" type="sibTrans" cxnId="{7AA20207-FFBF-4842-B815-314439F8DEDE}">
      <dgm:prSet/>
      <dgm:spPr/>
      <dgm:t>
        <a:bodyPr/>
        <a:lstStyle/>
        <a:p>
          <a:endParaRPr lang="es-ES"/>
        </a:p>
      </dgm:t>
    </dgm:pt>
    <dgm:pt modelId="{5ADF6677-CC28-4841-B985-9AB7E013799A}">
      <dgm:prSet/>
      <dgm:spPr/>
      <dgm:t>
        <a:bodyPr/>
        <a:lstStyle/>
        <a:p>
          <a:r>
            <a:rPr lang="es-ES" dirty="0" smtClean="0"/>
            <a:t>Que se tenga la </a:t>
          </a:r>
          <a:r>
            <a:rPr lang="es-ES" b="1" dirty="0" smtClean="0"/>
            <a:t>intención</a:t>
          </a:r>
          <a:r>
            <a:rPr lang="es-ES" dirty="0" smtClean="0"/>
            <a:t> de liquidar las cantidades por el neto</a:t>
          </a:r>
          <a:endParaRPr lang="es-ES" dirty="0"/>
        </a:p>
      </dgm:t>
    </dgm:pt>
    <dgm:pt modelId="{6F366B8E-D4A9-45E7-B3C3-A13647703D91}" type="parTrans" cxnId="{19F61425-84D6-4C6B-89D7-E4F815A9A080}">
      <dgm:prSet/>
      <dgm:spPr/>
      <dgm:t>
        <a:bodyPr/>
        <a:lstStyle/>
        <a:p>
          <a:endParaRPr lang="es-ES"/>
        </a:p>
      </dgm:t>
    </dgm:pt>
    <dgm:pt modelId="{59D37F8A-1F8A-495D-BF70-EFF8FC273D66}" type="sibTrans" cxnId="{19F61425-84D6-4C6B-89D7-E4F815A9A080}">
      <dgm:prSet/>
      <dgm:spPr/>
      <dgm:t>
        <a:bodyPr/>
        <a:lstStyle/>
        <a:p>
          <a:endParaRPr lang="es-ES"/>
        </a:p>
      </dgm:t>
    </dgm:pt>
    <dgm:pt modelId="{55AA837B-A595-4319-A46E-0A7190A85480}" type="pres">
      <dgm:prSet presAssocID="{F10F84EC-97E8-4902-BE40-C759CD986680}" presName="hierChild1" presStyleCnt="0">
        <dgm:presLayoutVars>
          <dgm:chPref val="1"/>
          <dgm:dir/>
          <dgm:animOne val="branch"/>
          <dgm:animLvl val="lvl"/>
          <dgm:resizeHandles/>
        </dgm:presLayoutVars>
      </dgm:prSet>
      <dgm:spPr/>
      <dgm:t>
        <a:bodyPr/>
        <a:lstStyle/>
        <a:p>
          <a:endParaRPr lang="es-ES"/>
        </a:p>
      </dgm:t>
    </dgm:pt>
    <dgm:pt modelId="{E8BC0A2C-C7BF-4D92-9DEB-AE56FBFD34A9}" type="pres">
      <dgm:prSet presAssocID="{CFD37F75-18EF-48D6-AFB4-2DC1E16A05CF}" presName="hierRoot1" presStyleCnt="0"/>
      <dgm:spPr/>
    </dgm:pt>
    <dgm:pt modelId="{4526FBF9-6E7E-41FE-91DB-5C05B2D9A450}" type="pres">
      <dgm:prSet presAssocID="{CFD37F75-18EF-48D6-AFB4-2DC1E16A05CF}" presName="composite" presStyleCnt="0"/>
      <dgm:spPr/>
    </dgm:pt>
    <dgm:pt modelId="{861C455C-D363-4198-8C4F-53DCB1DCDA9C}" type="pres">
      <dgm:prSet presAssocID="{CFD37F75-18EF-48D6-AFB4-2DC1E16A05CF}" presName="background" presStyleLbl="node0" presStyleIdx="0" presStyleCnt="1"/>
      <dgm:spPr/>
    </dgm:pt>
    <dgm:pt modelId="{821C9811-7A78-411C-AA7B-FEBA9E32174A}" type="pres">
      <dgm:prSet presAssocID="{CFD37F75-18EF-48D6-AFB4-2DC1E16A05CF}" presName="text" presStyleLbl="fgAcc0" presStyleIdx="0" presStyleCnt="1">
        <dgm:presLayoutVars>
          <dgm:chPref val="3"/>
        </dgm:presLayoutVars>
      </dgm:prSet>
      <dgm:spPr/>
      <dgm:t>
        <a:bodyPr/>
        <a:lstStyle/>
        <a:p>
          <a:endParaRPr lang="es-ES"/>
        </a:p>
      </dgm:t>
    </dgm:pt>
    <dgm:pt modelId="{EC2D9A84-B4FB-4E9C-B75F-A4B990F8C84E}" type="pres">
      <dgm:prSet presAssocID="{CFD37F75-18EF-48D6-AFB4-2DC1E16A05CF}" presName="hierChild2" presStyleCnt="0"/>
      <dgm:spPr/>
    </dgm:pt>
    <dgm:pt modelId="{B1D0C8A5-B0F3-481B-BF05-A314499E9498}" type="pres">
      <dgm:prSet presAssocID="{4EDB44BE-7856-44AB-B637-085C2DCF18D3}" presName="Name10" presStyleLbl="parChTrans1D2" presStyleIdx="0" presStyleCnt="1"/>
      <dgm:spPr/>
      <dgm:t>
        <a:bodyPr/>
        <a:lstStyle/>
        <a:p>
          <a:endParaRPr lang="es-ES"/>
        </a:p>
      </dgm:t>
    </dgm:pt>
    <dgm:pt modelId="{A4E74506-6458-4679-8FF7-9B0E430596AA}" type="pres">
      <dgm:prSet presAssocID="{F2D837E4-EE7E-474B-9922-947E60E32639}" presName="hierRoot2" presStyleCnt="0"/>
      <dgm:spPr/>
    </dgm:pt>
    <dgm:pt modelId="{E54D9B59-779D-4C48-AB99-DA374353096B}" type="pres">
      <dgm:prSet presAssocID="{F2D837E4-EE7E-474B-9922-947E60E32639}" presName="composite2" presStyleCnt="0"/>
      <dgm:spPr/>
    </dgm:pt>
    <dgm:pt modelId="{74F28F7D-C9C8-42DD-861A-D520215A9469}" type="pres">
      <dgm:prSet presAssocID="{F2D837E4-EE7E-474B-9922-947E60E32639}" presName="background2" presStyleLbl="node2" presStyleIdx="0" presStyleCnt="1"/>
      <dgm:spPr/>
    </dgm:pt>
    <dgm:pt modelId="{DBF553D5-923E-455A-800B-18638BC26017}" type="pres">
      <dgm:prSet presAssocID="{F2D837E4-EE7E-474B-9922-947E60E32639}" presName="text2" presStyleLbl="fgAcc2" presStyleIdx="0" presStyleCnt="1">
        <dgm:presLayoutVars>
          <dgm:chPref val="3"/>
        </dgm:presLayoutVars>
      </dgm:prSet>
      <dgm:spPr/>
      <dgm:t>
        <a:bodyPr/>
        <a:lstStyle/>
        <a:p>
          <a:endParaRPr lang="es-ES"/>
        </a:p>
      </dgm:t>
    </dgm:pt>
    <dgm:pt modelId="{D649C24C-6037-431E-86F1-B54F9A7D3A5C}" type="pres">
      <dgm:prSet presAssocID="{F2D837E4-EE7E-474B-9922-947E60E32639}" presName="hierChild3" presStyleCnt="0"/>
      <dgm:spPr/>
    </dgm:pt>
    <dgm:pt modelId="{1F4A6ABB-DF36-4027-9983-F74B9DCAAE06}" type="pres">
      <dgm:prSet presAssocID="{09C8B492-9CCC-495F-99ED-F9FBEDADC943}" presName="Name17" presStyleLbl="parChTrans1D3" presStyleIdx="0" presStyleCnt="2"/>
      <dgm:spPr/>
      <dgm:t>
        <a:bodyPr/>
        <a:lstStyle/>
        <a:p>
          <a:endParaRPr lang="es-ES"/>
        </a:p>
      </dgm:t>
    </dgm:pt>
    <dgm:pt modelId="{5DE82973-A413-4A7F-90D3-CC80B1701A19}" type="pres">
      <dgm:prSet presAssocID="{C283195A-4051-4169-89B0-FA67721B3521}" presName="hierRoot3" presStyleCnt="0"/>
      <dgm:spPr/>
    </dgm:pt>
    <dgm:pt modelId="{AB613EB5-9415-4432-8067-FED0EF9F7300}" type="pres">
      <dgm:prSet presAssocID="{C283195A-4051-4169-89B0-FA67721B3521}" presName="composite3" presStyleCnt="0"/>
      <dgm:spPr/>
    </dgm:pt>
    <dgm:pt modelId="{7EBF653C-9CA6-4F6F-896F-BD15C64849E0}" type="pres">
      <dgm:prSet presAssocID="{C283195A-4051-4169-89B0-FA67721B3521}" presName="background3" presStyleLbl="node3" presStyleIdx="0" presStyleCnt="2"/>
      <dgm:spPr/>
    </dgm:pt>
    <dgm:pt modelId="{FAA36008-A228-42CA-B5E0-B1E0862CB089}" type="pres">
      <dgm:prSet presAssocID="{C283195A-4051-4169-89B0-FA67721B3521}" presName="text3" presStyleLbl="fgAcc3" presStyleIdx="0" presStyleCnt="2">
        <dgm:presLayoutVars>
          <dgm:chPref val="3"/>
        </dgm:presLayoutVars>
      </dgm:prSet>
      <dgm:spPr/>
      <dgm:t>
        <a:bodyPr/>
        <a:lstStyle/>
        <a:p>
          <a:endParaRPr lang="es-ES"/>
        </a:p>
      </dgm:t>
    </dgm:pt>
    <dgm:pt modelId="{720F62F3-07C1-4594-9EEA-6758E6FAEA13}" type="pres">
      <dgm:prSet presAssocID="{C283195A-4051-4169-89B0-FA67721B3521}" presName="hierChild4" presStyleCnt="0"/>
      <dgm:spPr/>
    </dgm:pt>
    <dgm:pt modelId="{F5099D24-F27A-414F-A725-A9DEEDA9936B}" type="pres">
      <dgm:prSet presAssocID="{6F366B8E-D4A9-45E7-B3C3-A13647703D91}" presName="Name17" presStyleLbl="parChTrans1D3" presStyleIdx="1" presStyleCnt="2"/>
      <dgm:spPr/>
      <dgm:t>
        <a:bodyPr/>
        <a:lstStyle/>
        <a:p>
          <a:endParaRPr lang="es-ES"/>
        </a:p>
      </dgm:t>
    </dgm:pt>
    <dgm:pt modelId="{6F691BE5-F7E3-4F55-B4A7-287980DF35F8}" type="pres">
      <dgm:prSet presAssocID="{5ADF6677-CC28-4841-B985-9AB7E013799A}" presName="hierRoot3" presStyleCnt="0"/>
      <dgm:spPr/>
    </dgm:pt>
    <dgm:pt modelId="{B7A57416-B6A2-4B93-9330-AFECFB4A352F}" type="pres">
      <dgm:prSet presAssocID="{5ADF6677-CC28-4841-B985-9AB7E013799A}" presName="composite3" presStyleCnt="0"/>
      <dgm:spPr/>
    </dgm:pt>
    <dgm:pt modelId="{D8A8A0B2-1183-4FE2-BF8E-CB6D26E2F5CB}" type="pres">
      <dgm:prSet presAssocID="{5ADF6677-CC28-4841-B985-9AB7E013799A}" presName="background3" presStyleLbl="node3" presStyleIdx="1" presStyleCnt="2"/>
      <dgm:spPr/>
    </dgm:pt>
    <dgm:pt modelId="{FBF57BB3-7026-4D4F-9D12-F7C6644FA6DA}" type="pres">
      <dgm:prSet presAssocID="{5ADF6677-CC28-4841-B985-9AB7E013799A}" presName="text3" presStyleLbl="fgAcc3" presStyleIdx="1" presStyleCnt="2">
        <dgm:presLayoutVars>
          <dgm:chPref val="3"/>
        </dgm:presLayoutVars>
      </dgm:prSet>
      <dgm:spPr/>
      <dgm:t>
        <a:bodyPr/>
        <a:lstStyle/>
        <a:p>
          <a:endParaRPr lang="es-ES"/>
        </a:p>
      </dgm:t>
    </dgm:pt>
    <dgm:pt modelId="{5AA7D6B9-B539-40D7-ACD2-2DA5F4A00E01}" type="pres">
      <dgm:prSet presAssocID="{5ADF6677-CC28-4841-B985-9AB7E013799A}" presName="hierChild4" presStyleCnt="0"/>
      <dgm:spPr/>
    </dgm:pt>
  </dgm:ptLst>
  <dgm:cxnLst>
    <dgm:cxn modelId="{19F61425-84D6-4C6B-89D7-E4F815A9A080}" srcId="{F2D837E4-EE7E-474B-9922-947E60E32639}" destId="{5ADF6677-CC28-4841-B985-9AB7E013799A}" srcOrd="1" destOrd="0" parTransId="{6F366B8E-D4A9-45E7-B3C3-A13647703D91}" sibTransId="{59D37F8A-1F8A-495D-BF70-EFF8FC273D66}"/>
    <dgm:cxn modelId="{7FD2C81A-F0AF-444E-A2BA-7D3DD1AB9870}" srcId="{F10F84EC-97E8-4902-BE40-C759CD986680}" destId="{CFD37F75-18EF-48D6-AFB4-2DC1E16A05CF}" srcOrd="0" destOrd="0" parTransId="{582AA822-89EC-4845-A98B-0199286B9AE7}" sibTransId="{C2742EB3-92E3-46F7-ACB1-CCF5C9FF5026}"/>
    <dgm:cxn modelId="{1BD26365-6079-4DDF-860F-762501AF5441}" srcId="{CFD37F75-18EF-48D6-AFB4-2DC1E16A05CF}" destId="{F2D837E4-EE7E-474B-9922-947E60E32639}" srcOrd="0" destOrd="0" parTransId="{4EDB44BE-7856-44AB-B637-085C2DCF18D3}" sibTransId="{7474EDE9-EC89-455F-B019-B1A37F2C8939}"/>
    <dgm:cxn modelId="{3B5BBFF4-B899-4779-9F1E-C93FA9A3F06D}" type="presOf" srcId="{CFD37F75-18EF-48D6-AFB4-2DC1E16A05CF}" destId="{821C9811-7A78-411C-AA7B-FEBA9E32174A}" srcOrd="0" destOrd="0" presId="urn:microsoft.com/office/officeart/2005/8/layout/hierarchy1"/>
    <dgm:cxn modelId="{436DFB65-292F-4E9F-BA7C-4B4E2DDA6BB4}" type="presOf" srcId="{6F366B8E-D4A9-45E7-B3C3-A13647703D91}" destId="{F5099D24-F27A-414F-A725-A9DEEDA9936B}" srcOrd="0" destOrd="0" presId="urn:microsoft.com/office/officeart/2005/8/layout/hierarchy1"/>
    <dgm:cxn modelId="{59B3A702-8E49-41BE-9AB9-3C7EE34E72D3}" type="presOf" srcId="{F10F84EC-97E8-4902-BE40-C759CD986680}" destId="{55AA837B-A595-4319-A46E-0A7190A85480}" srcOrd="0" destOrd="0" presId="urn:microsoft.com/office/officeart/2005/8/layout/hierarchy1"/>
    <dgm:cxn modelId="{7AA20207-FFBF-4842-B815-314439F8DEDE}" srcId="{F2D837E4-EE7E-474B-9922-947E60E32639}" destId="{C283195A-4051-4169-89B0-FA67721B3521}" srcOrd="0" destOrd="0" parTransId="{09C8B492-9CCC-495F-99ED-F9FBEDADC943}" sibTransId="{DEA37859-D9E5-49BD-9779-F3A307586A24}"/>
    <dgm:cxn modelId="{063491EF-9949-4A4C-8D71-501D76390BAE}" type="presOf" srcId="{4EDB44BE-7856-44AB-B637-085C2DCF18D3}" destId="{B1D0C8A5-B0F3-481B-BF05-A314499E9498}" srcOrd="0" destOrd="0" presId="urn:microsoft.com/office/officeart/2005/8/layout/hierarchy1"/>
    <dgm:cxn modelId="{5A4CDCF4-7DAC-467F-B500-A754298EC977}" type="presOf" srcId="{C283195A-4051-4169-89B0-FA67721B3521}" destId="{FAA36008-A228-42CA-B5E0-B1E0862CB089}" srcOrd="0" destOrd="0" presId="urn:microsoft.com/office/officeart/2005/8/layout/hierarchy1"/>
    <dgm:cxn modelId="{E7EF2D1B-C177-478B-AB86-4F94C7D19C28}" type="presOf" srcId="{5ADF6677-CC28-4841-B985-9AB7E013799A}" destId="{FBF57BB3-7026-4D4F-9D12-F7C6644FA6DA}" srcOrd="0" destOrd="0" presId="urn:microsoft.com/office/officeart/2005/8/layout/hierarchy1"/>
    <dgm:cxn modelId="{4F2D128E-EFFC-4E21-980D-A81787274917}" type="presOf" srcId="{F2D837E4-EE7E-474B-9922-947E60E32639}" destId="{DBF553D5-923E-455A-800B-18638BC26017}" srcOrd="0" destOrd="0" presId="urn:microsoft.com/office/officeart/2005/8/layout/hierarchy1"/>
    <dgm:cxn modelId="{23B43B40-4924-4072-B818-5F4EF6E20679}" type="presOf" srcId="{09C8B492-9CCC-495F-99ED-F9FBEDADC943}" destId="{1F4A6ABB-DF36-4027-9983-F74B9DCAAE06}" srcOrd="0" destOrd="0" presId="urn:microsoft.com/office/officeart/2005/8/layout/hierarchy1"/>
    <dgm:cxn modelId="{CD14753A-1A68-43BD-9D44-28D963E1EAA0}" type="presParOf" srcId="{55AA837B-A595-4319-A46E-0A7190A85480}" destId="{E8BC0A2C-C7BF-4D92-9DEB-AE56FBFD34A9}" srcOrd="0" destOrd="0" presId="urn:microsoft.com/office/officeart/2005/8/layout/hierarchy1"/>
    <dgm:cxn modelId="{4C2F7E15-EC7E-49DD-B8A8-996741373286}" type="presParOf" srcId="{E8BC0A2C-C7BF-4D92-9DEB-AE56FBFD34A9}" destId="{4526FBF9-6E7E-41FE-91DB-5C05B2D9A450}" srcOrd="0" destOrd="0" presId="urn:microsoft.com/office/officeart/2005/8/layout/hierarchy1"/>
    <dgm:cxn modelId="{C6C8FC5D-CF55-43A0-9905-8530BA1E35A5}" type="presParOf" srcId="{4526FBF9-6E7E-41FE-91DB-5C05B2D9A450}" destId="{861C455C-D363-4198-8C4F-53DCB1DCDA9C}" srcOrd="0" destOrd="0" presId="urn:microsoft.com/office/officeart/2005/8/layout/hierarchy1"/>
    <dgm:cxn modelId="{086DE91A-5206-4046-93CC-7190798F03C3}" type="presParOf" srcId="{4526FBF9-6E7E-41FE-91DB-5C05B2D9A450}" destId="{821C9811-7A78-411C-AA7B-FEBA9E32174A}" srcOrd="1" destOrd="0" presId="urn:microsoft.com/office/officeart/2005/8/layout/hierarchy1"/>
    <dgm:cxn modelId="{F630DC2B-B30B-4F1B-AA9F-BA527E03A144}" type="presParOf" srcId="{E8BC0A2C-C7BF-4D92-9DEB-AE56FBFD34A9}" destId="{EC2D9A84-B4FB-4E9C-B75F-A4B990F8C84E}" srcOrd="1" destOrd="0" presId="urn:microsoft.com/office/officeart/2005/8/layout/hierarchy1"/>
    <dgm:cxn modelId="{13962362-DCB1-4496-9FEB-2E1D3E1BA2C5}" type="presParOf" srcId="{EC2D9A84-B4FB-4E9C-B75F-A4B990F8C84E}" destId="{B1D0C8A5-B0F3-481B-BF05-A314499E9498}" srcOrd="0" destOrd="0" presId="urn:microsoft.com/office/officeart/2005/8/layout/hierarchy1"/>
    <dgm:cxn modelId="{A1519D92-977E-4068-89CC-CE84848F4CC9}" type="presParOf" srcId="{EC2D9A84-B4FB-4E9C-B75F-A4B990F8C84E}" destId="{A4E74506-6458-4679-8FF7-9B0E430596AA}" srcOrd="1" destOrd="0" presId="urn:microsoft.com/office/officeart/2005/8/layout/hierarchy1"/>
    <dgm:cxn modelId="{2BCB628D-4538-4D78-A897-DABCBA5D100E}" type="presParOf" srcId="{A4E74506-6458-4679-8FF7-9B0E430596AA}" destId="{E54D9B59-779D-4C48-AB99-DA374353096B}" srcOrd="0" destOrd="0" presId="urn:microsoft.com/office/officeart/2005/8/layout/hierarchy1"/>
    <dgm:cxn modelId="{5519CE32-6D6C-4201-836F-6297E4FFC23C}" type="presParOf" srcId="{E54D9B59-779D-4C48-AB99-DA374353096B}" destId="{74F28F7D-C9C8-42DD-861A-D520215A9469}" srcOrd="0" destOrd="0" presId="urn:microsoft.com/office/officeart/2005/8/layout/hierarchy1"/>
    <dgm:cxn modelId="{99264CAD-19EE-40EC-AE38-6603B8426805}" type="presParOf" srcId="{E54D9B59-779D-4C48-AB99-DA374353096B}" destId="{DBF553D5-923E-455A-800B-18638BC26017}" srcOrd="1" destOrd="0" presId="urn:microsoft.com/office/officeart/2005/8/layout/hierarchy1"/>
    <dgm:cxn modelId="{4DED0E44-0345-4C17-8373-7A20BA68211C}" type="presParOf" srcId="{A4E74506-6458-4679-8FF7-9B0E430596AA}" destId="{D649C24C-6037-431E-86F1-B54F9A7D3A5C}" srcOrd="1" destOrd="0" presId="urn:microsoft.com/office/officeart/2005/8/layout/hierarchy1"/>
    <dgm:cxn modelId="{98527720-D005-44B2-8CFF-C8E4C9D22A4C}" type="presParOf" srcId="{D649C24C-6037-431E-86F1-B54F9A7D3A5C}" destId="{1F4A6ABB-DF36-4027-9983-F74B9DCAAE06}" srcOrd="0" destOrd="0" presId="urn:microsoft.com/office/officeart/2005/8/layout/hierarchy1"/>
    <dgm:cxn modelId="{787FC9E7-598B-49B9-9D28-02DB00EC78A6}" type="presParOf" srcId="{D649C24C-6037-431E-86F1-B54F9A7D3A5C}" destId="{5DE82973-A413-4A7F-90D3-CC80B1701A19}" srcOrd="1" destOrd="0" presId="urn:microsoft.com/office/officeart/2005/8/layout/hierarchy1"/>
    <dgm:cxn modelId="{08F5247F-C59F-4C31-BC2E-884386AFAD10}" type="presParOf" srcId="{5DE82973-A413-4A7F-90D3-CC80B1701A19}" destId="{AB613EB5-9415-4432-8067-FED0EF9F7300}" srcOrd="0" destOrd="0" presId="urn:microsoft.com/office/officeart/2005/8/layout/hierarchy1"/>
    <dgm:cxn modelId="{D97EB215-0C19-48D9-A026-1A6458B3AA2C}" type="presParOf" srcId="{AB613EB5-9415-4432-8067-FED0EF9F7300}" destId="{7EBF653C-9CA6-4F6F-896F-BD15C64849E0}" srcOrd="0" destOrd="0" presId="urn:microsoft.com/office/officeart/2005/8/layout/hierarchy1"/>
    <dgm:cxn modelId="{A19B9C84-8122-439C-B513-0379CEB4C491}" type="presParOf" srcId="{AB613EB5-9415-4432-8067-FED0EF9F7300}" destId="{FAA36008-A228-42CA-B5E0-B1E0862CB089}" srcOrd="1" destOrd="0" presId="urn:microsoft.com/office/officeart/2005/8/layout/hierarchy1"/>
    <dgm:cxn modelId="{AE40910B-ED68-4D7D-A03C-6F079B5565E3}" type="presParOf" srcId="{5DE82973-A413-4A7F-90D3-CC80B1701A19}" destId="{720F62F3-07C1-4594-9EEA-6758E6FAEA13}" srcOrd="1" destOrd="0" presId="urn:microsoft.com/office/officeart/2005/8/layout/hierarchy1"/>
    <dgm:cxn modelId="{0FACC150-8AC5-41E7-9F37-5AED50F5918B}" type="presParOf" srcId="{D649C24C-6037-431E-86F1-B54F9A7D3A5C}" destId="{F5099D24-F27A-414F-A725-A9DEEDA9936B}" srcOrd="2" destOrd="0" presId="urn:microsoft.com/office/officeart/2005/8/layout/hierarchy1"/>
    <dgm:cxn modelId="{5B595749-611C-4746-9CC4-DE116D52B9E6}" type="presParOf" srcId="{D649C24C-6037-431E-86F1-B54F9A7D3A5C}" destId="{6F691BE5-F7E3-4F55-B4A7-287980DF35F8}" srcOrd="3" destOrd="0" presId="urn:microsoft.com/office/officeart/2005/8/layout/hierarchy1"/>
    <dgm:cxn modelId="{20784A02-344E-4A35-BDEE-7CA064E34473}" type="presParOf" srcId="{6F691BE5-F7E3-4F55-B4A7-287980DF35F8}" destId="{B7A57416-B6A2-4B93-9330-AFECFB4A352F}" srcOrd="0" destOrd="0" presId="urn:microsoft.com/office/officeart/2005/8/layout/hierarchy1"/>
    <dgm:cxn modelId="{0B5A23F9-99B0-4A07-BD8B-7BFDDB0DE518}" type="presParOf" srcId="{B7A57416-B6A2-4B93-9330-AFECFB4A352F}" destId="{D8A8A0B2-1183-4FE2-BF8E-CB6D26E2F5CB}" srcOrd="0" destOrd="0" presId="urn:microsoft.com/office/officeart/2005/8/layout/hierarchy1"/>
    <dgm:cxn modelId="{EEDE5CD9-A4BE-4977-9509-900305162814}" type="presParOf" srcId="{B7A57416-B6A2-4B93-9330-AFECFB4A352F}" destId="{FBF57BB3-7026-4D4F-9D12-F7C6644FA6DA}" srcOrd="1" destOrd="0" presId="urn:microsoft.com/office/officeart/2005/8/layout/hierarchy1"/>
    <dgm:cxn modelId="{885D0CDC-03AA-4A35-92F2-DB6D3E0F976A}" type="presParOf" srcId="{6F691BE5-F7E3-4F55-B4A7-287980DF35F8}" destId="{5AA7D6B9-B539-40D7-ACD2-2DA5F4A00E0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669AA06-2296-42C8-81E0-E1E19EEF1BB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ES"/>
        </a:p>
      </dgm:t>
    </dgm:pt>
    <dgm:pt modelId="{5AD7547D-E837-47C2-94E7-8577C28CECAA}">
      <dgm:prSet phldrT="[Texto]"/>
      <dgm:spPr/>
      <dgm:t>
        <a:bodyPr/>
        <a:lstStyle/>
        <a:p>
          <a:r>
            <a:rPr lang="es-ES" dirty="0" smtClean="0"/>
            <a:t>Gastos de emisión</a:t>
          </a:r>
          <a:endParaRPr lang="es-ES" dirty="0"/>
        </a:p>
      </dgm:t>
    </dgm:pt>
    <dgm:pt modelId="{5103D475-EC5E-4E0A-89D1-D5B7197CBF6F}" type="parTrans" cxnId="{F2A6D827-C2F0-43D7-9EB5-E91DA034196E}">
      <dgm:prSet/>
      <dgm:spPr/>
      <dgm:t>
        <a:bodyPr/>
        <a:lstStyle/>
        <a:p>
          <a:endParaRPr lang="es-ES"/>
        </a:p>
      </dgm:t>
    </dgm:pt>
    <dgm:pt modelId="{862FCB5A-8369-4A92-84DF-1A351759A98D}" type="sibTrans" cxnId="{F2A6D827-C2F0-43D7-9EB5-E91DA034196E}">
      <dgm:prSet/>
      <dgm:spPr/>
      <dgm:t>
        <a:bodyPr/>
        <a:lstStyle/>
        <a:p>
          <a:endParaRPr lang="es-ES"/>
        </a:p>
      </dgm:t>
    </dgm:pt>
    <dgm:pt modelId="{E5165D86-C377-47F5-8800-8084402292FB}">
      <dgm:prSet phldrT="[Texto]"/>
      <dgm:spPr/>
      <dgm:t>
        <a:bodyPr/>
        <a:lstStyle/>
        <a:p>
          <a:r>
            <a:rPr lang="es-ES" dirty="0" smtClean="0"/>
            <a:t>En pasivo financiero</a:t>
          </a:r>
          <a:endParaRPr lang="es-ES" dirty="0"/>
        </a:p>
      </dgm:t>
    </dgm:pt>
    <dgm:pt modelId="{9FB6F6E8-3A64-4690-949F-8F737F4A2B09}" type="parTrans" cxnId="{95AD68DC-6324-427D-9C1E-479EAD1CA75D}">
      <dgm:prSet/>
      <dgm:spPr/>
      <dgm:t>
        <a:bodyPr/>
        <a:lstStyle/>
        <a:p>
          <a:endParaRPr lang="es-ES" dirty="0"/>
        </a:p>
      </dgm:t>
    </dgm:pt>
    <dgm:pt modelId="{356FEE4F-AB20-498B-A16E-102242D40A26}" type="sibTrans" cxnId="{95AD68DC-6324-427D-9C1E-479EAD1CA75D}">
      <dgm:prSet/>
      <dgm:spPr/>
      <dgm:t>
        <a:bodyPr/>
        <a:lstStyle/>
        <a:p>
          <a:endParaRPr lang="es-ES"/>
        </a:p>
      </dgm:t>
    </dgm:pt>
    <dgm:pt modelId="{783166CD-7D5D-4D16-9332-D4E045E746BC}">
      <dgm:prSet phldrT="[Texto]"/>
      <dgm:spPr/>
      <dgm:t>
        <a:bodyPr/>
        <a:lstStyle/>
        <a:p>
          <a:r>
            <a:rPr lang="es-ES" b="1" u="sng" dirty="0" smtClean="0"/>
            <a:t>Ajuste valor inicial de un pasivo</a:t>
          </a:r>
          <a:endParaRPr lang="es-ES" b="1" u="sng" dirty="0"/>
        </a:p>
      </dgm:t>
    </dgm:pt>
    <dgm:pt modelId="{B10B61F1-6EE7-4891-8F82-7840FB42AC36}" type="parTrans" cxnId="{A01952F3-D59F-40BB-9112-1E9D5B6ACEB0}">
      <dgm:prSet/>
      <dgm:spPr/>
      <dgm:t>
        <a:bodyPr/>
        <a:lstStyle/>
        <a:p>
          <a:endParaRPr lang="es-ES" dirty="0"/>
        </a:p>
      </dgm:t>
    </dgm:pt>
    <dgm:pt modelId="{6D0A704F-32C5-4090-AC43-72536C473836}" type="sibTrans" cxnId="{A01952F3-D59F-40BB-9112-1E9D5B6ACEB0}">
      <dgm:prSet/>
      <dgm:spPr/>
      <dgm:t>
        <a:bodyPr/>
        <a:lstStyle/>
        <a:p>
          <a:endParaRPr lang="es-ES"/>
        </a:p>
      </dgm:t>
    </dgm:pt>
    <dgm:pt modelId="{28351A1A-ACA3-4301-94A8-DB3800F74335}">
      <dgm:prSet phldrT="[Texto]"/>
      <dgm:spPr/>
      <dgm:t>
        <a:bodyPr/>
        <a:lstStyle/>
        <a:p>
          <a:r>
            <a:rPr lang="es-ES" dirty="0" smtClean="0"/>
            <a:t>En PGC-PYMES podrán optar por llevarlos a PyG</a:t>
          </a:r>
          <a:endParaRPr lang="es-ES" dirty="0"/>
        </a:p>
      </dgm:t>
    </dgm:pt>
    <dgm:pt modelId="{BF6341C9-30B3-43B0-90AC-EB551AFA97EA}" type="parTrans" cxnId="{04C136A9-3B3C-4778-84D0-A5556D3455FC}">
      <dgm:prSet/>
      <dgm:spPr/>
      <dgm:t>
        <a:bodyPr/>
        <a:lstStyle/>
        <a:p>
          <a:endParaRPr lang="es-ES" dirty="0"/>
        </a:p>
      </dgm:t>
    </dgm:pt>
    <dgm:pt modelId="{0400253C-ED39-4AAB-904B-D6E5C88D74DF}" type="sibTrans" cxnId="{04C136A9-3B3C-4778-84D0-A5556D3455FC}">
      <dgm:prSet/>
      <dgm:spPr/>
      <dgm:t>
        <a:bodyPr/>
        <a:lstStyle/>
        <a:p>
          <a:endParaRPr lang="es-ES"/>
        </a:p>
      </dgm:t>
    </dgm:pt>
    <dgm:pt modelId="{6AF01D99-386C-45B7-A9D4-3AD0CB648BC8}" type="pres">
      <dgm:prSet presAssocID="{E669AA06-2296-42C8-81E0-E1E19EEF1BB2}" presName="diagram" presStyleCnt="0">
        <dgm:presLayoutVars>
          <dgm:chPref val="1"/>
          <dgm:dir/>
          <dgm:animOne val="branch"/>
          <dgm:animLvl val="lvl"/>
          <dgm:resizeHandles val="exact"/>
        </dgm:presLayoutVars>
      </dgm:prSet>
      <dgm:spPr/>
      <dgm:t>
        <a:bodyPr/>
        <a:lstStyle/>
        <a:p>
          <a:endParaRPr lang="es-ES"/>
        </a:p>
      </dgm:t>
    </dgm:pt>
    <dgm:pt modelId="{45C5EC91-CD17-4213-827F-67F46DB99542}" type="pres">
      <dgm:prSet presAssocID="{5AD7547D-E837-47C2-94E7-8577C28CECAA}" presName="root1" presStyleCnt="0"/>
      <dgm:spPr/>
    </dgm:pt>
    <dgm:pt modelId="{610D3FC4-0480-4D0C-820C-1C2B66B83E26}" type="pres">
      <dgm:prSet presAssocID="{5AD7547D-E837-47C2-94E7-8577C28CECAA}" presName="LevelOneTextNode" presStyleLbl="node0" presStyleIdx="0" presStyleCnt="1">
        <dgm:presLayoutVars>
          <dgm:chPref val="3"/>
        </dgm:presLayoutVars>
      </dgm:prSet>
      <dgm:spPr/>
      <dgm:t>
        <a:bodyPr/>
        <a:lstStyle/>
        <a:p>
          <a:endParaRPr lang="es-ES"/>
        </a:p>
      </dgm:t>
    </dgm:pt>
    <dgm:pt modelId="{F8DB3D1D-F177-48BB-801E-1E015F15DFA2}" type="pres">
      <dgm:prSet presAssocID="{5AD7547D-E837-47C2-94E7-8577C28CECAA}" presName="level2hierChild" presStyleCnt="0"/>
      <dgm:spPr/>
    </dgm:pt>
    <dgm:pt modelId="{7EDFE595-02CB-4963-A731-8207E2A6F54E}" type="pres">
      <dgm:prSet presAssocID="{9FB6F6E8-3A64-4690-949F-8F737F4A2B09}" presName="conn2-1" presStyleLbl="parChTrans1D2" presStyleIdx="0" presStyleCnt="1"/>
      <dgm:spPr/>
      <dgm:t>
        <a:bodyPr/>
        <a:lstStyle/>
        <a:p>
          <a:endParaRPr lang="es-ES"/>
        </a:p>
      </dgm:t>
    </dgm:pt>
    <dgm:pt modelId="{4D7E5EC7-E272-476C-B11D-B064C2CFCAA2}" type="pres">
      <dgm:prSet presAssocID="{9FB6F6E8-3A64-4690-949F-8F737F4A2B09}" presName="connTx" presStyleLbl="parChTrans1D2" presStyleIdx="0" presStyleCnt="1"/>
      <dgm:spPr/>
      <dgm:t>
        <a:bodyPr/>
        <a:lstStyle/>
        <a:p>
          <a:endParaRPr lang="es-ES"/>
        </a:p>
      </dgm:t>
    </dgm:pt>
    <dgm:pt modelId="{928CFDF4-8740-46B2-93F3-47088554AAA8}" type="pres">
      <dgm:prSet presAssocID="{E5165D86-C377-47F5-8800-8084402292FB}" presName="root2" presStyleCnt="0"/>
      <dgm:spPr/>
    </dgm:pt>
    <dgm:pt modelId="{B21C11B7-8154-493D-9941-7A52E7997E15}" type="pres">
      <dgm:prSet presAssocID="{E5165D86-C377-47F5-8800-8084402292FB}" presName="LevelTwoTextNode" presStyleLbl="node2" presStyleIdx="0" presStyleCnt="1">
        <dgm:presLayoutVars>
          <dgm:chPref val="3"/>
        </dgm:presLayoutVars>
      </dgm:prSet>
      <dgm:spPr/>
      <dgm:t>
        <a:bodyPr/>
        <a:lstStyle/>
        <a:p>
          <a:endParaRPr lang="es-ES"/>
        </a:p>
      </dgm:t>
    </dgm:pt>
    <dgm:pt modelId="{9E64858F-175C-45EA-A4E1-49261AB42878}" type="pres">
      <dgm:prSet presAssocID="{E5165D86-C377-47F5-8800-8084402292FB}" presName="level3hierChild" presStyleCnt="0"/>
      <dgm:spPr/>
    </dgm:pt>
    <dgm:pt modelId="{28F76E6B-AE10-4CAC-9C63-1277D8983DB2}" type="pres">
      <dgm:prSet presAssocID="{B10B61F1-6EE7-4891-8F82-7840FB42AC36}" presName="conn2-1" presStyleLbl="parChTrans1D3" presStyleIdx="0" presStyleCnt="1"/>
      <dgm:spPr/>
      <dgm:t>
        <a:bodyPr/>
        <a:lstStyle/>
        <a:p>
          <a:endParaRPr lang="es-ES"/>
        </a:p>
      </dgm:t>
    </dgm:pt>
    <dgm:pt modelId="{3C140E41-872F-4E5B-BF50-22524D159042}" type="pres">
      <dgm:prSet presAssocID="{B10B61F1-6EE7-4891-8F82-7840FB42AC36}" presName="connTx" presStyleLbl="parChTrans1D3" presStyleIdx="0" presStyleCnt="1"/>
      <dgm:spPr/>
      <dgm:t>
        <a:bodyPr/>
        <a:lstStyle/>
        <a:p>
          <a:endParaRPr lang="es-ES"/>
        </a:p>
      </dgm:t>
    </dgm:pt>
    <dgm:pt modelId="{73502DAA-95B2-42E3-A30F-3EABE82156E0}" type="pres">
      <dgm:prSet presAssocID="{783166CD-7D5D-4D16-9332-D4E045E746BC}" presName="root2" presStyleCnt="0"/>
      <dgm:spPr/>
    </dgm:pt>
    <dgm:pt modelId="{86806D72-7E34-4271-A495-B8516276990E}" type="pres">
      <dgm:prSet presAssocID="{783166CD-7D5D-4D16-9332-D4E045E746BC}" presName="LevelTwoTextNode" presStyleLbl="node3" presStyleIdx="0" presStyleCnt="1">
        <dgm:presLayoutVars>
          <dgm:chPref val="3"/>
        </dgm:presLayoutVars>
      </dgm:prSet>
      <dgm:spPr/>
      <dgm:t>
        <a:bodyPr/>
        <a:lstStyle/>
        <a:p>
          <a:endParaRPr lang="es-ES"/>
        </a:p>
      </dgm:t>
    </dgm:pt>
    <dgm:pt modelId="{CFD9C47A-313C-4FB0-B708-5B6D34B12DD3}" type="pres">
      <dgm:prSet presAssocID="{783166CD-7D5D-4D16-9332-D4E045E746BC}" presName="level3hierChild" presStyleCnt="0"/>
      <dgm:spPr/>
    </dgm:pt>
    <dgm:pt modelId="{3A47D8E2-0317-4332-BCF0-AFDEBB4A9B90}" type="pres">
      <dgm:prSet presAssocID="{BF6341C9-30B3-43B0-90AC-EB551AFA97EA}" presName="conn2-1" presStyleLbl="parChTrans1D4" presStyleIdx="0" presStyleCnt="1"/>
      <dgm:spPr/>
      <dgm:t>
        <a:bodyPr/>
        <a:lstStyle/>
        <a:p>
          <a:endParaRPr lang="es-ES"/>
        </a:p>
      </dgm:t>
    </dgm:pt>
    <dgm:pt modelId="{85F04777-61B2-4DA3-B0CC-6B680CD3D670}" type="pres">
      <dgm:prSet presAssocID="{BF6341C9-30B3-43B0-90AC-EB551AFA97EA}" presName="connTx" presStyleLbl="parChTrans1D4" presStyleIdx="0" presStyleCnt="1"/>
      <dgm:spPr/>
      <dgm:t>
        <a:bodyPr/>
        <a:lstStyle/>
        <a:p>
          <a:endParaRPr lang="es-ES"/>
        </a:p>
      </dgm:t>
    </dgm:pt>
    <dgm:pt modelId="{323E2040-2CB7-44F5-9A08-84ECC75D10E7}" type="pres">
      <dgm:prSet presAssocID="{28351A1A-ACA3-4301-94A8-DB3800F74335}" presName="root2" presStyleCnt="0"/>
      <dgm:spPr/>
    </dgm:pt>
    <dgm:pt modelId="{A2F53D5D-F239-4C54-A9D5-77C5E8FE5130}" type="pres">
      <dgm:prSet presAssocID="{28351A1A-ACA3-4301-94A8-DB3800F74335}" presName="LevelTwoTextNode" presStyleLbl="node4" presStyleIdx="0" presStyleCnt="1">
        <dgm:presLayoutVars>
          <dgm:chPref val="3"/>
        </dgm:presLayoutVars>
      </dgm:prSet>
      <dgm:spPr/>
      <dgm:t>
        <a:bodyPr/>
        <a:lstStyle/>
        <a:p>
          <a:endParaRPr lang="es-ES"/>
        </a:p>
      </dgm:t>
    </dgm:pt>
    <dgm:pt modelId="{63595C89-D434-44BA-9678-538350F539B2}" type="pres">
      <dgm:prSet presAssocID="{28351A1A-ACA3-4301-94A8-DB3800F74335}" presName="level3hierChild" presStyleCnt="0"/>
      <dgm:spPr/>
    </dgm:pt>
  </dgm:ptLst>
  <dgm:cxnLst>
    <dgm:cxn modelId="{62EF78C6-8D61-498C-A635-36FD14F71FD3}" type="presOf" srcId="{BF6341C9-30B3-43B0-90AC-EB551AFA97EA}" destId="{85F04777-61B2-4DA3-B0CC-6B680CD3D670}" srcOrd="1" destOrd="0" presId="urn:microsoft.com/office/officeart/2005/8/layout/hierarchy2"/>
    <dgm:cxn modelId="{F2A6D827-C2F0-43D7-9EB5-E91DA034196E}" srcId="{E669AA06-2296-42C8-81E0-E1E19EEF1BB2}" destId="{5AD7547D-E837-47C2-94E7-8577C28CECAA}" srcOrd="0" destOrd="0" parTransId="{5103D475-EC5E-4E0A-89D1-D5B7197CBF6F}" sibTransId="{862FCB5A-8369-4A92-84DF-1A351759A98D}"/>
    <dgm:cxn modelId="{3C912348-A4E4-4EA6-91FD-155E50DD6562}" type="presOf" srcId="{5AD7547D-E837-47C2-94E7-8577C28CECAA}" destId="{610D3FC4-0480-4D0C-820C-1C2B66B83E26}" srcOrd="0" destOrd="0" presId="urn:microsoft.com/office/officeart/2005/8/layout/hierarchy2"/>
    <dgm:cxn modelId="{A01952F3-D59F-40BB-9112-1E9D5B6ACEB0}" srcId="{E5165D86-C377-47F5-8800-8084402292FB}" destId="{783166CD-7D5D-4D16-9332-D4E045E746BC}" srcOrd="0" destOrd="0" parTransId="{B10B61F1-6EE7-4891-8F82-7840FB42AC36}" sibTransId="{6D0A704F-32C5-4090-AC43-72536C473836}"/>
    <dgm:cxn modelId="{B3EFEDF1-F2FB-44C9-BCB9-C0D3C3026DF6}" type="presOf" srcId="{28351A1A-ACA3-4301-94A8-DB3800F74335}" destId="{A2F53D5D-F239-4C54-A9D5-77C5E8FE5130}" srcOrd="0" destOrd="0" presId="urn:microsoft.com/office/officeart/2005/8/layout/hierarchy2"/>
    <dgm:cxn modelId="{8855AEAD-A2A8-4FB0-BC17-D71490F79375}" type="presOf" srcId="{783166CD-7D5D-4D16-9332-D4E045E746BC}" destId="{86806D72-7E34-4271-A495-B8516276990E}" srcOrd="0" destOrd="0" presId="urn:microsoft.com/office/officeart/2005/8/layout/hierarchy2"/>
    <dgm:cxn modelId="{6319628A-4845-4ACE-B866-2A25F23BE5D4}" type="presOf" srcId="{BF6341C9-30B3-43B0-90AC-EB551AFA97EA}" destId="{3A47D8E2-0317-4332-BCF0-AFDEBB4A9B90}" srcOrd="0" destOrd="0" presId="urn:microsoft.com/office/officeart/2005/8/layout/hierarchy2"/>
    <dgm:cxn modelId="{CB4ABD0C-6171-46C2-8BAD-310ABB1D87E8}" type="presOf" srcId="{E5165D86-C377-47F5-8800-8084402292FB}" destId="{B21C11B7-8154-493D-9941-7A52E7997E15}" srcOrd="0" destOrd="0" presId="urn:microsoft.com/office/officeart/2005/8/layout/hierarchy2"/>
    <dgm:cxn modelId="{04C136A9-3B3C-4778-84D0-A5556D3455FC}" srcId="{783166CD-7D5D-4D16-9332-D4E045E746BC}" destId="{28351A1A-ACA3-4301-94A8-DB3800F74335}" srcOrd="0" destOrd="0" parTransId="{BF6341C9-30B3-43B0-90AC-EB551AFA97EA}" sibTransId="{0400253C-ED39-4AAB-904B-D6E5C88D74DF}"/>
    <dgm:cxn modelId="{ADFF9251-8E80-45FD-B662-47D3FFE0C13C}" type="presOf" srcId="{B10B61F1-6EE7-4891-8F82-7840FB42AC36}" destId="{28F76E6B-AE10-4CAC-9C63-1277D8983DB2}" srcOrd="0" destOrd="0" presId="urn:microsoft.com/office/officeart/2005/8/layout/hierarchy2"/>
    <dgm:cxn modelId="{95AD68DC-6324-427D-9C1E-479EAD1CA75D}" srcId="{5AD7547D-E837-47C2-94E7-8577C28CECAA}" destId="{E5165D86-C377-47F5-8800-8084402292FB}" srcOrd="0" destOrd="0" parTransId="{9FB6F6E8-3A64-4690-949F-8F737F4A2B09}" sibTransId="{356FEE4F-AB20-498B-A16E-102242D40A26}"/>
    <dgm:cxn modelId="{F9A254FD-1254-485B-A764-1DEF7F3A7A26}" type="presOf" srcId="{9FB6F6E8-3A64-4690-949F-8F737F4A2B09}" destId="{4D7E5EC7-E272-476C-B11D-B064C2CFCAA2}" srcOrd="1" destOrd="0" presId="urn:microsoft.com/office/officeart/2005/8/layout/hierarchy2"/>
    <dgm:cxn modelId="{0F925227-5A5F-4F7B-BD42-932C70B14FCE}" type="presOf" srcId="{E669AA06-2296-42C8-81E0-E1E19EEF1BB2}" destId="{6AF01D99-386C-45B7-A9D4-3AD0CB648BC8}" srcOrd="0" destOrd="0" presId="urn:microsoft.com/office/officeart/2005/8/layout/hierarchy2"/>
    <dgm:cxn modelId="{17AD8FF8-BEE0-4539-82AF-443D955D8E28}" type="presOf" srcId="{B10B61F1-6EE7-4891-8F82-7840FB42AC36}" destId="{3C140E41-872F-4E5B-BF50-22524D159042}" srcOrd="1" destOrd="0" presId="urn:microsoft.com/office/officeart/2005/8/layout/hierarchy2"/>
    <dgm:cxn modelId="{62A9049D-463C-4E15-ABA4-823AEA2B3AC7}" type="presOf" srcId="{9FB6F6E8-3A64-4690-949F-8F737F4A2B09}" destId="{7EDFE595-02CB-4963-A731-8207E2A6F54E}" srcOrd="0" destOrd="0" presId="urn:microsoft.com/office/officeart/2005/8/layout/hierarchy2"/>
    <dgm:cxn modelId="{0E0CDCF9-09F9-4431-95E1-5228D57A0190}" type="presParOf" srcId="{6AF01D99-386C-45B7-A9D4-3AD0CB648BC8}" destId="{45C5EC91-CD17-4213-827F-67F46DB99542}" srcOrd="0" destOrd="0" presId="urn:microsoft.com/office/officeart/2005/8/layout/hierarchy2"/>
    <dgm:cxn modelId="{A287702A-4935-4A21-BC8A-ABB40905DED8}" type="presParOf" srcId="{45C5EC91-CD17-4213-827F-67F46DB99542}" destId="{610D3FC4-0480-4D0C-820C-1C2B66B83E26}" srcOrd="0" destOrd="0" presId="urn:microsoft.com/office/officeart/2005/8/layout/hierarchy2"/>
    <dgm:cxn modelId="{99C71409-B6E2-4FC9-ACFC-541B9DF1FF98}" type="presParOf" srcId="{45C5EC91-CD17-4213-827F-67F46DB99542}" destId="{F8DB3D1D-F177-48BB-801E-1E015F15DFA2}" srcOrd="1" destOrd="0" presId="urn:microsoft.com/office/officeart/2005/8/layout/hierarchy2"/>
    <dgm:cxn modelId="{2283B5B2-6DBF-4569-B608-4818D53B1D3B}" type="presParOf" srcId="{F8DB3D1D-F177-48BB-801E-1E015F15DFA2}" destId="{7EDFE595-02CB-4963-A731-8207E2A6F54E}" srcOrd="0" destOrd="0" presId="urn:microsoft.com/office/officeart/2005/8/layout/hierarchy2"/>
    <dgm:cxn modelId="{9B3EDD6E-5C84-4045-8868-01F8664D201E}" type="presParOf" srcId="{7EDFE595-02CB-4963-A731-8207E2A6F54E}" destId="{4D7E5EC7-E272-476C-B11D-B064C2CFCAA2}" srcOrd="0" destOrd="0" presId="urn:microsoft.com/office/officeart/2005/8/layout/hierarchy2"/>
    <dgm:cxn modelId="{9A422A0C-FF94-4FA6-B479-1FBB44C6A461}" type="presParOf" srcId="{F8DB3D1D-F177-48BB-801E-1E015F15DFA2}" destId="{928CFDF4-8740-46B2-93F3-47088554AAA8}" srcOrd="1" destOrd="0" presId="urn:microsoft.com/office/officeart/2005/8/layout/hierarchy2"/>
    <dgm:cxn modelId="{35B00FF2-D64A-4040-932C-FFCC3621CE51}" type="presParOf" srcId="{928CFDF4-8740-46B2-93F3-47088554AAA8}" destId="{B21C11B7-8154-493D-9941-7A52E7997E15}" srcOrd="0" destOrd="0" presId="urn:microsoft.com/office/officeart/2005/8/layout/hierarchy2"/>
    <dgm:cxn modelId="{02A85150-F982-4F1E-BFE9-A631012152AB}" type="presParOf" srcId="{928CFDF4-8740-46B2-93F3-47088554AAA8}" destId="{9E64858F-175C-45EA-A4E1-49261AB42878}" srcOrd="1" destOrd="0" presId="urn:microsoft.com/office/officeart/2005/8/layout/hierarchy2"/>
    <dgm:cxn modelId="{2D445693-A60F-42F6-BA73-01EE9834D59C}" type="presParOf" srcId="{9E64858F-175C-45EA-A4E1-49261AB42878}" destId="{28F76E6B-AE10-4CAC-9C63-1277D8983DB2}" srcOrd="0" destOrd="0" presId="urn:microsoft.com/office/officeart/2005/8/layout/hierarchy2"/>
    <dgm:cxn modelId="{263DF111-8A71-4D38-BFE4-1A01569FFDDA}" type="presParOf" srcId="{28F76E6B-AE10-4CAC-9C63-1277D8983DB2}" destId="{3C140E41-872F-4E5B-BF50-22524D159042}" srcOrd="0" destOrd="0" presId="urn:microsoft.com/office/officeart/2005/8/layout/hierarchy2"/>
    <dgm:cxn modelId="{6BCC7AF8-8048-4D19-BAA9-A5C1CE1E01BD}" type="presParOf" srcId="{9E64858F-175C-45EA-A4E1-49261AB42878}" destId="{73502DAA-95B2-42E3-A30F-3EABE82156E0}" srcOrd="1" destOrd="0" presId="urn:microsoft.com/office/officeart/2005/8/layout/hierarchy2"/>
    <dgm:cxn modelId="{D35728BD-FFBB-4BA3-B0F9-BB1CEAF332D3}" type="presParOf" srcId="{73502DAA-95B2-42E3-A30F-3EABE82156E0}" destId="{86806D72-7E34-4271-A495-B8516276990E}" srcOrd="0" destOrd="0" presId="urn:microsoft.com/office/officeart/2005/8/layout/hierarchy2"/>
    <dgm:cxn modelId="{0D88E336-B23D-43D2-9401-51D3690C85EA}" type="presParOf" srcId="{73502DAA-95B2-42E3-A30F-3EABE82156E0}" destId="{CFD9C47A-313C-4FB0-B708-5B6D34B12DD3}" srcOrd="1" destOrd="0" presId="urn:microsoft.com/office/officeart/2005/8/layout/hierarchy2"/>
    <dgm:cxn modelId="{69FBAC10-3071-443B-B622-E824EAA32FC2}" type="presParOf" srcId="{CFD9C47A-313C-4FB0-B708-5B6D34B12DD3}" destId="{3A47D8E2-0317-4332-BCF0-AFDEBB4A9B90}" srcOrd="0" destOrd="0" presId="urn:microsoft.com/office/officeart/2005/8/layout/hierarchy2"/>
    <dgm:cxn modelId="{5FF7FAD5-942B-4258-A110-B8442242C652}" type="presParOf" srcId="{3A47D8E2-0317-4332-BCF0-AFDEBB4A9B90}" destId="{85F04777-61B2-4DA3-B0CC-6B680CD3D670}" srcOrd="0" destOrd="0" presId="urn:microsoft.com/office/officeart/2005/8/layout/hierarchy2"/>
    <dgm:cxn modelId="{9DA6BC80-68E2-4245-8AAE-7C414EA53307}" type="presParOf" srcId="{CFD9C47A-313C-4FB0-B708-5B6D34B12DD3}" destId="{323E2040-2CB7-44F5-9A08-84ECC75D10E7}" srcOrd="1" destOrd="0" presId="urn:microsoft.com/office/officeart/2005/8/layout/hierarchy2"/>
    <dgm:cxn modelId="{896CE69A-1C22-4B61-A0AF-0A6526C5550D}" type="presParOf" srcId="{323E2040-2CB7-44F5-9A08-84ECC75D10E7}" destId="{A2F53D5D-F239-4C54-A9D5-77C5E8FE5130}" srcOrd="0" destOrd="0" presId="urn:microsoft.com/office/officeart/2005/8/layout/hierarchy2"/>
    <dgm:cxn modelId="{C3B94D64-467B-499B-85D3-3EAEE1D27F50}" type="presParOf" srcId="{323E2040-2CB7-44F5-9A08-84ECC75D10E7}" destId="{63595C89-D434-44BA-9678-538350F539B2}"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669AA06-2296-42C8-81E0-E1E19EEF1BB2}" type="doc">
      <dgm:prSet loTypeId="urn:microsoft.com/office/officeart/2005/8/layout/hierarchy2" loCatId="hierarchy" qsTypeId="urn:microsoft.com/office/officeart/2005/8/quickstyle/simple1" qsCatId="simple" csTypeId="urn:microsoft.com/office/officeart/2005/8/colors/colorful4" csCatId="colorful" phldr="1"/>
      <dgm:spPr/>
      <dgm:t>
        <a:bodyPr/>
        <a:lstStyle/>
        <a:p>
          <a:endParaRPr lang="es-ES"/>
        </a:p>
      </dgm:t>
    </dgm:pt>
    <dgm:pt modelId="{5AD7547D-E837-47C2-94E7-8577C28CECAA}">
      <dgm:prSet phldrT="[Texto]"/>
      <dgm:spPr/>
      <dgm:t>
        <a:bodyPr/>
        <a:lstStyle/>
        <a:p>
          <a:r>
            <a:rPr lang="es-ES" b="1" dirty="0" smtClean="0"/>
            <a:t>Gastos incrementales derivados de una transacción con instrumentos de patrimonio</a:t>
          </a:r>
          <a:endParaRPr lang="es-ES" b="1" dirty="0"/>
        </a:p>
      </dgm:t>
    </dgm:pt>
    <dgm:pt modelId="{5103D475-EC5E-4E0A-89D1-D5B7197CBF6F}" type="parTrans" cxnId="{F2A6D827-C2F0-43D7-9EB5-E91DA034196E}">
      <dgm:prSet/>
      <dgm:spPr/>
      <dgm:t>
        <a:bodyPr/>
        <a:lstStyle/>
        <a:p>
          <a:endParaRPr lang="es-ES"/>
        </a:p>
      </dgm:t>
    </dgm:pt>
    <dgm:pt modelId="{862FCB5A-8369-4A92-84DF-1A351759A98D}" type="sibTrans" cxnId="{F2A6D827-C2F0-43D7-9EB5-E91DA034196E}">
      <dgm:prSet/>
      <dgm:spPr/>
      <dgm:t>
        <a:bodyPr/>
        <a:lstStyle/>
        <a:p>
          <a:endParaRPr lang="es-ES"/>
        </a:p>
      </dgm:t>
    </dgm:pt>
    <dgm:pt modelId="{E5165D86-C377-47F5-8800-8084402292FB}">
      <dgm:prSet phldrT="[Texto]"/>
      <dgm:spPr/>
      <dgm:t>
        <a:bodyPr/>
        <a:lstStyle/>
        <a:p>
          <a:r>
            <a:rPr lang="es-ES" dirty="0" smtClean="0"/>
            <a:t>En instrumentos de patrimonio</a:t>
          </a:r>
          <a:endParaRPr lang="es-ES" dirty="0"/>
        </a:p>
      </dgm:t>
    </dgm:pt>
    <dgm:pt modelId="{9FB6F6E8-3A64-4690-949F-8F737F4A2B09}" type="parTrans" cxnId="{95AD68DC-6324-427D-9C1E-479EAD1CA75D}">
      <dgm:prSet/>
      <dgm:spPr/>
      <dgm:t>
        <a:bodyPr/>
        <a:lstStyle/>
        <a:p>
          <a:endParaRPr lang="es-ES" dirty="0"/>
        </a:p>
      </dgm:t>
    </dgm:pt>
    <dgm:pt modelId="{356FEE4F-AB20-498B-A16E-102242D40A26}" type="sibTrans" cxnId="{95AD68DC-6324-427D-9C1E-479EAD1CA75D}">
      <dgm:prSet/>
      <dgm:spPr/>
      <dgm:t>
        <a:bodyPr/>
        <a:lstStyle/>
        <a:p>
          <a:endParaRPr lang="es-ES"/>
        </a:p>
      </dgm:t>
    </dgm:pt>
    <dgm:pt modelId="{28351A1A-ACA3-4301-94A8-DB3800F74335}">
      <dgm:prSet phldrT="[Texto]"/>
      <dgm:spPr/>
      <dgm:t>
        <a:bodyPr/>
        <a:lstStyle/>
        <a:p>
          <a:r>
            <a:rPr lang="es-ES" dirty="0" smtClean="0"/>
            <a:t>Menores reservas o menor prima de emisión/asunción (acciones)</a:t>
          </a:r>
        </a:p>
        <a:p>
          <a:r>
            <a:rPr lang="es-ES" dirty="0" smtClean="0"/>
            <a:t>TIPO A</a:t>
          </a:r>
          <a:endParaRPr lang="es-ES" dirty="0"/>
        </a:p>
      </dgm:t>
    </dgm:pt>
    <dgm:pt modelId="{BF6341C9-30B3-43B0-90AC-EB551AFA97EA}" type="parTrans" cxnId="{04C136A9-3B3C-4778-84D0-A5556D3455FC}">
      <dgm:prSet/>
      <dgm:spPr/>
      <dgm:t>
        <a:bodyPr/>
        <a:lstStyle/>
        <a:p>
          <a:endParaRPr lang="es-ES" dirty="0"/>
        </a:p>
      </dgm:t>
    </dgm:pt>
    <dgm:pt modelId="{0400253C-ED39-4AAB-904B-D6E5C88D74DF}" type="sibTrans" cxnId="{04C136A9-3B3C-4778-84D0-A5556D3455FC}">
      <dgm:prSet/>
      <dgm:spPr/>
      <dgm:t>
        <a:bodyPr/>
        <a:lstStyle/>
        <a:p>
          <a:endParaRPr lang="es-ES"/>
        </a:p>
      </dgm:t>
    </dgm:pt>
    <dgm:pt modelId="{491ACCAC-C456-4C8A-A183-0AFF57570A0B}">
      <dgm:prSet phldrT="[Texto]"/>
      <dgm:spPr/>
      <dgm:t>
        <a:bodyPr/>
        <a:lstStyle/>
        <a:p>
          <a:r>
            <a:rPr lang="es-ES" dirty="0" smtClean="0"/>
            <a:t>Menor valor del instrumento de patrimonio en los restantes casos</a:t>
          </a:r>
        </a:p>
        <a:p>
          <a:r>
            <a:rPr lang="es-ES" dirty="0" smtClean="0"/>
            <a:t>TIPO B</a:t>
          </a:r>
          <a:endParaRPr lang="es-ES" dirty="0"/>
        </a:p>
      </dgm:t>
    </dgm:pt>
    <dgm:pt modelId="{D63E3898-8CB1-4391-BF0E-8975380C5C62}" type="parTrans" cxnId="{905D80EF-00FD-4C5C-AB7C-FD2DA7CE6DDE}">
      <dgm:prSet/>
      <dgm:spPr/>
      <dgm:t>
        <a:bodyPr/>
        <a:lstStyle/>
        <a:p>
          <a:endParaRPr lang="es-ES" dirty="0"/>
        </a:p>
      </dgm:t>
    </dgm:pt>
    <dgm:pt modelId="{F08FBF63-7C65-4787-B64D-80BB2A3D8C88}" type="sibTrans" cxnId="{905D80EF-00FD-4C5C-AB7C-FD2DA7CE6DDE}">
      <dgm:prSet/>
      <dgm:spPr/>
      <dgm:t>
        <a:bodyPr/>
        <a:lstStyle/>
        <a:p>
          <a:endParaRPr lang="es-ES"/>
        </a:p>
      </dgm:t>
    </dgm:pt>
    <dgm:pt modelId="{B83E210E-15EC-4662-816D-853FF8E91957}">
      <dgm:prSet phldrT="[Texto]"/>
      <dgm:spPr/>
      <dgm:t>
        <a:bodyPr/>
        <a:lstStyle/>
        <a:p>
          <a:r>
            <a:rPr lang="es-ES" dirty="0" smtClean="0"/>
            <a:t>A PYG si</a:t>
          </a:r>
          <a:endParaRPr lang="es-ES" dirty="0"/>
        </a:p>
      </dgm:t>
    </dgm:pt>
    <dgm:pt modelId="{3266A291-DE88-449B-99D6-3ACC15AEC4DE}" type="parTrans" cxnId="{77667EEF-F9C6-44ED-8145-B194E8AABB5C}">
      <dgm:prSet/>
      <dgm:spPr/>
      <dgm:t>
        <a:bodyPr/>
        <a:lstStyle/>
        <a:p>
          <a:endParaRPr lang="es-ES" dirty="0"/>
        </a:p>
      </dgm:t>
    </dgm:pt>
    <dgm:pt modelId="{86C55676-EC81-42F5-937C-2F28B44FD38C}" type="sibTrans" cxnId="{77667EEF-F9C6-44ED-8145-B194E8AABB5C}">
      <dgm:prSet/>
      <dgm:spPr/>
      <dgm:t>
        <a:bodyPr/>
        <a:lstStyle/>
        <a:p>
          <a:endParaRPr lang="es-ES"/>
        </a:p>
      </dgm:t>
    </dgm:pt>
    <dgm:pt modelId="{1DB67939-D11A-4C31-B632-7CB3221B5F01}">
      <dgm:prSet phldrT="[Texto]"/>
      <dgm:spPr/>
      <dgm:t>
        <a:bodyPr/>
        <a:lstStyle/>
        <a:p>
          <a:r>
            <a:rPr lang="es-ES" dirty="0" smtClean="0"/>
            <a:t>se desiste o abandona una operación TIPO A o TIPO B</a:t>
          </a:r>
          <a:endParaRPr lang="es-ES" dirty="0"/>
        </a:p>
      </dgm:t>
    </dgm:pt>
    <dgm:pt modelId="{D257341A-28F4-4EAA-A6DB-244A80401807}" type="parTrans" cxnId="{69C60D8D-C75C-47DD-977A-7F67E0F2224A}">
      <dgm:prSet/>
      <dgm:spPr/>
      <dgm:t>
        <a:bodyPr/>
        <a:lstStyle/>
        <a:p>
          <a:endParaRPr lang="es-ES" dirty="0"/>
        </a:p>
      </dgm:t>
    </dgm:pt>
    <dgm:pt modelId="{7223F303-2235-481D-A3AF-DC75EFBEB5D6}" type="sibTrans" cxnId="{69C60D8D-C75C-47DD-977A-7F67E0F2224A}">
      <dgm:prSet/>
      <dgm:spPr/>
      <dgm:t>
        <a:bodyPr/>
        <a:lstStyle/>
        <a:p>
          <a:endParaRPr lang="es-ES"/>
        </a:p>
      </dgm:t>
    </dgm:pt>
    <dgm:pt modelId="{09C749D6-8395-4C0A-9DE5-9DA036B50D46}">
      <dgm:prSet/>
      <dgm:spPr/>
      <dgm:t>
        <a:bodyPr/>
        <a:lstStyle/>
        <a:p>
          <a:r>
            <a:rPr lang="es-ES" dirty="0" smtClean="0"/>
            <a:t>Son operaciones sin repercusión final en el importe de fondos propios</a:t>
          </a:r>
          <a:endParaRPr lang="es-ES" dirty="0"/>
        </a:p>
      </dgm:t>
    </dgm:pt>
    <dgm:pt modelId="{AB3784EC-9679-4242-877E-3BBA005D5489}" type="parTrans" cxnId="{B455FD4F-C810-4315-AC23-E7C4D2C10656}">
      <dgm:prSet/>
      <dgm:spPr/>
      <dgm:t>
        <a:bodyPr/>
        <a:lstStyle/>
        <a:p>
          <a:endParaRPr lang="es-ES" dirty="0"/>
        </a:p>
      </dgm:t>
    </dgm:pt>
    <dgm:pt modelId="{3E58AB4C-A47A-473F-BB6A-C6625F32B63D}" type="sibTrans" cxnId="{B455FD4F-C810-4315-AC23-E7C4D2C10656}">
      <dgm:prSet/>
      <dgm:spPr/>
      <dgm:t>
        <a:bodyPr/>
        <a:lstStyle/>
        <a:p>
          <a:endParaRPr lang="es-ES"/>
        </a:p>
      </dgm:t>
    </dgm:pt>
    <dgm:pt modelId="{78CBCC91-BAF9-4B15-AC3A-704D4191C004}">
      <dgm:prSet/>
      <dgm:spPr/>
      <dgm:t>
        <a:bodyPr/>
        <a:lstStyle/>
        <a:p>
          <a:r>
            <a:rPr lang="es-ES" dirty="0" smtClean="0"/>
            <a:t>REDUCCIÓN DE CAPITAL</a:t>
          </a:r>
          <a:endParaRPr lang="es-ES" dirty="0"/>
        </a:p>
      </dgm:t>
    </dgm:pt>
    <dgm:pt modelId="{278DC2A5-673D-435A-98CD-A243511E6757}" type="parTrans" cxnId="{9BC746B3-28D9-4D5D-9104-B3E1722C8733}">
      <dgm:prSet/>
      <dgm:spPr/>
      <dgm:t>
        <a:bodyPr/>
        <a:lstStyle/>
        <a:p>
          <a:endParaRPr lang="es-ES" dirty="0"/>
        </a:p>
      </dgm:t>
    </dgm:pt>
    <dgm:pt modelId="{B81E642F-0AAD-41EE-9290-304DD087F68B}" type="sibTrans" cxnId="{9BC746B3-28D9-4D5D-9104-B3E1722C8733}">
      <dgm:prSet/>
      <dgm:spPr/>
      <dgm:t>
        <a:bodyPr/>
        <a:lstStyle/>
        <a:p>
          <a:endParaRPr lang="es-ES"/>
        </a:p>
      </dgm:t>
    </dgm:pt>
    <dgm:pt modelId="{C3CC3BE6-54E3-40FE-BC64-AABFC5A74AC9}">
      <dgm:prSet/>
      <dgm:spPr/>
      <dgm:t>
        <a:bodyPr/>
        <a:lstStyle/>
        <a:p>
          <a:r>
            <a:rPr lang="es-ES" dirty="0" smtClean="0"/>
            <a:t>AMPLIACIÓN CAPITAL CON CARGO A RESERVAS</a:t>
          </a:r>
          <a:endParaRPr lang="es-ES" dirty="0"/>
        </a:p>
      </dgm:t>
    </dgm:pt>
    <dgm:pt modelId="{06E9B941-8990-43DC-B8A3-879938B6FF5B}" type="parTrans" cxnId="{55D3ACE3-A53A-46EF-984C-DC079F27FE43}">
      <dgm:prSet/>
      <dgm:spPr/>
      <dgm:t>
        <a:bodyPr/>
        <a:lstStyle/>
        <a:p>
          <a:endParaRPr lang="es-ES" dirty="0"/>
        </a:p>
      </dgm:t>
    </dgm:pt>
    <dgm:pt modelId="{B9C7EC89-AB74-4466-9326-F8D0C26B4213}" type="sibTrans" cxnId="{55D3ACE3-A53A-46EF-984C-DC079F27FE43}">
      <dgm:prSet/>
      <dgm:spPr/>
      <dgm:t>
        <a:bodyPr/>
        <a:lstStyle/>
        <a:p>
          <a:endParaRPr lang="es-ES"/>
        </a:p>
      </dgm:t>
    </dgm:pt>
    <dgm:pt modelId="{923CAB73-3E2C-4ABC-9B31-AEFDFAA51731}">
      <dgm:prSet/>
      <dgm:spPr/>
      <dgm:t>
        <a:bodyPr/>
        <a:lstStyle/>
        <a:p>
          <a:r>
            <a:rPr lang="es-ES" dirty="0" smtClean="0"/>
            <a:t>AGRUPACIÓN DE acciones/participaciones POR INCREMENTO DE VALOR NOMINAL</a:t>
          </a:r>
          <a:endParaRPr lang="es-ES" dirty="0"/>
        </a:p>
      </dgm:t>
    </dgm:pt>
    <dgm:pt modelId="{2AB2AAFD-25CD-4DE3-A74A-BCF2D72310BC}" type="parTrans" cxnId="{2BAD9BA8-6E46-4222-9FB0-0B28935AC080}">
      <dgm:prSet/>
      <dgm:spPr/>
      <dgm:t>
        <a:bodyPr/>
        <a:lstStyle/>
        <a:p>
          <a:endParaRPr lang="es-ES" dirty="0"/>
        </a:p>
      </dgm:t>
    </dgm:pt>
    <dgm:pt modelId="{7BCDC073-3744-4B30-9BF7-B436AE7FD869}" type="sibTrans" cxnId="{2BAD9BA8-6E46-4222-9FB0-0B28935AC080}">
      <dgm:prSet/>
      <dgm:spPr/>
      <dgm:t>
        <a:bodyPr/>
        <a:lstStyle/>
        <a:p>
          <a:endParaRPr lang="es-ES"/>
        </a:p>
      </dgm:t>
    </dgm:pt>
    <dgm:pt modelId="{247AB2A5-83C2-4F48-9088-48F1C1454C5D}">
      <dgm:prSet/>
      <dgm:spPr/>
      <dgm:t>
        <a:bodyPr/>
        <a:lstStyle/>
        <a:p>
          <a:r>
            <a:rPr lang="es-ES" dirty="0" smtClean="0"/>
            <a:t>CREACIÓN DE NUEVAS acciones/participaciones SOCIALES MEDIANTE LA DIVISIÓN DE SU VALOR NOMINAL</a:t>
          </a:r>
          <a:endParaRPr lang="es-ES" dirty="0"/>
        </a:p>
      </dgm:t>
    </dgm:pt>
    <dgm:pt modelId="{83B7A265-66E5-48E3-992A-880A1710F413}" type="parTrans" cxnId="{0B3FCC3E-CBD6-45FB-9F1A-4F23AD14E66F}">
      <dgm:prSet/>
      <dgm:spPr/>
      <dgm:t>
        <a:bodyPr/>
        <a:lstStyle/>
        <a:p>
          <a:endParaRPr lang="es-ES" dirty="0"/>
        </a:p>
      </dgm:t>
    </dgm:pt>
    <dgm:pt modelId="{8A5B9C1F-AFF8-4300-950C-FDFE32CC2682}" type="sibTrans" cxnId="{0B3FCC3E-CBD6-45FB-9F1A-4F23AD14E66F}">
      <dgm:prSet/>
      <dgm:spPr/>
      <dgm:t>
        <a:bodyPr/>
        <a:lstStyle/>
        <a:p>
          <a:endParaRPr lang="es-ES"/>
        </a:p>
      </dgm:t>
    </dgm:pt>
    <dgm:pt modelId="{5C8BF90B-F939-4017-859D-E734303A6753}">
      <dgm:prSet phldrT="[Texto]"/>
      <dgm:spPr/>
      <dgm:t>
        <a:bodyPr/>
        <a:lstStyle/>
        <a:p>
          <a:r>
            <a:rPr lang="es-ES" dirty="0" smtClean="0"/>
            <a:t>Si la operación se ha inscrito en Reg Mercantil antes del plazo de formulación de CCAA. Si no, a PyG</a:t>
          </a:r>
          <a:endParaRPr lang="es-ES" dirty="0"/>
        </a:p>
      </dgm:t>
    </dgm:pt>
    <dgm:pt modelId="{4DF28103-64DE-47E7-84AB-568FBF940C8A}" type="parTrans" cxnId="{983595B7-E4B3-4F9B-93E8-D079E6601A94}">
      <dgm:prSet/>
      <dgm:spPr/>
      <dgm:t>
        <a:bodyPr/>
        <a:lstStyle/>
        <a:p>
          <a:endParaRPr lang="es-ES" dirty="0"/>
        </a:p>
      </dgm:t>
    </dgm:pt>
    <dgm:pt modelId="{1893D56E-84FB-4650-B43F-91D53CDEA653}" type="sibTrans" cxnId="{983595B7-E4B3-4F9B-93E8-D079E6601A94}">
      <dgm:prSet/>
      <dgm:spPr/>
      <dgm:t>
        <a:bodyPr/>
        <a:lstStyle/>
        <a:p>
          <a:endParaRPr lang="es-ES"/>
        </a:p>
      </dgm:t>
    </dgm:pt>
    <dgm:pt modelId="{6AF01D99-386C-45B7-A9D4-3AD0CB648BC8}" type="pres">
      <dgm:prSet presAssocID="{E669AA06-2296-42C8-81E0-E1E19EEF1BB2}" presName="diagram" presStyleCnt="0">
        <dgm:presLayoutVars>
          <dgm:chPref val="1"/>
          <dgm:dir/>
          <dgm:animOne val="branch"/>
          <dgm:animLvl val="lvl"/>
          <dgm:resizeHandles val="exact"/>
        </dgm:presLayoutVars>
      </dgm:prSet>
      <dgm:spPr/>
      <dgm:t>
        <a:bodyPr/>
        <a:lstStyle/>
        <a:p>
          <a:endParaRPr lang="es-ES"/>
        </a:p>
      </dgm:t>
    </dgm:pt>
    <dgm:pt modelId="{45C5EC91-CD17-4213-827F-67F46DB99542}" type="pres">
      <dgm:prSet presAssocID="{5AD7547D-E837-47C2-94E7-8577C28CECAA}" presName="root1" presStyleCnt="0"/>
      <dgm:spPr/>
    </dgm:pt>
    <dgm:pt modelId="{610D3FC4-0480-4D0C-820C-1C2B66B83E26}" type="pres">
      <dgm:prSet presAssocID="{5AD7547D-E837-47C2-94E7-8577C28CECAA}" presName="LevelOneTextNode" presStyleLbl="node0" presStyleIdx="0" presStyleCnt="1">
        <dgm:presLayoutVars>
          <dgm:chPref val="3"/>
        </dgm:presLayoutVars>
      </dgm:prSet>
      <dgm:spPr/>
      <dgm:t>
        <a:bodyPr/>
        <a:lstStyle/>
        <a:p>
          <a:endParaRPr lang="es-ES"/>
        </a:p>
      </dgm:t>
    </dgm:pt>
    <dgm:pt modelId="{F8DB3D1D-F177-48BB-801E-1E015F15DFA2}" type="pres">
      <dgm:prSet presAssocID="{5AD7547D-E837-47C2-94E7-8577C28CECAA}" presName="level2hierChild" presStyleCnt="0"/>
      <dgm:spPr/>
    </dgm:pt>
    <dgm:pt modelId="{7EDFE595-02CB-4963-A731-8207E2A6F54E}" type="pres">
      <dgm:prSet presAssocID="{9FB6F6E8-3A64-4690-949F-8F737F4A2B09}" presName="conn2-1" presStyleLbl="parChTrans1D2" presStyleIdx="0" presStyleCnt="1"/>
      <dgm:spPr/>
      <dgm:t>
        <a:bodyPr/>
        <a:lstStyle/>
        <a:p>
          <a:endParaRPr lang="es-ES"/>
        </a:p>
      </dgm:t>
    </dgm:pt>
    <dgm:pt modelId="{4D7E5EC7-E272-476C-B11D-B064C2CFCAA2}" type="pres">
      <dgm:prSet presAssocID="{9FB6F6E8-3A64-4690-949F-8F737F4A2B09}" presName="connTx" presStyleLbl="parChTrans1D2" presStyleIdx="0" presStyleCnt="1"/>
      <dgm:spPr/>
      <dgm:t>
        <a:bodyPr/>
        <a:lstStyle/>
        <a:p>
          <a:endParaRPr lang="es-ES"/>
        </a:p>
      </dgm:t>
    </dgm:pt>
    <dgm:pt modelId="{928CFDF4-8740-46B2-93F3-47088554AAA8}" type="pres">
      <dgm:prSet presAssocID="{E5165D86-C377-47F5-8800-8084402292FB}" presName="root2" presStyleCnt="0"/>
      <dgm:spPr/>
    </dgm:pt>
    <dgm:pt modelId="{B21C11B7-8154-493D-9941-7A52E7997E15}" type="pres">
      <dgm:prSet presAssocID="{E5165D86-C377-47F5-8800-8084402292FB}" presName="LevelTwoTextNode" presStyleLbl="node2" presStyleIdx="0" presStyleCnt="1">
        <dgm:presLayoutVars>
          <dgm:chPref val="3"/>
        </dgm:presLayoutVars>
      </dgm:prSet>
      <dgm:spPr/>
      <dgm:t>
        <a:bodyPr/>
        <a:lstStyle/>
        <a:p>
          <a:endParaRPr lang="es-ES"/>
        </a:p>
      </dgm:t>
    </dgm:pt>
    <dgm:pt modelId="{9E64858F-175C-45EA-A4E1-49261AB42878}" type="pres">
      <dgm:prSet presAssocID="{E5165D86-C377-47F5-8800-8084402292FB}" presName="level3hierChild" presStyleCnt="0"/>
      <dgm:spPr/>
    </dgm:pt>
    <dgm:pt modelId="{3A47D8E2-0317-4332-BCF0-AFDEBB4A9B90}" type="pres">
      <dgm:prSet presAssocID="{BF6341C9-30B3-43B0-90AC-EB551AFA97EA}" presName="conn2-1" presStyleLbl="parChTrans1D3" presStyleIdx="0" presStyleCnt="3"/>
      <dgm:spPr/>
      <dgm:t>
        <a:bodyPr/>
        <a:lstStyle/>
        <a:p>
          <a:endParaRPr lang="es-ES"/>
        </a:p>
      </dgm:t>
    </dgm:pt>
    <dgm:pt modelId="{85F04777-61B2-4DA3-B0CC-6B680CD3D670}" type="pres">
      <dgm:prSet presAssocID="{BF6341C9-30B3-43B0-90AC-EB551AFA97EA}" presName="connTx" presStyleLbl="parChTrans1D3" presStyleIdx="0" presStyleCnt="3"/>
      <dgm:spPr/>
      <dgm:t>
        <a:bodyPr/>
        <a:lstStyle/>
        <a:p>
          <a:endParaRPr lang="es-ES"/>
        </a:p>
      </dgm:t>
    </dgm:pt>
    <dgm:pt modelId="{323E2040-2CB7-44F5-9A08-84ECC75D10E7}" type="pres">
      <dgm:prSet presAssocID="{28351A1A-ACA3-4301-94A8-DB3800F74335}" presName="root2" presStyleCnt="0"/>
      <dgm:spPr/>
    </dgm:pt>
    <dgm:pt modelId="{A2F53D5D-F239-4C54-A9D5-77C5E8FE5130}" type="pres">
      <dgm:prSet presAssocID="{28351A1A-ACA3-4301-94A8-DB3800F74335}" presName="LevelTwoTextNode" presStyleLbl="node3" presStyleIdx="0" presStyleCnt="3">
        <dgm:presLayoutVars>
          <dgm:chPref val="3"/>
        </dgm:presLayoutVars>
      </dgm:prSet>
      <dgm:spPr/>
      <dgm:t>
        <a:bodyPr/>
        <a:lstStyle/>
        <a:p>
          <a:endParaRPr lang="es-ES"/>
        </a:p>
      </dgm:t>
    </dgm:pt>
    <dgm:pt modelId="{63595C89-D434-44BA-9678-538350F539B2}" type="pres">
      <dgm:prSet presAssocID="{28351A1A-ACA3-4301-94A8-DB3800F74335}" presName="level3hierChild" presStyleCnt="0"/>
      <dgm:spPr/>
    </dgm:pt>
    <dgm:pt modelId="{6C564B01-E317-4DBB-88A5-0DBE3BEFC1C7}" type="pres">
      <dgm:prSet presAssocID="{4DF28103-64DE-47E7-84AB-568FBF940C8A}" presName="conn2-1" presStyleLbl="parChTrans1D4" presStyleIdx="0" presStyleCnt="7"/>
      <dgm:spPr/>
      <dgm:t>
        <a:bodyPr/>
        <a:lstStyle/>
        <a:p>
          <a:endParaRPr lang="es-ES"/>
        </a:p>
      </dgm:t>
    </dgm:pt>
    <dgm:pt modelId="{7E5D0918-9271-4EB9-B6F6-95DA4B70BE4D}" type="pres">
      <dgm:prSet presAssocID="{4DF28103-64DE-47E7-84AB-568FBF940C8A}" presName="connTx" presStyleLbl="parChTrans1D4" presStyleIdx="0" presStyleCnt="7"/>
      <dgm:spPr/>
      <dgm:t>
        <a:bodyPr/>
        <a:lstStyle/>
        <a:p>
          <a:endParaRPr lang="es-ES"/>
        </a:p>
      </dgm:t>
    </dgm:pt>
    <dgm:pt modelId="{02E2F560-D690-4B56-B100-550732E0B567}" type="pres">
      <dgm:prSet presAssocID="{5C8BF90B-F939-4017-859D-E734303A6753}" presName="root2" presStyleCnt="0"/>
      <dgm:spPr/>
    </dgm:pt>
    <dgm:pt modelId="{4CC3065E-E958-49AE-B28E-E4EC35D3A313}" type="pres">
      <dgm:prSet presAssocID="{5C8BF90B-F939-4017-859D-E734303A6753}" presName="LevelTwoTextNode" presStyleLbl="node4" presStyleIdx="0" presStyleCnt="7">
        <dgm:presLayoutVars>
          <dgm:chPref val="3"/>
        </dgm:presLayoutVars>
      </dgm:prSet>
      <dgm:spPr/>
      <dgm:t>
        <a:bodyPr/>
        <a:lstStyle/>
        <a:p>
          <a:endParaRPr lang="es-ES"/>
        </a:p>
      </dgm:t>
    </dgm:pt>
    <dgm:pt modelId="{FCD79CFC-C259-4D80-9497-CAC293CB2D3C}" type="pres">
      <dgm:prSet presAssocID="{5C8BF90B-F939-4017-859D-E734303A6753}" presName="level3hierChild" presStyleCnt="0"/>
      <dgm:spPr/>
    </dgm:pt>
    <dgm:pt modelId="{260F6D58-B22E-460C-A58E-64F35919D203}" type="pres">
      <dgm:prSet presAssocID="{D63E3898-8CB1-4391-BF0E-8975380C5C62}" presName="conn2-1" presStyleLbl="parChTrans1D3" presStyleIdx="1" presStyleCnt="3"/>
      <dgm:spPr/>
      <dgm:t>
        <a:bodyPr/>
        <a:lstStyle/>
        <a:p>
          <a:endParaRPr lang="es-ES"/>
        </a:p>
      </dgm:t>
    </dgm:pt>
    <dgm:pt modelId="{AA2ABC47-FB73-4A83-9137-B23FCAE33E1B}" type="pres">
      <dgm:prSet presAssocID="{D63E3898-8CB1-4391-BF0E-8975380C5C62}" presName="connTx" presStyleLbl="parChTrans1D3" presStyleIdx="1" presStyleCnt="3"/>
      <dgm:spPr/>
      <dgm:t>
        <a:bodyPr/>
        <a:lstStyle/>
        <a:p>
          <a:endParaRPr lang="es-ES"/>
        </a:p>
      </dgm:t>
    </dgm:pt>
    <dgm:pt modelId="{AC7FAC55-0314-4829-BF59-7419B8091C51}" type="pres">
      <dgm:prSet presAssocID="{491ACCAC-C456-4C8A-A183-0AFF57570A0B}" presName="root2" presStyleCnt="0"/>
      <dgm:spPr/>
    </dgm:pt>
    <dgm:pt modelId="{A394F992-AEF5-493C-A84C-37641D744EB7}" type="pres">
      <dgm:prSet presAssocID="{491ACCAC-C456-4C8A-A183-0AFF57570A0B}" presName="LevelTwoTextNode" presStyleLbl="node3" presStyleIdx="1" presStyleCnt="3">
        <dgm:presLayoutVars>
          <dgm:chPref val="3"/>
        </dgm:presLayoutVars>
      </dgm:prSet>
      <dgm:spPr/>
      <dgm:t>
        <a:bodyPr/>
        <a:lstStyle/>
        <a:p>
          <a:endParaRPr lang="es-ES"/>
        </a:p>
      </dgm:t>
    </dgm:pt>
    <dgm:pt modelId="{B2852CD1-DA31-4876-A8D5-77CD265CDB31}" type="pres">
      <dgm:prSet presAssocID="{491ACCAC-C456-4C8A-A183-0AFF57570A0B}" presName="level3hierChild" presStyleCnt="0"/>
      <dgm:spPr/>
    </dgm:pt>
    <dgm:pt modelId="{8699FE45-84E3-4465-8F6C-5330D8995309}" type="pres">
      <dgm:prSet presAssocID="{3266A291-DE88-449B-99D6-3ACC15AEC4DE}" presName="conn2-1" presStyleLbl="parChTrans1D3" presStyleIdx="2" presStyleCnt="3"/>
      <dgm:spPr/>
      <dgm:t>
        <a:bodyPr/>
        <a:lstStyle/>
        <a:p>
          <a:endParaRPr lang="es-ES"/>
        </a:p>
      </dgm:t>
    </dgm:pt>
    <dgm:pt modelId="{A43A4B28-C531-403D-B69A-18A56BC30600}" type="pres">
      <dgm:prSet presAssocID="{3266A291-DE88-449B-99D6-3ACC15AEC4DE}" presName="connTx" presStyleLbl="parChTrans1D3" presStyleIdx="2" presStyleCnt="3"/>
      <dgm:spPr/>
      <dgm:t>
        <a:bodyPr/>
        <a:lstStyle/>
        <a:p>
          <a:endParaRPr lang="es-ES"/>
        </a:p>
      </dgm:t>
    </dgm:pt>
    <dgm:pt modelId="{0C36CCDB-0A67-44F2-BD14-1ECCC5CEC0DE}" type="pres">
      <dgm:prSet presAssocID="{B83E210E-15EC-4662-816D-853FF8E91957}" presName="root2" presStyleCnt="0"/>
      <dgm:spPr/>
    </dgm:pt>
    <dgm:pt modelId="{61C8DD0B-B96D-4804-9470-7F2BC51E566B}" type="pres">
      <dgm:prSet presAssocID="{B83E210E-15EC-4662-816D-853FF8E91957}" presName="LevelTwoTextNode" presStyleLbl="node3" presStyleIdx="2" presStyleCnt="3">
        <dgm:presLayoutVars>
          <dgm:chPref val="3"/>
        </dgm:presLayoutVars>
      </dgm:prSet>
      <dgm:spPr/>
      <dgm:t>
        <a:bodyPr/>
        <a:lstStyle/>
        <a:p>
          <a:endParaRPr lang="es-ES"/>
        </a:p>
      </dgm:t>
    </dgm:pt>
    <dgm:pt modelId="{87695FE6-9255-4567-B349-E240C594280C}" type="pres">
      <dgm:prSet presAssocID="{B83E210E-15EC-4662-816D-853FF8E91957}" presName="level3hierChild" presStyleCnt="0"/>
      <dgm:spPr/>
    </dgm:pt>
    <dgm:pt modelId="{47991BD1-37D2-4AA8-803C-75EF152C36C7}" type="pres">
      <dgm:prSet presAssocID="{D257341A-28F4-4EAA-A6DB-244A80401807}" presName="conn2-1" presStyleLbl="parChTrans1D4" presStyleIdx="1" presStyleCnt="7"/>
      <dgm:spPr/>
      <dgm:t>
        <a:bodyPr/>
        <a:lstStyle/>
        <a:p>
          <a:endParaRPr lang="es-ES"/>
        </a:p>
      </dgm:t>
    </dgm:pt>
    <dgm:pt modelId="{3A0F0D34-17E5-4911-A6A3-DDC349EE58C2}" type="pres">
      <dgm:prSet presAssocID="{D257341A-28F4-4EAA-A6DB-244A80401807}" presName="connTx" presStyleLbl="parChTrans1D4" presStyleIdx="1" presStyleCnt="7"/>
      <dgm:spPr/>
      <dgm:t>
        <a:bodyPr/>
        <a:lstStyle/>
        <a:p>
          <a:endParaRPr lang="es-ES"/>
        </a:p>
      </dgm:t>
    </dgm:pt>
    <dgm:pt modelId="{6A511632-D6EA-40D6-818A-1243264593C5}" type="pres">
      <dgm:prSet presAssocID="{1DB67939-D11A-4C31-B632-7CB3221B5F01}" presName="root2" presStyleCnt="0"/>
      <dgm:spPr/>
    </dgm:pt>
    <dgm:pt modelId="{71C45B04-7FC5-49F8-B690-1FDB78E205D7}" type="pres">
      <dgm:prSet presAssocID="{1DB67939-D11A-4C31-B632-7CB3221B5F01}" presName="LevelTwoTextNode" presStyleLbl="node4" presStyleIdx="1" presStyleCnt="7">
        <dgm:presLayoutVars>
          <dgm:chPref val="3"/>
        </dgm:presLayoutVars>
      </dgm:prSet>
      <dgm:spPr/>
      <dgm:t>
        <a:bodyPr/>
        <a:lstStyle/>
        <a:p>
          <a:endParaRPr lang="es-ES"/>
        </a:p>
      </dgm:t>
    </dgm:pt>
    <dgm:pt modelId="{3BCA2BA0-6D78-4B38-9E35-C53D840438E1}" type="pres">
      <dgm:prSet presAssocID="{1DB67939-D11A-4C31-B632-7CB3221B5F01}" presName="level3hierChild" presStyleCnt="0"/>
      <dgm:spPr/>
    </dgm:pt>
    <dgm:pt modelId="{625B7173-9951-4837-809E-3572BE957DD1}" type="pres">
      <dgm:prSet presAssocID="{AB3784EC-9679-4242-877E-3BBA005D5489}" presName="conn2-1" presStyleLbl="parChTrans1D4" presStyleIdx="2" presStyleCnt="7"/>
      <dgm:spPr/>
      <dgm:t>
        <a:bodyPr/>
        <a:lstStyle/>
        <a:p>
          <a:endParaRPr lang="es-ES"/>
        </a:p>
      </dgm:t>
    </dgm:pt>
    <dgm:pt modelId="{F5A6314A-1612-4B88-BFC4-0E1EFB199876}" type="pres">
      <dgm:prSet presAssocID="{AB3784EC-9679-4242-877E-3BBA005D5489}" presName="connTx" presStyleLbl="parChTrans1D4" presStyleIdx="2" presStyleCnt="7"/>
      <dgm:spPr/>
      <dgm:t>
        <a:bodyPr/>
        <a:lstStyle/>
        <a:p>
          <a:endParaRPr lang="es-ES"/>
        </a:p>
      </dgm:t>
    </dgm:pt>
    <dgm:pt modelId="{C2C513C3-6791-49C5-83C6-03BBA52D8C4E}" type="pres">
      <dgm:prSet presAssocID="{09C749D6-8395-4C0A-9DE5-9DA036B50D46}" presName="root2" presStyleCnt="0"/>
      <dgm:spPr/>
    </dgm:pt>
    <dgm:pt modelId="{929B0AAA-47F6-4D11-8157-DF97CA8C047E}" type="pres">
      <dgm:prSet presAssocID="{09C749D6-8395-4C0A-9DE5-9DA036B50D46}" presName="LevelTwoTextNode" presStyleLbl="node4" presStyleIdx="2" presStyleCnt="7">
        <dgm:presLayoutVars>
          <dgm:chPref val="3"/>
        </dgm:presLayoutVars>
      </dgm:prSet>
      <dgm:spPr/>
      <dgm:t>
        <a:bodyPr/>
        <a:lstStyle/>
        <a:p>
          <a:endParaRPr lang="es-ES"/>
        </a:p>
      </dgm:t>
    </dgm:pt>
    <dgm:pt modelId="{86384A5D-158E-4614-A8F3-C65853ED5EE6}" type="pres">
      <dgm:prSet presAssocID="{09C749D6-8395-4C0A-9DE5-9DA036B50D46}" presName="level3hierChild" presStyleCnt="0"/>
      <dgm:spPr/>
    </dgm:pt>
    <dgm:pt modelId="{021D9746-0998-4866-8375-A6EF91F6B339}" type="pres">
      <dgm:prSet presAssocID="{278DC2A5-673D-435A-98CD-A243511E6757}" presName="conn2-1" presStyleLbl="parChTrans1D4" presStyleIdx="3" presStyleCnt="7"/>
      <dgm:spPr/>
      <dgm:t>
        <a:bodyPr/>
        <a:lstStyle/>
        <a:p>
          <a:endParaRPr lang="es-ES"/>
        </a:p>
      </dgm:t>
    </dgm:pt>
    <dgm:pt modelId="{5174890C-25C3-4803-8A94-309466AF3CD6}" type="pres">
      <dgm:prSet presAssocID="{278DC2A5-673D-435A-98CD-A243511E6757}" presName="connTx" presStyleLbl="parChTrans1D4" presStyleIdx="3" presStyleCnt="7"/>
      <dgm:spPr/>
      <dgm:t>
        <a:bodyPr/>
        <a:lstStyle/>
        <a:p>
          <a:endParaRPr lang="es-ES"/>
        </a:p>
      </dgm:t>
    </dgm:pt>
    <dgm:pt modelId="{1B674F2A-E62C-4AC7-9F40-C293C945FC91}" type="pres">
      <dgm:prSet presAssocID="{78CBCC91-BAF9-4B15-AC3A-704D4191C004}" presName="root2" presStyleCnt="0"/>
      <dgm:spPr/>
    </dgm:pt>
    <dgm:pt modelId="{7DF45E0C-061C-4717-A6AC-9FBC58A213D7}" type="pres">
      <dgm:prSet presAssocID="{78CBCC91-BAF9-4B15-AC3A-704D4191C004}" presName="LevelTwoTextNode" presStyleLbl="node4" presStyleIdx="3" presStyleCnt="7">
        <dgm:presLayoutVars>
          <dgm:chPref val="3"/>
        </dgm:presLayoutVars>
      </dgm:prSet>
      <dgm:spPr/>
      <dgm:t>
        <a:bodyPr/>
        <a:lstStyle/>
        <a:p>
          <a:endParaRPr lang="es-ES"/>
        </a:p>
      </dgm:t>
    </dgm:pt>
    <dgm:pt modelId="{4D0FCDDD-932F-429E-BB84-9D7B18C770BF}" type="pres">
      <dgm:prSet presAssocID="{78CBCC91-BAF9-4B15-AC3A-704D4191C004}" presName="level3hierChild" presStyleCnt="0"/>
      <dgm:spPr/>
    </dgm:pt>
    <dgm:pt modelId="{F2D66A7E-1EB0-48E5-92B8-BD20E48026E1}" type="pres">
      <dgm:prSet presAssocID="{06E9B941-8990-43DC-B8A3-879938B6FF5B}" presName="conn2-1" presStyleLbl="parChTrans1D4" presStyleIdx="4" presStyleCnt="7"/>
      <dgm:spPr/>
      <dgm:t>
        <a:bodyPr/>
        <a:lstStyle/>
        <a:p>
          <a:endParaRPr lang="es-ES"/>
        </a:p>
      </dgm:t>
    </dgm:pt>
    <dgm:pt modelId="{667BAB46-7DEB-4912-8A01-338A85F8F12B}" type="pres">
      <dgm:prSet presAssocID="{06E9B941-8990-43DC-B8A3-879938B6FF5B}" presName="connTx" presStyleLbl="parChTrans1D4" presStyleIdx="4" presStyleCnt="7"/>
      <dgm:spPr/>
      <dgm:t>
        <a:bodyPr/>
        <a:lstStyle/>
        <a:p>
          <a:endParaRPr lang="es-ES"/>
        </a:p>
      </dgm:t>
    </dgm:pt>
    <dgm:pt modelId="{19B0744B-837E-4D41-97C9-356E4AF934D9}" type="pres">
      <dgm:prSet presAssocID="{C3CC3BE6-54E3-40FE-BC64-AABFC5A74AC9}" presName="root2" presStyleCnt="0"/>
      <dgm:spPr/>
    </dgm:pt>
    <dgm:pt modelId="{277BDCC9-C4BC-428D-A8B3-E5ABEAFDABCC}" type="pres">
      <dgm:prSet presAssocID="{C3CC3BE6-54E3-40FE-BC64-AABFC5A74AC9}" presName="LevelTwoTextNode" presStyleLbl="node4" presStyleIdx="4" presStyleCnt="7">
        <dgm:presLayoutVars>
          <dgm:chPref val="3"/>
        </dgm:presLayoutVars>
      </dgm:prSet>
      <dgm:spPr/>
      <dgm:t>
        <a:bodyPr/>
        <a:lstStyle/>
        <a:p>
          <a:endParaRPr lang="es-ES"/>
        </a:p>
      </dgm:t>
    </dgm:pt>
    <dgm:pt modelId="{6702ED3F-A086-4134-878C-16A091469FAF}" type="pres">
      <dgm:prSet presAssocID="{C3CC3BE6-54E3-40FE-BC64-AABFC5A74AC9}" presName="level3hierChild" presStyleCnt="0"/>
      <dgm:spPr/>
    </dgm:pt>
    <dgm:pt modelId="{B882EE29-2DB4-4BDD-AF20-5429DD32FE92}" type="pres">
      <dgm:prSet presAssocID="{2AB2AAFD-25CD-4DE3-A74A-BCF2D72310BC}" presName="conn2-1" presStyleLbl="parChTrans1D4" presStyleIdx="5" presStyleCnt="7"/>
      <dgm:spPr/>
      <dgm:t>
        <a:bodyPr/>
        <a:lstStyle/>
        <a:p>
          <a:endParaRPr lang="es-ES"/>
        </a:p>
      </dgm:t>
    </dgm:pt>
    <dgm:pt modelId="{013FE185-0E34-402C-9F79-A64276D069C0}" type="pres">
      <dgm:prSet presAssocID="{2AB2AAFD-25CD-4DE3-A74A-BCF2D72310BC}" presName="connTx" presStyleLbl="parChTrans1D4" presStyleIdx="5" presStyleCnt="7"/>
      <dgm:spPr/>
      <dgm:t>
        <a:bodyPr/>
        <a:lstStyle/>
        <a:p>
          <a:endParaRPr lang="es-ES"/>
        </a:p>
      </dgm:t>
    </dgm:pt>
    <dgm:pt modelId="{4830F794-7EBA-49A0-ACFB-D3F52BFD3065}" type="pres">
      <dgm:prSet presAssocID="{923CAB73-3E2C-4ABC-9B31-AEFDFAA51731}" presName="root2" presStyleCnt="0"/>
      <dgm:spPr/>
    </dgm:pt>
    <dgm:pt modelId="{40D6FACA-2C65-4EF1-A826-6AFFC18502E9}" type="pres">
      <dgm:prSet presAssocID="{923CAB73-3E2C-4ABC-9B31-AEFDFAA51731}" presName="LevelTwoTextNode" presStyleLbl="node4" presStyleIdx="5" presStyleCnt="7">
        <dgm:presLayoutVars>
          <dgm:chPref val="3"/>
        </dgm:presLayoutVars>
      </dgm:prSet>
      <dgm:spPr/>
      <dgm:t>
        <a:bodyPr/>
        <a:lstStyle/>
        <a:p>
          <a:endParaRPr lang="es-ES"/>
        </a:p>
      </dgm:t>
    </dgm:pt>
    <dgm:pt modelId="{B55C8FF1-A9B3-4323-B1CF-C8A319B9DA2C}" type="pres">
      <dgm:prSet presAssocID="{923CAB73-3E2C-4ABC-9B31-AEFDFAA51731}" presName="level3hierChild" presStyleCnt="0"/>
      <dgm:spPr/>
    </dgm:pt>
    <dgm:pt modelId="{88F48392-8835-4E3C-9B7B-DCCD9898AFD8}" type="pres">
      <dgm:prSet presAssocID="{83B7A265-66E5-48E3-992A-880A1710F413}" presName="conn2-1" presStyleLbl="parChTrans1D4" presStyleIdx="6" presStyleCnt="7"/>
      <dgm:spPr/>
      <dgm:t>
        <a:bodyPr/>
        <a:lstStyle/>
        <a:p>
          <a:endParaRPr lang="es-ES"/>
        </a:p>
      </dgm:t>
    </dgm:pt>
    <dgm:pt modelId="{06C830C3-FDAE-43FC-AF57-23DB15E57AD9}" type="pres">
      <dgm:prSet presAssocID="{83B7A265-66E5-48E3-992A-880A1710F413}" presName="connTx" presStyleLbl="parChTrans1D4" presStyleIdx="6" presStyleCnt="7"/>
      <dgm:spPr/>
      <dgm:t>
        <a:bodyPr/>
        <a:lstStyle/>
        <a:p>
          <a:endParaRPr lang="es-ES"/>
        </a:p>
      </dgm:t>
    </dgm:pt>
    <dgm:pt modelId="{0D980AA6-B797-440A-89F1-7615C857355D}" type="pres">
      <dgm:prSet presAssocID="{247AB2A5-83C2-4F48-9088-48F1C1454C5D}" presName="root2" presStyleCnt="0"/>
      <dgm:spPr/>
    </dgm:pt>
    <dgm:pt modelId="{7EEC452E-F9C5-4A7D-B932-F64378045472}" type="pres">
      <dgm:prSet presAssocID="{247AB2A5-83C2-4F48-9088-48F1C1454C5D}" presName="LevelTwoTextNode" presStyleLbl="node4" presStyleIdx="6" presStyleCnt="7">
        <dgm:presLayoutVars>
          <dgm:chPref val="3"/>
        </dgm:presLayoutVars>
      </dgm:prSet>
      <dgm:spPr/>
      <dgm:t>
        <a:bodyPr/>
        <a:lstStyle/>
        <a:p>
          <a:endParaRPr lang="es-ES"/>
        </a:p>
      </dgm:t>
    </dgm:pt>
    <dgm:pt modelId="{32817D87-D536-40A4-B138-2752EA770EDE}" type="pres">
      <dgm:prSet presAssocID="{247AB2A5-83C2-4F48-9088-48F1C1454C5D}" presName="level3hierChild" presStyleCnt="0"/>
      <dgm:spPr/>
    </dgm:pt>
  </dgm:ptLst>
  <dgm:cxnLst>
    <dgm:cxn modelId="{46D9CDF6-65EC-4A16-8587-1746B48008C9}" type="presOf" srcId="{4DF28103-64DE-47E7-84AB-568FBF940C8A}" destId="{6C564B01-E317-4DBB-88A5-0DBE3BEFC1C7}" srcOrd="0" destOrd="0" presId="urn:microsoft.com/office/officeart/2005/8/layout/hierarchy2"/>
    <dgm:cxn modelId="{0528AC00-B1CF-4FC9-9C00-9DF614E68436}" type="presOf" srcId="{9FB6F6E8-3A64-4690-949F-8F737F4A2B09}" destId="{7EDFE595-02CB-4963-A731-8207E2A6F54E}" srcOrd="0" destOrd="0" presId="urn:microsoft.com/office/officeart/2005/8/layout/hierarchy2"/>
    <dgm:cxn modelId="{56D3D9CE-C83B-49A6-85F9-7D5BE97CFF1F}" type="presOf" srcId="{491ACCAC-C456-4C8A-A183-0AFF57570A0B}" destId="{A394F992-AEF5-493C-A84C-37641D744EB7}" srcOrd="0" destOrd="0" presId="urn:microsoft.com/office/officeart/2005/8/layout/hierarchy2"/>
    <dgm:cxn modelId="{711AB633-308F-40BF-AEFE-71CE640356D6}" type="presOf" srcId="{2AB2AAFD-25CD-4DE3-A74A-BCF2D72310BC}" destId="{B882EE29-2DB4-4BDD-AF20-5429DD32FE92}" srcOrd="0" destOrd="0" presId="urn:microsoft.com/office/officeart/2005/8/layout/hierarchy2"/>
    <dgm:cxn modelId="{95BE4020-1954-46C4-AB9D-019B0F076CFC}" type="presOf" srcId="{1DB67939-D11A-4C31-B632-7CB3221B5F01}" destId="{71C45B04-7FC5-49F8-B690-1FDB78E205D7}" srcOrd="0" destOrd="0" presId="urn:microsoft.com/office/officeart/2005/8/layout/hierarchy2"/>
    <dgm:cxn modelId="{55D3ACE3-A53A-46EF-984C-DC079F27FE43}" srcId="{09C749D6-8395-4C0A-9DE5-9DA036B50D46}" destId="{C3CC3BE6-54E3-40FE-BC64-AABFC5A74AC9}" srcOrd="1" destOrd="0" parTransId="{06E9B941-8990-43DC-B8A3-879938B6FF5B}" sibTransId="{B9C7EC89-AB74-4466-9326-F8D0C26B4213}"/>
    <dgm:cxn modelId="{2BAD9BA8-6E46-4222-9FB0-0B28935AC080}" srcId="{09C749D6-8395-4C0A-9DE5-9DA036B50D46}" destId="{923CAB73-3E2C-4ABC-9B31-AEFDFAA51731}" srcOrd="2" destOrd="0" parTransId="{2AB2AAFD-25CD-4DE3-A74A-BCF2D72310BC}" sibTransId="{7BCDC073-3744-4B30-9BF7-B436AE7FD869}"/>
    <dgm:cxn modelId="{77667EEF-F9C6-44ED-8145-B194E8AABB5C}" srcId="{E5165D86-C377-47F5-8800-8084402292FB}" destId="{B83E210E-15EC-4662-816D-853FF8E91957}" srcOrd="2" destOrd="0" parTransId="{3266A291-DE88-449B-99D6-3ACC15AEC4DE}" sibTransId="{86C55676-EC81-42F5-937C-2F28B44FD38C}"/>
    <dgm:cxn modelId="{C3E38F3D-4091-4483-8556-14D4AB2B4022}" type="presOf" srcId="{83B7A265-66E5-48E3-992A-880A1710F413}" destId="{06C830C3-FDAE-43FC-AF57-23DB15E57AD9}" srcOrd="1" destOrd="0" presId="urn:microsoft.com/office/officeart/2005/8/layout/hierarchy2"/>
    <dgm:cxn modelId="{04C136A9-3B3C-4778-84D0-A5556D3455FC}" srcId="{E5165D86-C377-47F5-8800-8084402292FB}" destId="{28351A1A-ACA3-4301-94A8-DB3800F74335}" srcOrd="0" destOrd="0" parTransId="{BF6341C9-30B3-43B0-90AC-EB551AFA97EA}" sibTransId="{0400253C-ED39-4AAB-904B-D6E5C88D74DF}"/>
    <dgm:cxn modelId="{5372733B-2FE3-4B50-A759-EADB18A378EF}" type="presOf" srcId="{E669AA06-2296-42C8-81E0-E1E19EEF1BB2}" destId="{6AF01D99-386C-45B7-A9D4-3AD0CB648BC8}" srcOrd="0" destOrd="0" presId="urn:microsoft.com/office/officeart/2005/8/layout/hierarchy2"/>
    <dgm:cxn modelId="{95AD68DC-6324-427D-9C1E-479EAD1CA75D}" srcId="{5AD7547D-E837-47C2-94E7-8577C28CECAA}" destId="{E5165D86-C377-47F5-8800-8084402292FB}" srcOrd="0" destOrd="0" parTransId="{9FB6F6E8-3A64-4690-949F-8F737F4A2B09}" sibTransId="{356FEE4F-AB20-498B-A16E-102242D40A26}"/>
    <dgm:cxn modelId="{E31436DA-25E8-4181-8186-0D235AFCC7D5}" type="presOf" srcId="{D63E3898-8CB1-4391-BF0E-8975380C5C62}" destId="{260F6D58-B22E-460C-A58E-64F35919D203}" srcOrd="0" destOrd="0" presId="urn:microsoft.com/office/officeart/2005/8/layout/hierarchy2"/>
    <dgm:cxn modelId="{9ADA3C35-94CE-4387-B76A-46FA047AE6EB}" type="presOf" srcId="{09C749D6-8395-4C0A-9DE5-9DA036B50D46}" destId="{929B0AAA-47F6-4D11-8157-DF97CA8C047E}" srcOrd="0" destOrd="0" presId="urn:microsoft.com/office/officeart/2005/8/layout/hierarchy2"/>
    <dgm:cxn modelId="{F2A6D827-C2F0-43D7-9EB5-E91DA034196E}" srcId="{E669AA06-2296-42C8-81E0-E1E19EEF1BB2}" destId="{5AD7547D-E837-47C2-94E7-8577C28CECAA}" srcOrd="0" destOrd="0" parTransId="{5103D475-EC5E-4E0A-89D1-D5B7197CBF6F}" sibTransId="{862FCB5A-8369-4A92-84DF-1A351759A98D}"/>
    <dgm:cxn modelId="{3E4312EE-CB42-4CEC-82B2-2BC025BF4DE4}" type="presOf" srcId="{9FB6F6E8-3A64-4690-949F-8F737F4A2B09}" destId="{4D7E5EC7-E272-476C-B11D-B064C2CFCAA2}" srcOrd="1" destOrd="0" presId="urn:microsoft.com/office/officeart/2005/8/layout/hierarchy2"/>
    <dgm:cxn modelId="{EE97A666-DCB5-4C3E-894F-1595B4ACC6CD}" type="presOf" srcId="{D257341A-28F4-4EAA-A6DB-244A80401807}" destId="{3A0F0D34-17E5-4911-A6A3-DDC349EE58C2}" srcOrd="1" destOrd="0" presId="urn:microsoft.com/office/officeart/2005/8/layout/hierarchy2"/>
    <dgm:cxn modelId="{474CE37A-7B8A-4445-BA3D-11DFBC290187}" type="presOf" srcId="{2AB2AAFD-25CD-4DE3-A74A-BCF2D72310BC}" destId="{013FE185-0E34-402C-9F79-A64276D069C0}" srcOrd="1" destOrd="0" presId="urn:microsoft.com/office/officeart/2005/8/layout/hierarchy2"/>
    <dgm:cxn modelId="{B455FD4F-C810-4315-AC23-E7C4D2C10656}" srcId="{B83E210E-15EC-4662-816D-853FF8E91957}" destId="{09C749D6-8395-4C0A-9DE5-9DA036B50D46}" srcOrd="1" destOrd="0" parTransId="{AB3784EC-9679-4242-877E-3BBA005D5489}" sibTransId="{3E58AB4C-A47A-473F-BB6A-C6625F32B63D}"/>
    <dgm:cxn modelId="{97FCDBC7-96F5-4916-9532-48E92F3813B1}" type="presOf" srcId="{247AB2A5-83C2-4F48-9088-48F1C1454C5D}" destId="{7EEC452E-F9C5-4A7D-B932-F64378045472}" srcOrd="0" destOrd="0" presId="urn:microsoft.com/office/officeart/2005/8/layout/hierarchy2"/>
    <dgm:cxn modelId="{473E62AE-7615-47F6-A93C-1D9D5B4E7902}" type="presOf" srcId="{278DC2A5-673D-435A-98CD-A243511E6757}" destId="{5174890C-25C3-4803-8A94-309466AF3CD6}" srcOrd="1" destOrd="0" presId="urn:microsoft.com/office/officeart/2005/8/layout/hierarchy2"/>
    <dgm:cxn modelId="{94A3E31A-FAC8-413F-895D-CEDC97A55BCF}" type="presOf" srcId="{5C8BF90B-F939-4017-859D-E734303A6753}" destId="{4CC3065E-E958-49AE-B28E-E4EC35D3A313}" srcOrd="0" destOrd="0" presId="urn:microsoft.com/office/officeart/2005/8/layout/hierarchy2"/>
    <dgm:cxn modelId="{217DB8CB-93CB-4683-8254-396B28B7C7B8}" type="presOf" srcId="{923CAB73-3E2C-4ABC-9B31-AEFDFAA51731}" destId="{40D6FACA-2C65-4EF1-A826-6AFFC18502E9}" srcOrd="0" destOrd="0" presId="urn:microsoft.com/office/officeart/2005/8/layout/hierarchy2"/>
    <dgm:cxn modelId="{983595B7-E4B3-4F9B-93E8-D079E6601A94}" srcId="{28351A1A-ACA3-4301-94A8-DB3800F74335}" destId="{5C8BF90B-F939-4017-859D-E734303A6753}" srcOrd="0" destOrd="0" parTransId="{4DF28103-64DE-47E7-84AB-568FBF940C8A}" sibTransId="{1893D56E-84FB-4650-B43F-91D53CDEA653}"/>
    <dgm:cxn modelId="{B386BB95-15DD-4C2B-BAF3-5A0094A4D2D1}" type="presOf" srcId="{06E9B941-8990-43DC-B8A3-879938B6FF5B}" destId="{667BAB46-7DEB-4912-8A01-338A85F8F12B}" srcOrd="1" destOrd="0" presId="urn:microsoft.com/office/officeart/2005/8/layout/hierarchy2"/>
    <dgm:cxn modelId="{B977F16D-94FE-4FE6-9DC8-40E574237707}" type="presOf" srcId="{83B7A265-66E5-48E3-992A-880A1710F413}" destId="{88F48392-8835-4E3C-9B7B-DCCD9898AFD8}" srcOrd="0" destOrd="0" presId="urn:microsoft.com/office/officeart/2005/8/layout/hierarchy2"/>
    <dgm:cxn modelId="{FF201C79-8524-4404-9B3E-52B86CA673E7}" type="presOf" srcId="{B83E210E-15EC-4662-816D-853FF8E91957}" destId="{61C8DD0B-B96D-4804-9470-7F2BC51E566B}" srcOrd="0" destOrd="0" presId="urn:microsoft.com/office/officeart/2005/8/layout/hierarchy2"/>
    <dgm:cxn modelId="{E890AA32-37F5-4FE9-AB5B-F5D98F8A48A3}" type="presOf" srcId="{BF6341C9-30B3-43B0-90AC-EB551AFA97EA}" destId="{3A47D8E2-0317-4332-BCF0-AFDEBB4A9B90}" srcOrd="0" destOrd="0" presId="urn:microsoft.com/office/officeart/2005/8/layout/hierarchy2"/>
    <dgm:cxn modelId="{B298B387-5ED4-49F7-A506-FCB7883E77F4}" type="presOf" srcId="{E5165D86-C377-47F5-8800-8084402292FB}" destId="{B21C11B7-8154-493D-9941-7A52E7997E15}" srcOrd="0" destOrd="0" presId="urn:microsoft.com/office/officeart/2005/8/layout/hierarchy2"/>
    <dgm:cxn modelId="{9BC746B3-28D9-4D5D-9104-B3E1722C8733}" srcId="{09C749D6-8395-4C0A-9DE5-9DA036B50D46}" destId="{78CBCC91-BAF9-4B15-AC3A-704D4191C004}" srcOrd="0" destOrd="0" parTransId="{278DC2A5-673D-435A-98CD-A243511E6757}" sibTransId="{B81E642F-0AAD-41EE-9290-304DD087F68B}"/>
    <dgm:cxn modelId="{72D0AC7A-5EDB-48F6-844C-521B1F7BB793}" type="presOf" srcId="{06E9B941-8990-43DC-B8A3-879938B6FF5B}" destId="{F2D66A7E-1EB0-48E5-92B8-BD20E48026E1}" srcOrd="0" destOrd="0" presId="urn:microsoft.com/office/officeart/2005/8/layout/hierarchy2"/>
    <dgm:cxn modelId="{32E74626-DD24-4608-AD1B-9599524C5D69}" type="presOf" srcId="{278DC2A5-673D-435A-98CD-A243511E6757}" destId="{021D9746-0998-4866-8375-A6EF91F6B339}" srcOrd="0" destOrd="0" presId="urn:microsoft.com/office/officeart/2005/8/layout/hierarchy2"/>
    <dgm:cxn modelId="{84BABD56-0989-4648-9BB3-2F3D02A96F60}" type="presOf" srcId="{AB3784EC-9679-4242-877E-3BBA005D5489}" destId="{F5A6314A-1612-4B88-BFC4-0E1EFB199876}" srcOrd="1" destOrd="0" presId="urn:microsoft.com/office/officeart/2005/8/layout/hierarchy2"/>
    <dgm:cxn modelId="{EEFEAAAF-E767-4386-85AB-DDA23795D689}" type="presOf" srcId="{C3CC3BE6-54E3-40FE-BC64-AABFC5A74AC9}" destId="{277BDCC9-C4BC-428D-A8B3-E5ABEAFDABCC}" srcOrd="0" destOrd="0" presId="urn:microsoft.com/office/officeart/2005/8/layout/hierarchy2"/>
    <dgm:cxn modelId="{61A49905-2FB7-475F-AA2E-F2C66BA5A260}" type="presOf" srcId="{3266A291-DE88-449B-99D6-3ACC15AEC4DE}" destId="{8699FE45-84E3-4465-8F6C-5330D8995309}" srcOrd="0" destOrd="0" presId="urn:microsoft.com/office/officeart/2005/8/layout/hierarchy2"/>
    <dgm:cxn modelId="{704D18C1-6582-492F-8BA4-820C2D289E45}" type="presOf" srcId="{D257341A-28F4-4EAA-A6DB-244A80401807}" destId="{47991BD1-37D2-4AA8-803C-75EF152C36C7}" srcOrd="0" destOrd="0" presId="urn:microsoft.com/office/officeart/2005/8/layout/hierarchy2"/>
    <dgm:cxn modelId="{5F67AD49-3D78-414B-A206-1685B232B52B}" type="presOf" srcId="{BF6341C9-30B3-43B0-90AC-EB551AFA97EA}" destId="{85F04777-61B2-4DA3-B0CC-6B680CD3D670}" srcOrd="1" destOrd="0" presId="urn:microsoft.com/office/officeart/2005/8/layout/hierarchy2"/>
    <dgm:cxn modelId="{038E6BA5-1531-4D78-9EF4-4AD7D6BAFE3A}" type="presOf" srcId="{28351A1A-ACA3-4301-94A8-DB3800F74335}" destId="{A2F53D5D-F239-4C54-A9D5-77C5E8FE5130}" srcOrd="0" destOrd="0" presId="urn:microsoft.com/office/officeart/2005/8/layout/hierarchy2"/>
    <dgm:cxn modelId="{0B3FCC3E-CBD6-45FB-9F1A-4F23AD14E66F}" srcId="{09C749D6-8395-4C0A-9DE5-9DA036B50D46}" destId="{247AB2A5-83C2-4F48-9088-48F1C1454C5D}" srcOrd="3" destOrd="0" parTransId="{83B7A265-66E5-48E3-992A-880A1710F413}" sibTransId="{8A5B9C1F-AFF8-4300-950C-FDFE32CC2682}"/>
    <dgm:cxn modelId="{69C60D8D-C75C-47DD-977A-7F67E0F2224A}" srcId="{B83E210E-15EC-4662-816D-853FF8E91957}" destId="{1DB67939-D11A-4C31-B632-7CB3221B5F01}" srcOrd="0" destOrd="0" parTransId="{D257341A-28F4-4EAA-A6DB-244A80401807}" sibTransId="{7223F303-2235-481D-A3AF-DC75EFBEB5D6}"/>
    <dgm:cxn modelId="{74BDF9A6-6CD3-4A04-B04F-F62068AF278B}" type="presOf" srcId="{5AD7547D-E837-47C2-94E7-8577C28CECAA}" destId="{610D3FC4-0480-4D0C-820C-1C2B66B83E26}" srcOrd="0" destOrd="0" presId="urn:microsoft.com/office/officeart/2005/8/layout/hierarchy2"/>
    <dgm:cxn modelId="{905D80EF-00FD-4C5C-AB7C-FD2DA7CE6DDE}" srcId="{E5165D86-C377-47F5-8800-8084402292FB}" destId="{491ACCAC-C456-4C8A-A183-0AFF57570A0B}" srcOrd="1" destOrd="0" parTransId="{D63E3898-8CB1-4391-BF0E-8975380C5C62}" sibTransId="{F08FBF63-7C65-4787-B64D-80BB2A3D8C88}"/>
    <dgm:cxn modelId="{455A9AF9-800C-43C9-BCE8-AF25A3F9C6CB}" type="presOf" srcId="{4DF28103-64DE-47E7-84AB-568FBF940C8A}" destId="{7E5D0918-9271-4EB9-B6F6-95DA4B70BE4D}" srcOrd="1" destOrd="0" presId="urn:microsoft.com/office/officeart/2005/8/layout/hierarchy2"/>
    <dgm:cxn modelId="{F442481A-D7CD-4BBD-B7E7-47C34C4C0E48}" type="presOf" srcId="{3266A291-DE88-449B-99D6-3ACC15AEC4DE}" destId="{A43A4B28-C531-403D-B69A-18A56BC30600}" srcOrd="1" destOrd="0" presId="urn:microsoft.com/office/officeart/2005/8/layout/hierarchy2"/>
    <dgm:cxn modelId="{D07F4C5A-E119-4C20-9615-46EE73D2DE68}" type="presOf" srcId="{D63E3898-8CB1-4391-BF0E-8975380C5C62}" destId="{AA2ABC47-FB73-4A83-9137-B23FCAE33E1B}" srcOrd="1" destOrd="0" presId="urn:microsoft.com/office/officeart/2005/8/layout/hierarchy2"/>
    <dgm:cxn modelId="{2C139FF0-8981-4A3B-AF90-5860BBD6CC4B}" type="presOf" srcId="{78CBCC91-BAF9-4B15-AC3A-704D4191C004}" destId="{7DF45E0C-061C-4717-A6AC-9FBC58A213D7}" srcOrd="0" destOrd="0" presId="urn:microsoft.com/office/officeart/2005/8/layout/hierarchy2"/>
    <dgm:cxn modelId="{D12E0120-47FA-453E-BD43-2E4C235E6443}" type="presOf" srcId="{AB3784EC-9679-4242-877E-3BBA005D5489}" destId="{625B7173-9951-4837-809E-3572BE957DD1}" srcOrd="0" destOrd="0" presId="urn:microsoft.com/office/officeart/2005/8/layout/hierarchy2"/>
    <dgm:cxn modelId="{2222AE31-B937-404F-928F-C30D32B38601}" type="presParOf" srcId="{6AF01D99-386C-45B7-A9D4-3AD0CB648BC8}" destId="{45C5EC91-CD17-4213-827F-67F46DB99542}" srcOrd="0" destOrd="0" presId="urn:microsoft.com/office/officeart/2005/8/layout/hierarchy2"/>
    <dgm:cxn modelId="{AE1B7891-7658-47CA-AB25-B31EE3CFC730}" type="presParOf" srcId="{45C5EC91-CD17-4213-827F-67F46DB99542}" destId="{610D3FC4-0480-4D0C-820C-1C2B66B83E26}" srcOrd="0" destOrd="0" presId="urn:microsoft.com/office/officeart/2005/8/layout/hierarchy2"/>
    <dgm:cxn modelId="{30E8A68A-1D79-4AF0-A443-116403321C00}" type="presParOf" srcId="{45C5EC91-CD17-4213-827F-67F46DB99542}" destId="{F8DB3D1D-F177-48BB-801E-1E015F15DFA2}" srcOrd="1" destOrd="0" presId="urn:microsoft.com/office/officeart/2005/8/layout/hierarchy2"/>
    <dgm:cxn modelId="{16EFEB44-252F-4955-994A-9739D49755BE}" type="presParOf" srcId="{F8DB3D1D-F177-48BB-801E-1E015F15DFA2}" destId="{7EDFE595-02CB-4963-A731-8207E2A6F54E}" srcOrd="0" destOrd="0" presId="urn:microsoft.com/office/officeart/2005/8/layout/hierarchy2"/>
    <dgm:cxn modelId="{09B40389-E605-4F63-957B-E7A8397BDE18}" type="presParOf" srcId="{7EDFE595-02CB-4963-A731-8207E2A6F54E}" destId="{4D7E5EC7-E272-476C-B11D-B064C2CFCAA2}" srcOrd="0" destOrd="0" presId="urn:microsoft.com/office/officeart/2005/8/layout/hierarchy2"/>
    <dgm:cxn modelId="{E15E3439-EDB3-4F59-892C-7DEA33E09358}" type="presParOf" srcId="{F8DB3D1D-F177-48BB-801E-1E015F15DFA2}" destId="{928CFDF4-8740-46B2-93F3-47088554AAA8}" srcOrd="1" destOrd="0" presId="urn:microsoft.com/office/officeart/2005/8/layout/hierarchy2"/>
    <dgm:cxn modelId="{F9362BF5-62AC-442F-94C9-6108FD9045CF}" type="presParOf" srcId="{928CFDF4-8740-46B2-93F3-47088554AAA8}" destId="{B21C11B7-8154-493D-9941-7A52E7997E15}" srcOrd="0" destOrd="0" presId="urn:microsoft.com/office/officeart/2005/8/layout/hierarchy2"/>
    <dgm:cxn modelId="{6B560614-844B-4603-8D3F-2C57B91CA4A6}" type="presParOf" srcId="{928CFDF4-8740-46B2-93F3-47088554AAA8}" destId="{9E64858F-175C-45EA-A4E1-49261AB42878}" srcOrd="1" destOrd="0" presId="urn:microsoft.com/office/officeart/2005/8/layout/hierarchy2"/>
    <dgm:cxn modelId="{2CC4A00D-E887-479D-A9AF-6931061EFA03}" type="presParOf" srcId="{9E64858F-175C-45EA-A4E1-49261AB42878}" destId="{3A47D8E2-0317-4332-BCF0-AFDEBB4A9B90}" srcOrd="0" destOrd="0" presId="urn:microsoft.com/office/officeart/2005/8/layout/hierarchy2"/>
    <dgm:cxn modelId="{456F9F17-C560-45BA-8ECF-9B91F394AC5F}" type="presParOf" srcId="{3A47D8E2-0317-4332-BCF0-AFDEBB4A9B90}" destId="{85F04777-61B2-4DA3-B0CC-6B680CD3D670}" srcOrd="0" destOrd="0" presId="urn:microsoft.com/office/officeart/2005/8/layout/hierarchy2"/>
    <dgm:cxn modelId="{4DCDBDFF-14F9-4242-9F6B-962D517AB21B}" type="presParOf" srcId="{9E64858F-175C-45EA-A4E1-49261AB42878}" destId="{323E2040-2CB7-44F5-9A08-84ECC75D10E7}" srcOrd="1" destOrd="0" presId="urn:microsoft.com/office/officeart/2005/8/layout/hierarchy2"/>
    <dgm:cxn modelId="{EAB56F1B-29F7-4695-91AC-6A7C553BDDB3}" type="presParOf" srcId="{323E2040-2CB7-44F5-9A08-84ECC75D10E7}" destId="{A2F53D5D-F239-4C54-A9D5-77C5E8FE5130}" srcOrd="0" destOrd="0" presId="urn:microsoft.com/office/officeart/2005/8/layout/hierarchy2"/>
    <dgm:cxn modelId="{EFE73F1B-B4CC-415E-BC85-57B677BB176C}" type="presParOf" srcId="{323E2040-2CB7-44F5-9A08-84ECC75D10E7}" destId="{63595C89-D434-44BA-9678-538350F539B2}" srcOrd="1" destOrd="0" presId="urn:microsoft.com/office/officeart/2005/8/layout/hierarchy2"/>
    <dgm:cxn modelId="{5FD247EF-2CFF-443D-B09B-0EB02F0112B4}" type="presParOf" srcId="{63595C89-D434-44BA-9678-538350F539B2}" destId="{6C564B01-E317-4DBB-88A5-0DBE3BEFC1C7}" srcOrd="0" destOrd="0" presId="urn:microsoft.com/office/officeart/2005/8/layout/hierarchy2"/>
    <dgm:cxn modelId="{F79AEE6D-5451-45F2-8CA0-851A4128B11D}" type="presParOf" srcId="{6C564B01-E317-4DBB-88A5-0DBE3BEFC1C7}" destId="{7E5D0918-9271-4EB9-B6F6-95DA4B70BE4D}" srcOrd="0" destOrd="0" presId="urn:microsoft.com/office/officeart/2005/8/layout/hierarchy2"/>
    <dgm:cxn modelId="{85195D5A-4966-4151-9015-A26F0CB5CC2A}" type="presParOf" srcId="{63595C89-D434-44BA-9678-538350F539B2}" destId="{02E2F560-D690-4B56-B100-550732E0B567}" srcOrd="1" destOrd="0" presId="urn:microsoft.com/office/officeart/2005/8/layout/hierarchy2"/>
    <dgm:cxn modelId="{7F3E4A10-E3EB-4928-A0AA-32FB75F04B91}" type="presParOf" srcId="{02E2F560-D690-4B56-B100-550732E0B567}" destId="{4CC3065E-E958-49AE-B28E-E4EC35D3A313}" srcOrd="0" destOrd="0" presId="urn:microsoft.com/office/officeart/2005/8/layout/hierarchy2"/>
    <dgm:cxn modelId="{73A8DDCC-18D7-4833-A84E-EEDD425B9BCB}" type="presParOf" srcId="{02E2F560-D690-4B56-B100-550732E0B567}" destId="{FCD79CFC-C259-4D80-9497-CAC293CB2D3C}" srcOrd="1" destOrd="0" presId="urn:microsoft.com/office/officeart/2005/8/layout/hierarchy2"/>
    <dgm:cxn modelId="{AE1760F4-60FF-4EA5-B573-9482E5611B5E}" type="presParOf" srcId="{9E64858F-175C-45EA-A4E1-49261AB42878}" destId="{260F6D58-B22E-460C-A58E-64F35919D203}" srcOrd="2" destOrd="0" presId="urn:microsoft.com/office/officeart/2005/8/layout/hierarchy2"/>
    <dgm:cxn modelId="{A8B5D8D6-3823-462B-8B94-66041D105983}" type="presParOf" srcId="{260F6D58-B22E-460C-A58E-64F35919D203}" destId="{AA2ABC47-FB73-4A83-9137-B23FCAE33E1B}" srcOrd="0" destOrd="0" presId="urn:microsoft.com/office/officeart/2005/8/layout/hierarchy2"/>
    <dgm:cxn modelId="{A64807CD-49E5-4943-909F-D0D623BE9D1E}" type="presParOf" srcId="{9E64858F-175C-45EA-A4E1-49261AB42878}" destId="{AC7FAC55-0314-4829-BF59-7419B8091C51}" srcOrd="3" destOrd="0" presId="urn:microsoft.com/office/officeart/2005/8/layout/hierarchy2"/>
    <dgm:cxn modelId="{82379A7A-BA76-4175-B749-79B84F465D30}" type="presParOf" srcId="{AC7FAC55-0314-4829-BF59-7419B8091C51}" destId="{A394F992-AEF5-493C-A84C-37641D744EB7}" srcOrd="0" destOrd="0" presId="urn:microsoft.com/office/officeart/2005/8/layout/hierarchy2"/>
    <dgm:cxn modelId="{11AE9FA5-CA0F-44E9-ACFF-BB0606E1FAA2}" type="presParOf" srcId="{AC7FAC55-0314-4829-BF59-7419B8091C51}" destId="{B2852CD1-DA31-4876-A8D5-77CD265CDB31}" srcOrd="1" destOrd="0" presId="urn:microsoft.com/office/officeart/2005/8/layout/hierarchy2"/>
    <dgm:cxn modelId="{828583B5-FFE9-4FCE-8173-ABE0E304D2AB}" type="presParOf" srcId="{9E64858F-175C-45EA-A4E1-49261AB42878}" destId="{8699FE45-84E3-4465-8F6C-5330D8995309}" srcOrd="4" destOrd="0" presId="urn:microsoft.com/office/officeart/2005/8/layout/hierarchy2"/>
    <dgm:cxn modelId="{4B89D372-5EBF-4780-85A1-0BFDD8985544}" type="presParOf" srcId="{8699FE45-84E3-4465-8F6C-5330D8995309}" destId="{A43A4B28-C531-403D-B69A-18A56BC30600}" srcOrd="0" destOrd="0" presId="urn:microsoft.com/office/officeart/2005/8/layout/hierarchy2"/>
    <dgm:cxn modelId="{001D5BE9-0DDC-47FF-BA0F-739923B904C1}" type="presParOf" srcId="{9E64858F-175C-45EA-A4E1-49261AB42878}" destId="{0C36CCDB-0A67-44F2-BD14-1ECCC5CEC0DE}" srcOrd="5" destOrd="0" presId="urn:microsoft.com/office/officeart/2005/8/layout/hierarchy2"/>
    <dgm:cxn modelId="{3FAC93ED-04E5-4FA7-BC44-7D8F83DE096B}" type="presParOf" srcId="{0C36CCDB-0A67-44F2-BD14-1ECCC5CEC0DE}" destId="{61C8DD0B-B96D-4804-9470-7F2BC51E566B}" srcOrd="0" destOrd="0" presId="urn:microsoft.com/office/officeart/2005/8/layout/hierarchy2"/>
    <dgm:cxn modelId="{92C76022-482D-4E8E-AD7A-74867672A3BE}" type="presParOf" srcId="{0C36CCDB-0A67-44F2-BD14-1ECCC5CEC0DE}" destId="{87695FE6-9255-4567-B349-E240C594280C}" srcOrd="1" destOrd="0" presId="urn:microsoft.com/office/officeart/2005/8/layout/hierarchy2"/>
    <dgm:cxn modelId="{41164130-8DD1-4E4F-AABE-EB5019BF35C8}" type="presParOf" srcId="{87695FE6-9255-4567-B349-E240C594280C}" destId="{47991BD1-37D2-4AA8-803C-75EF152C36C7}" srcOrd="0" destOrd="0" presId="urn:microsoft.com/office/officeart/2005/8/layout/hierarchy2"/>
    <dgm:cxn modelId="{33299314-F830-44E9-9972-6A9E8B7F5973}" type="presParOf" srcId="{47991BD1-37D2-4AA8-803C-75EF152C36C7}" destId="{3A0F0D34-17E5-4911-A6A3-DDC349EE58C2}" srcOrd="0" destOrd="0" presId="urn:microsoft.com/office/officeart/2005/8/layout/hierarchy2"/>
    <dgm:cxn modelId="{31C97A64-C19E-4596-898D-DC01B46C1E59}" type="presParOf" srcId="{87695FE6-9255-4567-B349-E240C594280C}" destId="{6A511632-D6EA-40D6-818A-1243264593C5}" srcOrd="1" destOrd="0" presId="urn:microsoft.com/office/officeart/2005/8/layout/hierarchy2"/>
    <dgm:cxn modelId="{D99C9DCC-6E84-4833-A024-92E00FD8543A}" type="presParOf" srcId="{6A511632-D6EA-40D6-818A-1243264593C5}" destId="{71C45B04-7FC5-49F8-B690-1FDB78E205D7}" srcOrd="0" destOrd="0" presId="urn:microsoft.com/office/officeart/2005/8/layout/hierarchy2"/>
    <dgm:cxn modelId="{7622AC05-EBD0-465E-8B95-E006235A0781}" type="presParOf" srcId="{6A511632-D6EA-40D6-818A-1243264593C5}" destId="{3BCA2BA0-6D78-4B38-9E35-C53D840438E1}" srcOrd="1" destOrd="0" presId="urn:microsoft.com/office/officeart/2005/8/layout/hierarchy2"/>
    <dgm:cxn modelId="{9C85A8D4-3024-4F97-BF15-BD14A39EF2F9}" type="presParOf" srcId="{87695FE6-9255-4567-B349-E240C594280C}" destId="{625B7173-9951-4837-809E-3572BE957DD1}" srcOrd="2" destOrd="0" presId="urn:microsoft.com/office/officeart/2005/8/layout/hierarchy2"/>
    <dgm:cxn modelId="{EEC8BD73-63AF-4367-A85C-074004E17D64}" type="presParOf" srcId="{625B7173-9951-4837-809E-3572BE957DD1}" destId="{F5A6314A-1612-4B88-BFC4-0E1EFB199876}" srcOrd="0" destOrd="0" presId="urn:microsoft.com/office/officeart/2005/8/layout/hierarchy2"/>
    <dgm:cxn modelId="{9FB72447-36CD-41F1-A4EC-4282AC5C245A}" type="presParOf" srcId="{87695FE6-9255-4567-B349-E240C594280C}" destId="{C2C513C3-6791-49C5-83C6-03BBA52D8C4E}" srcOrd="3" destOrd="0" presId="urn:microsoft.com/office/officeart/2005/8/layout/hierarchy2"/>
    <dgm:cxn modelId="{C247AFDD-9E23-4676-9454-479EAF576CC2}" type="presParOf" srcId="{C2C513C3-6791-49C5-83C6-03BBA52D8C4E}" destId="{929B0AAA-47F6-4D11-8157-DF97CA8C047E}" srcOrd="0" destOrd="0" presId="urn:microsoft.com/office/officeart/2005/8/layout/hierarchy2"/>
    <dgm:cxn modelId="{BC7B1AB2-A9AA-4B90-A821-D284B7D3F9D0}" type="presParOf" srcId="{C2C513C3-6791-49C5-83C6-03BBA52D8C4E}" destId="{86384A5D-158E-4614-A8F3-C65853ED5EE6}" srcOrd="1" destOrd="0" presId="urn:microsoft.com/office/officeart/2005/8/layout/hierarchy2"/>
    <dgm:cxn modelId="{844221CA-9EDF-496E-A95E-EB452D8FC783}" type="presParOf" srcId="{86384A5D-158E-4614-A8F3-C65853ED5EE6}" destId="{021D9746-0998-4866-8375-A6EF91F6B339}" srcOrd="0" destOrd="0" presId="urn:microsoft.com/office/officeart/2005/8/layout/hierarchy2"/>
    <dgm:cxn modelId="{0F79526E-9044-4926-8704-F110F7640DC0}" type="presParOf" srcId="{021D9746-0998-4866-8375-A6EF91F6B339}" destId="{5174890C-25C3-4803-8A94-309466AF3CD6}" srcOrd="0" destOrd="0" presId="urn:microsoft.com/office/officeart/2005/8/layout/hierarchy2"/>
    <dgm:cxn modelId="{7F23BEF7-AC16-4EA9-887E-1722E446A38F}" type="presParOf" srcId="{86384A5D-158E-4614-A8F3-C65853ED5EE6}" destId="{1B674F2A-E62C-4AC7-9F40-C293C945FC91}" srcOrd="1" destOrd="0" presId="urn:microsoft.com/office/officeart/2005/8/layout/hierarchy2"/>
    <dgm:cxn modelId="{14D400F2-E67C-4FA7-8DF1-DBD524831B5D}" type="presParOf" srcId="{1B674F2A-E62C-4AC7-9F40-C293C945FC91}" destId="{7DF45E0C-061C-4717-A6AC-9FBC58A213D7}" srcOrd="0" destOrd="0" presId="urn:microsoft.com/office/officeart/2005/8/layout/hierarchy2"/>
    <dgm:cxn modelId="{6911D9B4-2FFC-4570-AF19-CCE8BFB0CFC1}" type="presParOf" srcId="{1B674F2A-E62C-4AC7-9F40-C293C945FC91}" destId="{4D0FCDDD-932F-429E-BB84-9D7B18C770BF}" srcOrd="1" destOrd="0" presId="urn:microsoft.com/office/officeart/2005/8/layout/hierarchy2"/>
    <dgm:cxn modelId="{D0F44167-93CC-4A17-A260-04F0AB82D60C}" type="presParOf" srcId="{86384A5D-158E-4614-A8F3-C65853ED5EE6}" destId="{F2D66A7E-1EB0-48E5-92B8-BD20E48026E1}" srcOrd="2" destOrd="0" presId="urn:microsoft.com/office/officeart/2005/8/layout/hierarchy2"/>
    <dgm:cxn modelId="{8E41A81B-539D-4A4E-82CF-DCF0FAF4DA3F}" type="presParOf" srcId="{F2D66A7E-1EB0-48E5-92B8-BD20E48026E1}" destId="{667BAB46-7DEB-4912-8A01-338A85F8F12B}" srcOrd="0" destOrd="0" presId="urn:microsoft.com/office/officeart/2005/8/layout/hierarchy2"/>
    <dgm:cxn modelId="{E5FAADAE-152F-4021-B147-D2A2CC07FFDE}" type="presParOf" srcId="{86384A5D-158E-4614-A8F3-C65853ED5EE6}" destId="{19B0744B-837E-4D41-97C9-356E4AF934D9}" srcOrd="3" destOrd="0" presId="urn:microsoft.com/office/officeart/2005/8/layout/hierarchy2"/>
    <dgm:cxn modelId="{DF597C98-1F25-4154-8586-04E41699ACCA}" type="presParOf" srcId="{19B0744B-837E-4D41-97C9-356E4AF934D9}" destId="{277BDCC9-C4BC-428D-A8B3-E5ABEAFDABCC}" srcOrd="0" destOrd="0" presId="urn:microsoft.com/office/officeart/2005/8/layout/hierarchy2"/>
    <dgm:cxn modelId="{B8AA5A91-69EF-4412-9E87-92297B9A8C1D}" type="presParOf" srcId="{19B0744B-837E-4D41-97C9-356E4AF934D9}" destId="{6702ED3F-A086-4134-878C-16A091469FAF}" srcOrd="1" destOrd="0" presId="urn:microsoft.com/office/officeart/2005/8/layout/hierarchy2"/>
    <dgm:cxn modelId="{2E188A02-C069-43B7-BB3E-3D3AC30D9037}" type="presParOf" srcId="{86384A5D-158E-4614-A8F3-C65853ED5EE6}" destId="{B882EE29-2DB4-4BDD-AF20-5429DD32FE92}" srcOrd="4" destOrd="0" presId="urn:microsoft.com/office/officeart/2005/8/layout/hierarchy2"/>
    <dgm:cxn modelId="{6864E499-CCBC-4F56-B9C3-AD8EA8602D87}" type="presParOf" srcId="{B882EE29-2DB4-4BDD-AF20-5429DD32FE92}" destId="{013FE185-0E34-402C-9F79-A64276D069C0}" srcOrd="0" destOrd="0" presId="urn:microsoft.com/office/officeart/2005/8/layout/hierarchy2"/>
    <dgm:cxn modelId="{A5F8B50F-47BC-4D64-9ADD-71B98B81ADF1}" type="presParOf" srcId="{86384A5D-158E-4614-A8F3-C65853ED5EE6}" destId="{4830F794-7EBA-49A0-ACFB-D3F52BFD3065}" srcOrd="5" destOrd="0" presId="urn:microsoft.com/office/officeart/2005/8/layout/hierarchy2"/>
    <dgm:cxn modelId="{90449501-E3FD-4059-B8B9-E3A7C0E66504}" type="presParOf" srcId="{4830F794-7EBA-49A0-ACFB-D3F52BFD3065}" destId="{40D6FACA-2C65-4EF1-A826-6AFFC18502E9}" srcOrd="0" destOrd="0" presId="urn:microsoft.com/office/officeart/2005/8/layout/hierarchy2"/>
    <dgm:cxn modelId="{0B559E32-6490-4B39-BC8A-833F44E845A8}" type="presParOf" srcId="{4830F794-7EBA-49A0-ACFB-D3F52BFD3065}" destId="{B55C8FF1-A9B3-4323-B1CF-C8A319B9DA2C}" srcOrd="1" destOrd="0" presId="urn:microsoft.com/office/officeart/2005/8/layout/hierarchy2"/>
    <dgm:cxn modelId="{12C4C191-9727-4E35-BEA5-782F9C31C4BD}" type="presParOf" srcId="{86384A5D-158E-4614-A8F3-C65853ED5EE6}" destId="{88F48392-8835-4E3C-9B7B-DCCD9898AFD8}" srcOrd="6" destOrd="0" presId="urn:microsoft.com/office/officeart/2005/8/layout/hierarchy2"/>
    <dgm:cxn modelId="{0E377D89-D6E5-4411-A8D6-0E74DD4E847C}" type="presParOf" srcId="{88F48392-8835-4E3C-9B7B-DCCD9898AFD8}" destId="{06C830C3-FDAE-43FC-AF57-23DB15E57AD9}" srcOrd="0" destOrd="0" presId="urn:microsoft.com/office/officeart/2005/8/layout/hierarchy2"/>
    <dgm:cxn modelId="{1C6ABCC0-E5D6-48FF-B977-E4F2197E0547}" type="presParOf" srcId="{86384A5D-158E-4614-A8F3-C65853ED5EE6}" destId="{0D980AA6-B797-440A-89F1-7615C857355D}" srcOrd="7" destOrd="0" presId="urn:microsoft.com/office/officeart/2005/8/layout/hierarchy2"/>
    <dgm:cxn modelId="{994F7946-250E-4E9B-B22B-A0B2F453A885}" type="presParOf" srcId="{0D980AA6-B797-440A-89F1-7615C857355D}" destId="{7EEC452E-F9C5-4A7D-B932-F64378045472}" srcOrd="0" destOrd="0" presId="urn:microsoft.com/office/officeart/2005/8/layout/hierarchy2"/>
    <dgm:cxn modelId="{355DCAA8-562E-42F6-BD60-DDB188FE58E9}" type="presParOf" srcId="{0D980AA6-B797-440A-89F1-7615C857355D}" destId="{32817D87-D536-40A4-B138-2752EA770EDE}"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DF37180-A3CB-4A25-BAA3-1794F1CEC17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ES"/>
        </a:p>
      </dgm:t>
    </dgm:pt>
    <dgm:pt modelId="{FDA52BA7-FB08-4FBF-B6B4-688789532F6C}">
      <dgm:prSet phldrT="[Texto]"/>
      <dgm:spPr/>
      <dgm:t>
        <a:bodyPr/>
        <a:lstStyle/>
        <a:p>
          <a:r>
            <a:rPr lang="es-ES" b="1" dirty="0" smtClean="0"/>
            <a:t>Tipo de retribución</a:t>
          </a:r>
          <a:endParaRPr lang="es-ES" b="1" dirty="0"/>
        </a:p>
      </dgm:t>
    </dgm:pt>
    <dgm:pt modelId="{A010BB08-C45F-459B-83F9-23DF2B837472}" type="parTrans" cxnId="{5063E1C2-FBE3-46BA-BE6F-7BFF91FFEB61}">
      <dgm:prSet/>
      <dgm:spPr/>
      <dgm:t>
        <a:bodyPr/>
        <a:lstStyle/>
        <a:p>
          <a:endParaRPr lang="es-ES"/>
        </a:p>
      </dgm:t>
    </dgm:pt>
    <dgm:pt modelId="{04923331-D28D-416C-9C73-03100DE2204A}" type="sibTrans" cxnId="{5063E1C2-FBE3-46BA-BE6F-7BFF91FFEB61}">
      <dgm:prSet/>
      <dgm:spPr/>
      <dgm:t>
        <a:bodyPr/>
        <a:lstStyle/>
        <a:p>
          <a:endParaRPr lang="es-ES"/>
        </a:p>
      </dgm:t>
    </dgm:pt>
    <dgm:pt modelId="{176BB6FE-FCA6-4A7D-80D3-9E603816A24A}">
      <dgm:prSet phldrT="[Texto]"/>
      <dgm:spPr/>
      <dgm:t>
        <a:bodyPr/>
        <a:lstStyle/>
        <a:p>
          <a:r>
            <a:rPr lang="es-ES" b="1" dirty="0" smtClean="0"/>
            <a:t>Discrecional</a:t>
          </a:r>
          <a:endParaRPr lang="es-ES" b="1" dirty="0"/>
        </a:p>
      </dgm:t>
    </dgm:pt>
    <dgm:pt modelId="{BC6DF49F-BC84-440E-B3A9-55FDCA838DA4}" type="parTrans" cxnId="{2D0EB701-C121-4CAA-A017-40452ADE4548}">
      <dgm:prSet/>
      <dgm:spPr/>
      <dgm:t>
        <a:bodyPr/>
        <a:lstStyle/>
        <a:p>
          <a:endParaRPr lang="es-ES"/>
        </a:p>
      </dgm:t>
    </dgm:pt>
    <dgm:pt modelId="{88B5CA7E-38D8-4C98-AF82-79437DD202AE}" type="sibTrans" cxnId="{2D0EB701-C121-4CAA-A017-40452ADE4548}">
      <dgm:prSet/>
      <dgm:spPr/>
      <dgm:t>
        <a:bodyPr/>
        <a:lstStyle/>
        <a:p>
          <a:endParaRPr lang="es-ES"/>
        </a:p>
      </dgm:t>
    </dgm:pt>
    <dgm:pt modelId="{043DFD01-1676-4B6A-B041-EDB592C8CDBF}">
      <dgm:prSet phldrT="[Texto]"/>
      <dgm:spPr/>
      <dgm:t>
        <a:bodyPr/>
        <a:lstStyle/>
        <a:p>
          <a:r>
            <a:rPr lang="es-ES" dirty="0" smtClean="0"/>
            <a:t>Minora el patrimonio neto</a:t>
          </a:r>
          <a:endParaRPr lang="es-ES" dirty="0"/>
        </a:p>
      </dgm:t>
    </dgm:pt>
    <dgm:pt modelId="{84E3EAB7-FE51-45A0-A5D8-69DA4CD0DCC0}" type="parTrans" cxnId="{28881CB2-318C-4D8F-A560-4E1B0CDB7111}">
      <dgm:prSet/>
      <dgm:spPr/>
      <dgm:t>
        <a:bodyPr/>
        <a:lstStyle/>
        <a:p>
          <a:endParaRPr lang="es-ES"/>
        </a:p>
      </dgm:t>
    </dgm:pt>
    <dgm:pt modelId="{0835169B-F760-4E9A-92BB-75EA6220B530}" type="sibTrans" cxnId="{28881CB2-318C-4D8F-A560-4E1B0CDB7111}">
      <dgm:prSet/>
      <dgm:spPr/>
      <dgm:t>
        <a:bodyPr/>
        <a:lstStyle/>
        <a:p>
          <a:endParaRPr lang="es-ES"/>
        </a:p>
      </dgm:t>
    </dgm:pt>
    <dgm:pt modelId="{D5321A34-1B5E-4D81-9292-4B66EB9E559C}">
      <dgm:prSet phldrT="[Texto]"/>
      <dgm:spPr/>
      <dgm:t>
        <a:bodyPr/>
        <a:lstStyle/>
        <a:p>
          <a:r>
            <a:rPr lang="es-ES" b="1" dirty="0" smtClean="0"/>
            <a:t>Obligatoria</a:t>
          </a:r>
          <a:endParaRPr lang="es-ES" b="1" dirty="0"/>
        </a:p>
      </dgm:t>
    </dgm:pt>
    <dgm:pt modelId="{279386E1-3C22-47F2-A9C3-592DF82E461A}" type="parTrans" cxnId="{D8D01A27-C4C9-451C-BEAE-825B3C57C827}">
      <dgm:prSet/>
      <dgm:spPr/>
      <dgm:t>
        <a:bodyPr/>
        <a:lstStyle/>
        <a:p>
          <a:endParaRPr lang="es-ES"/>
        </a:p>
      </dgm:t>
    </dgm:pt>
    <dgm:pt modelId="{79E718D6-EFA3-4102-AEE5-38F82F707E10}" type="sibTrans" cxnId="{D8D01A27-C4C9-451C-BEAE-825B3C57C827}">
      <dgm:prSet/>
      <dgm:spPr/>
      <dgm:t>
        <a:bodyPr/>
        <a:lstStyle/>
        <a:p>
          <a:endParaRPr lang="es-ES"/>
        </a:p>
      </dgm:t>
    </dgm:pt>
    <dgm:pt modelId="{E56B9A95-7356-4E31-B270-CDB0672CBD7A}">
      <dgm:prSet phldrT="[Texto]"/>
      <dgm:spPr/>
      <dgm:t>
        <a:bodyPr/>
        <a:lstStyle/>
        <a:p>
          <a:r>
            <a:rPr lang="es-ES" dirty="0" smtClean="0"/>
            <a:t>Gasto financiero (PyG)</a:t>
          </a:r>
          <a:endParaRPr lang="es-ES" dirty="0"/>
        </a:p>
      </dgm:t>
    </dgm:pt>
    <dgm:pt modelId="{CEC12AE2-1796-4BA5-B3EF-02E008D70629}" type="parTrans" cxnId="{B7292598-7EB2-42D4-82F0-022DFCBFFFB6}">
      <dgm:prSet/>
      <dgm:spPr/>
      <dgm:t>
        <a:bodyPr/>
        <a:lstStyle/>
        <a:p>
          <a:endParaRPr lang="es-ES"/>
        </a:p>
      </dgm:t>
    </dgm:pt>
    <dgm:pt modelId="{7FE095E5-3243-46D4-BFD8-8CE1573C7DBC}" type="sibTrans" cxnId="{B7292598-7EB2-42D4-82F0-022DFCBFFFB6}">
      <dgm:prSet/>
      <dgm:spPr/>
      <dgm:t>
        <a:bodyPr/>
        <a:lstStyle/>
        <a:p>
          <a:endParaRPr lang="es-ES"/>
        </a:p>
      </dgm:t>
    </dgm:pt>
    <dgm:pt modelId="{6F7E9276-0D8F-43CE-B02A-D5B2E2567BA0}">
      <dgm:prSet phldrT="[Texto]"/>
      <dgm:spPr/>
      <dgm:t>
        <a:bodyPr/>
        <a:lstStyle/>
        <a:p>
          <a:r>
            <a:rPr lang="es-ES" dirty="0" smtClean="0"/>
            <a:t>Distribución de resultados</a:t>
          </a:r>
          <a:endParaRPr lang="es-ES" dirty="0"/>
        </a:p>
      </dgm:t>
    </dgm:pt>
    <dgm:pt modelId="{0D38D6CE-A7E6-466B-AD6E-5D46540BC903}" type="parTrans" cxnId="{8A141458-F665-4CDC-9087-49B8B67DE13D}">
      <dgm:prSet/>
      <dgm:spPr/>
      <dgm:t>
        <a:bodyPr/>
        <a:lstStyle/>
        <a:p>
          <a:endParaRPr lang="es-ES"/>
        </a:p>
      </dgm:t>
    </dgm:pt>
    <dgm:pt modelId="{FB498B3E-C805-467F-9E84-7EF1CF9BB90C}" type="sibTrans" cxnId="{8A141458-F665-4CDC-9087-49B8B67DE13D}">
      <dgm:prSet/>
      <dgm:spPr/>
      <dgm:t>
        <a:bodyPr/>
        <a:lstStyle/>
        <a:p>
          <a:endParaRPr lang="es-ES"/>
        </a:p>
      </dgm:t>
    </dgm:pt>
    <dgm:pt modelId="{B990A79B-5C07-4CB2-A21F-B416E14B244B}">
      <dgm:prSet phldrT="[Texto]"/>
      <dgm:spPr/>
      <dgm:t>
        <a:bodyPr/>
        <a:lstStyle/>
        <a:p>
          <a:r>
            <a:rPr lang="es-ES" dirty="0" smtClean="0"/>
            <a:t>Dividendo a cuenta</a:t>
          </a:r>
          <a:endParaRPr lang="es-ES" dirty="0"/>
        </a:p>
      </dgm:t>
    </dgm:pt>
    <dgm:pt modelId="{78F263BF-5416-49FD-8752-D9EF8BE61B30}" type="parTrans" cxnId="{BB754F56-4BD3-4BBC-9FB4-E7BCD1AB950B}">
      <dgm:prSet/>
      <dgm:spPr/>
      <dgm:t>
        <a:bodyPr/>
        <a:lstStyle/>
        <a:p>
          <a:endParaRPr lang="es-ES"/>
        </a:p>
      </dgm:t>
    </dgm:pt>
    <dgm:pt modelId="{D4CAB3C4-09FE-431F-8C20-04EBA6985464}" type="sibTrans" cxnId="{BB754F56-4BD3-4BBC-9FB4-E7BCD1AB950B}">
      <dgm:prSet/>
      <dgm:spPr/>
      <dgm:t>
        <a:bodyPr/>
        <a:lstStyle/>
        <a:p>
          <a:endParaRPr lang="es-ES"/>
        </a:p>
      </dgm:t>
    </dgm:pt>
    <dgm:pt modelId="{836DD215-34A7-4875-9B43-2B27223BFF7F}">
      <dgm:prSet phldrT="[Texto]"/>
      <dgm:spPr/>
      <dgm:t>
        <a:bodyPr/>
        <a:lstStyle/>
        <a:p>
          <a:r>
            <a:rPr lang="es-ES" dirty="0" smtClean="0"/>
            <a:t>Además, para acciones rescatables, si la parte proporcional del beneficio no distribuido se añade al valor de rescate, también será Gasto Financiero con abono a deuda</a:t>
          </a:r>
          <a:endParaRPr lang="es-ES" dirty="0"/>
        </a:p>
      </dgm:t>
    </dgm:pt>
    <dgm:pt modelId="{4B69C2B9-B076-42AE-9CEA-1877B16765DF}" type="parTrans" cxnId="{5B8A9A30-A3AD-4C8A-A60B-209690D3B679}">
      <dgm:prSet/>
      <dgm:spPr/>
      <dgm:t>
        <a:bodyPr/>
        <a:lstStyle/>
        <a:p>
          <a:endParaRPr lang="es-ES"/>
        </a:p>
      </dgm:t>
    </dgm:pt>
    <dgm:pt modelId="{812EEF3C-59DF-42E4-B35E-A86FB3BB9890}" type="sibTrans" cxnId="{5B8A9A30-A3AD-4C8A-A60B-209690D3B679}">
      <dgm:prSet/>
      <dgm:spPr/>
      <dgm:t>
        <a:bodyPr/>
        <a:lstStyle/>
        <a:p>
          <a:endParaRPr lang="es-ES"/>
        </a:p>
      </dgm:t>
    </dgm:pt>
    <dgm:pt modelId="{2A7981DB-5C2E-4E3B-BEE0-C321C23BE8BA}" type="pres">
      <dgm:prSet presAssocID="{4DF37180-A3CB-4A25-BAA3-1794F1CEC17C}" presName="hierChild1" presStyleCnt="0">
        <dgm:presLayoutVars>
          <dgm:chPref val="1"/>
          <dgm:dir/>
          <dgm:animOne val="branch"/>
          <dgm:animLvl val="lvl"/>
          <dgm:resizeHandles/>
        </dgm:presLayoutVars>
      </dgm:prSet>
      <dgm:spPr/>
      <dgm:t>
        <a:bodyPr/>
        <a:lstStyle/>
        <a:p>
          <a:endParaRPr lang="es-ES"/>
        </a:p>
      </dgm:t>
    </dgm:pt>
    <dgm:pt modelId="{ACC83A2E-FA1D-4525-B026-520358031B9A}" type="pres">
      <dgm:prSet presAssocID="{FDA52BA7-FB08-4FBF-B6B4-688789532F6C}" presName="hierRoot1" presStyleCnt="0"/>
      <dgm:spPr/>
    </dgm:pt>
    <dgm:pt modelId="{5CEE2AE7-81BF-47DA-9068-0F2B68F13F5A}" type="pres">
      <dgm:prSet presAssocID="{FDA52BA7-FB08-4FBF-B6B4-688789532F6C}" presName="composite" presStyleCnt="0"/>
      <dgm:spPr/>
    </dgm:pt>
    <dgm:pt modelId="{7E71620A-72BD-47B2-857F-B3E51BDC7984}" type="pres">
      <dgm:prSet presAssocID="{FDA52BA7-FB08-4FBF-B6B4-688789532F6C}" presName="background" presStyleLbl="node0" presStyleIdx="0" presStyleCnt="1"/>
      <dgm:spPr/>
    </dgm:pt>
    <dgm:pt modelId="{0BC22C35-E2D1-493A-BEFF-24056C989E25}" type="pres">
      <dgm:prSet presAssocID="{FDA52BA7-FB08-4FBF-B6B4-688789532F6C}" presName="text" presStyleLbl="fgAcc0" presStyleIdx="0" presStyleCnt="1">
        <dgm:presLayoutVars>
          <dgm:chPref val="3"/>
        </dgm:presLayoutVars>
      </dgm:prSet>
      <dgm:spPr/>
      <dgm:t>
        <a:bodyPr/>
        <a:lstStyle/>
        <a:p>
          <a:endParaRPr lang="es-ES"/>
        </a:p>
      </dgm:t>
    </dgm:pt>
    <dgm:pt modelId="{4D89FF7E-954D-4096-9600-8F3A67B42471}" type="pres">
      <dgm:prSet presAssocID="{FDA52BA7-FB08-4FBF-B6B4-688789532F6C}" presName="hierChild2" presStyleCnt="0"/>
      <dgm:spPr/>
    </dgm:pt>
    <dgm:pt modelId="{E2AFD21A-968D-4912-8AB1-82711680A2F5}" type="pres">
      <dgm:prSet presAssocID="{BC6DF49F-BC84-440E-B3A9-55FDCA838DA4}" presName="Name10" presStyleLbl="parChTrans1D2" presStyleIdx="0" presStyleCnt="2"/>
      <dgm:spPr/>
      <dgm:t>
        <a:bodyPr/>
        <a:lstStyle/>
        <a:p>
          <a:endParaRPr lang="es-ES"/>
        </a:p>
      </dgm:t>
    </dgm:pt>
    <dgm:pt modelId="{9F4247F9-23F3-480A-91A8-AF1C95D73D93}" type="pres">
      <dgm:prSet presAssocID="{176BB6FE-FCA6-4A7D-80D3-9E603816A24A}" presName="hierRoot2" presStyleCnt="0"/>
      <dgm:spPr/>
    </dgm:pt>
    <dgm:pt modelId="{DBA239F3-9118-4809-940B-C5D155E0FE29}" type="pres">
      <dgm:prSet presAssocID="{176BB6FE-FCA6-4A7D-80D3-9E603816A24A}" presName="composite2" presStyleCnt="0"/>
      <dgm:spPr/>
    </dgm:pt>
    <dgm:pt modelId="{E216C057-B4CA-4CD2-AB0C-B645CBC97DA1}" type="pres">
      <dgm:prSet presAssocID="{176BB6FE-FCA6-4A7D-80D3-9E603816A24A}" presName="background2" presStyleLbl="node2" presStyleIdx="0" presStyleCnt="2"/>
      <dgm:spPr/>
    </dgm:pt>
    <dgm:pt modelId="{A7534CBF-2FB1-4FC4-8BCB-8CED09ED6B4A}" type="pres">
      <dgm:prSet presAssocID="{176BB6FE-FCA6-4A7D-80D3-9E603816A24A}" presName="text2" presStyleLbl="fgAcc2" presStyleIdx="0" presStyleCnt="2">
        <dgm:presLayoutVars>
          <dgm:chPref val="3"/>
        </dgm:presLayoutVars>
      </dgm:prSet>
      <dgm:spPr/>
      <dgm:t>
        <a:bodyPr/>
        <a:lstStyle/>
        <a:p>
          <a:endParaRPr lang="es-ES"/>
        </a:p>
      </dgm:t>
    </dgm:pt>
    <dgm:pt modelId="{182BB414-24E3-4BDB-9661-913BE6529D38}" type="pres">
      <dgm:prSet presAssocID="{176BB6FE-FCA6-4A7D-80D3-9E603816A24A}" presName="hierChild3" presStyleCnt="0"/>
      <dgm:spPr/>
    </dgm:pt>
    <dgm:pt modelId="{BF2EB9F7-2E8C-4F6F-89C3-D4065E22FDB8}" type="pres">
      <dgm:prSet presAssocID="{84E3EAB7-FE51-45A0-A5D8-69DA4CD0DCC0}" presName="Name17" presStyleLbl="parChTrans1D3" presStyleIdx="0" presStyleCnt="2"/>
      <dgm:spPr/>
      <dgm:t>
        <a:bodyPr/>
        <a:lstStyle/>
        <a:p>
          <a:endParaRPr lang="es-ES"/>
        </a:p>
      </dgm:t>
    </dgm:pt>
    <dgm:pt modelId="{6D9A5E5E-DC17-4645-9108-779C7B227520}" type="pres">
      <dgm:prSet presAssocID="{043DFD01-1676-4B6A-B041-EDB592C8CDBF}" presName="hierRoot3" presStyleCnt="0"/>
      <dgm:spPr/>
    </dgm:pt>
    <dgm:pt modelId="{B68299CC-4229-4532-BCC3-34294561D088}" type="pres">
      <dgm:prSet presAssocID="{043DFD01-1676-4B6A-B041-EDB592C8CDBF}" presName="composite3" presStyleCnt="0"/>
      <dgm:spPr/>
    </dgm:pt>
    <dgm:pt modelId="{D76058D6-3FCF-4920-858F-637EB0436B21}" type="pres">
      <dgm:prSet presAssocID="{043DFD01-1676-4B6A-B041-EDB592C8CDBF}" presName="background3" presStyleLbl="node3" presStyleIdx="0" presStyleCnt="2"/>
      <dgm:spPr/>
    </dgm:pt>
    <dgm:pt modelId="{4924CF9A-FD82-46D6-B8D8-93580FCB1555}" type="pres">
      <dgm:prSet presAssocID="{043DFD01-1676-4B6A-B041-EDB592C8CDBF}" presName="text3" presStyleLbl="fgAcc3" presStyleIdx="0" presStyleCnt="2">
        <dgm:presLayoutVars>
          <dgm:chPref val="3"/>
        </dgm:presLayoutVars>
      </dgm:prSet>
      <dgm:spPr/>
      <dgm:t>
        <a:bodyPr/>
        <a:lstStyle/>
        <a:p>
          <a:endParaRPr lang="es-ES"/>
        </a:p>
      </dgm:t>
    </dgm:pt>
    <dgm:pt modelId="{B6A7A1E2-E909-4A98-858A-0822F0E14308}" type="pres">
      <dgm:prSet presAssocID="{043DFD01-1676-4B6A-B041-EDB592C8CDBF}" presName="hierChild4" presStyleCnt="0"/>
      <dgm:spPr/>
    </dgm:pt>
    <dgm:pt modelId="{4020205D-B0A8-4D6A-AD33-C5E6E8E20B9F}" type="pres">
      <dgm:prSet presAssocID="{0D38D6CE-A7E6-466B-AD6E-5D46540BC903}" presName="Name23" presStyleLbl="parChTrans1D4" presStyleIdx="0" presStyleCnt="3"/>
      <dgm:spPr/>
      <dgm:t>
        <a:bodyPr/>
        <a:lstStyle/>
        <a:p>
          <a:endParaRPr lang="es-ES"/>
        </a:p>
      </dgm:t>
    </dgm:pt>
    <dgm:pt modelId="{C44A6C28-299D-406B-A44E-340AD72261E5}" type="pres">
      <dgm:prSet presAssocID="{6F7E9276-0D8F-43CE-B02A-D5B2E2567BA0}" presName="hierRoot4" presStyleCnt="0"/>
      <dgm:spPr/>
    </dgm:pt>
    <dgm:pt modelId="{132260C3-EBEB-4D6A-A57F-A25435E103CC}" type="pres">
      <dgm:prSet presAssocID="{6F7E9276-0D8F-43CE-B02A-D5B2E2567BA0}" presName="composite4" presStyleCnt="0"/>
      <dgm:spPr/>
    </dgm:pt>
    <dgm:pt modelId="{A90B422D-8798-41FC-9892-343E2901D405}" type="pres">
      <dgm:prSet presAssocID="{6F7E9276-0D8F-43CE-B02A-D5B2E2567BA0}" presName="background4" presStyleLbl="node4" presStyleIdx="0" presStyleCnt="3"/>
      <dgm:spPr/>
    </dgm:pt>
    <dgm:pt modelId="{0B3714D2-347A-4975-96BC-8176824F8A74}" type="pres">
      <dgm:prSet presAssocID="{6F7E9276-0D8F-43CE-B02A-D5B2E2567BA0}" presName="text4" presStyleLbl="fgAcc4" presStyleIdx="0" presStyleCnt="3">
        <dgm:presLayoutVars>
          <dgm:chPref val="3"/>
        </dgm:presLayoutVars>
      </dgm:prSet>
      <dgm:spPr/>
      <dgm:t>
        <a:bodyPr/>
        <a:lstStyle/>
        <a:p>
          <a:endParaRPr lang="es-ES"/>
        </a:p>
      </dgm:t>
    </dgm:pt>
    <dgm:pt modelId="{6C3991D1-69A5-4A53-9AFB-4BC659E97CA1}" type="pres">
      <dgm:prSet presAssocID="{6F7E9276-0D8F-43CE-B02A-D5B2E2567BA0}" presName="hierChild5" presStyleCnt="0"/>
      <dgm:spPr/>
    </dgm:pt>
    <dgm:pt modelId="{45599B12-73CD-40C7-953D-1BE5BA962A40}" type="pres">
      <dgm:prSet presAssocID="{78F263BF-5416-49FD-8752-D9EF8BE61B30}" presName="Name23" presStyleLbl="parChTrans1D4" presStyleIdx="1" presStyleCnt="3"/>
      <dgm:spPr/>
      <dgm:t>
        <a:bodyPr/>
        <a:lstStyle/>
        <a:p>
          <a:endParaRPr lang="es-ES"/>
        </a:p>
      </dgm:t>
    </dgm:pt>
    <dgm:pt modelId="{0CA472B3-0247-4639-A682-677A6B2EA081}" type="pres">
      <dgm:prSet presAssocID="{B990A79B-5C07-4CB2-A21F-B416E14B244B}" presName="hierRoot4" presStyleCnt="0"/>
      <dgm:spPr/>
    </dgm:pt>
    <dgm:pt modelId="{EB69A570-7BA7-41EF-9F35-95E8EFD2CA07}" type="pres">
      <dgm:prSet presAssocID="{B990A79B-5C07-4CB2-A21F-B416E14B244B}" presName="composite4" presStyleCnt="0"/>
      <dgm:spPr/>
    </dgm:pt>
    <dgm:pt modelId="{B7339605-8C0A-4054-B4CA-0CC0B2AB74D5}" type="pres">
      <dgm:prSet presAssocID="{B990A79B-5C07-4CB2-A21F-B416E14B244B}" presName="background4" presStyleLbl="node4" presStyleIdx="1" presStyleCnt="3"/>
      <dgm:spPr/>
    </dgm:pt>
    <dgm:pt modelId="{4D91B3E9-5BD6-481B-84D6-FEEE21574CFE}" type="pres">
      <dgm:prSet presAssocID="{B990A79B-5C07-4CB2-A21F-B416E14B244B}" presName="text4" presStyleLbl="fgAcc4" presStyleIdx="1" presStyleCnt="3">
        <dgm:presLayoutVars>
          <dgm:chPref val="3"/>
        </dgm:presLayoutVars>
      </dgm:prSet>
      <dgm:spPr/>
      <dgm:t>
        <a:bodyPr/>
        <a:lstStyle/>
        <a:p>
          <a:endParaRPr lang="es-ES"/>
        </a:p>
      </dgm:t>
    </dgm:pt>
    <dgm:pt modelId="{8B814D8D-67B1-412C-A513-D107840EAC9F}" type="pres">
      <dgm:prSet presAssocID="{B990A79B-5C07-4CB2-A21F-B416E14B244B}" presName="hierChild5" presStyleCnt="0"/>
      <dgm:spPr/>
    </dgm:pt>
    <dgm:pt modelId="{8B578C8F-2F59-421B-8E4D-707A4E40EECA}" type="pres">
      <dgm:prSet presAssocID="{279386E1-3C22-47F2-A9C3-592DF82E461A}" presName="Name10" presStyleLbl="parChTrans1D2" presStyleIdx="1" presStyleCnt="2"/>
      <dgm:spPr/>
      <dgm:t>
        <a:bodyPr/>
        <a:lstStyle/>
        <a:p>
          <a:endParaRPr lang="es-ES"/>
        </a:p>
      </dgm:t>
    </dgm:pt>
    <dgm:pt modelId="{994DF8DB-96D1-4ED3-BC85-0047228E0F52}" type="pres">
      <dgm:prSet presAssocID="{D5321A34-1B5E-4D81-9292-4B66EB9E559C}" presName="hierRoot2" presStyleCnt="0"/>
      <dgm:spPr/>
    </dgm:pt>
    <dgm:pt modelId="{DF66A68A-242F-41DB-AAEF-C7E60801A9AC}" type="pres">
      <dgm:prSet presAssocID="{D5321A34-1B5E-4D81-9292-4B66EB9E559C}" presName="composite2" presStyleCnt="0"/>
      <dgm:spPr/>
    </dgm:pt>
    <dgm:pt modelId="{983883B3-854A-491C-AF80-7CCA3032EAEF}" type="pres">
      <dgm:prSet presAssocID="{D5321A34-1B5E-4D81-9292-4B66EB9E559C}" presName="background2" presStyleLbl="node2" presStyleIdx="1" presStyleCnt="2"/>
      <dgm:spPr/>
    </dgm:pt>
    <dgm:pt modelId="{85F22985-A896-4766-BC5D-48211F37AF8F}" type="pres">
      <dgm:prSet presAssocID="{D5321A34-1B5E-4D81-9292-4B66EB9E559C}" presName="text2" presStyleLbl="fgAcc2" presStyleIdx="1" presStyleCnt="2">
        <dgm:presLayoutVars>
          <dgm:chPref val="3"/>
        </dgm:presLayoutVars>
      </dgm:prSet>
      <dgm:spPr/>
      <dgm:t>
        <a:bodyPr/>
        <a:lstStyle/>
        <a:p>
          <a:endParaRPr lang="es-ES"/>
        </a:p>
      </dgm:t>
    </dgm:pt>
    <dgm:pt modelId="{75A5F157-BD6E-4EBA-98FC-5909611DF15D}" type="pres">
      <dgm:prSet presAssocID="{D5321A34-1B5E-4D81-9292-4B66EB9E559C}" presName="hierChild3" presStyleCnt="0"/>
      <dgm:spPr/>
    </dgm:pt>
    <dgm:pt modelId="{F9698182-2464-4FF5-AD5B-37DFD3E94080}" type="pres">
      <dgm:prSet presAssocID="{CEC12AE2-1796-4BA5-B3EF-02E008D70629}" presName="Name17" presStyleLbl="parChTrans1D3" presStyleIdx="1" presStyleCnt="2"/>
      <dgm:spPr/>
      <dgm:t>
        <a:bodyPr/>
        <a:lstStyle/>
        <a:p>
          <a:endParaRPr lang="es-ES"/>
        </a:p>
      </dgm:t>
    </dgm:pt>
    <dgm:pt modelId="{EAB2B55E-63DE-42C6-B002-80F9B32018D3}" type="pres">
      <dgm:prSet presAssocID="{E56B9A95-7356-4E31-B270-CDB0672CBD7A}" presName="hierRoot3" presStyleCnt="0"/>
      <dgm:spPr/>
    </dgm:pt>
    <dgm:pt modelId="{3EF79DC4-E5FC-45AD-B37D-C264CAAE8450}" type="pres">
      <dgm:prSet presAssocID="{E56B9A95-7356-4E31-B270-CDB0672CBD7A}" presName="composite3" presStyleCnt="0"/>
      <dgm:spPr/>
    </dgm:pt>
    <dgm:pt modelId="{47F58A14-AEA7-4E2D-B8A0-72C4490BDC35}" type="pres">
      <dgm:prSet presAssocID="{E56B9A95-7356-4E31-B270-CDB0672CBD7A}" presName="background3" presStyleLbl="node3" presStyleIdx="1" presStyleCnt="2"/>
      <dgm:spPr/>
    </dgm:pt>
    <dgm:pt modelId="{20FBE403-2F12-47BC-A7F3-129AC597782C}" type="pres">
      <dgm:prSet presAssocID="{E56B9A95-7356-4E31-B270-CDB0672CBD7A}" presName="text3" presStyleLbl="fgAcc3" presStyleIdx="1" presStyleCnt="2">
        <dgm:presLayoutVars>
          <dgm:chPref val="3"/>
        </dgm:presLayoutVars>
      </dgm:prSet>
      <dgm:spPr/>
      <dgm:t>
        <a:bodyPr/>
        <a:lstStyle/>
        <a:p>
          <a:endParaRPr lang="es-ES"/>
        </a:p>
      </dgm:t>
    </dgm:pt>
    <dgm:pt modelId="{A7946F21-4872-421D-AB7A-925A852CAAF3}" type="pres">
      <dgm:prSet presAssocID="{E56B9A95-7356-4E31-B270-CDB0672CBD7A}" presName="hierChild4" presStyleCnt="0"/>
      <dgm:spPr/>
    </dgm:pt>
    <dgm:pt modelId="{080A6D04-3E87-4648-B05E-B26B67F8B427}" type="pres">
      <dgm:prSet presAssocID="{4B69C2B9-B076-42AE-9CEA-1877B16765DF}" presName="Name23" presStyleLbl="parChTrans1D4" presStyleIdx="2" presStyleCnt="3"/>
      <dgm:spPr/>
      <dgm:t>
        <a:bodyPr/>
        <a:lstStyle/>
        <a:p>
          <a:endParaRPr lang="es-ES"/>
        </a:p>
      </dgm:t>
    </dgm:pt>
    <dgm:pt modelId="{8B3657D1-1246-455D-BDE7-3A01BCC1CAA5}" type="pres">
      <dgm:prSet presAssocID="{836DD215-34A7-4875-9B43-2B27223BFF7F}" presName="hierRoot4" presStyleCnt="0"/>
      <dgm:spPr/>
    </dgm:pt>
    <dgm:pt modelId="{F3258544-29E2-4D5A-9E42-31A8933FD047}" type="pres">
      <dgm:prSet presAssocID="{836DD215-34A7-4875-9B43-2B27223BFF7F}" presName="composite4" presStyleCnt="0"/>
      <dgm:spPr/>
    </dgm:pt>
    <dgm:pt modelId="{086C08FE-89B4-49D1-9C6D-486AB6EEBA70}" type="pres">
      <dgm:prSet presAssocID="{836DD215-34A7-4875-9B43-2B27223BFF7F}" presName="background4" presStyleLbl="node4" presStyleIdx="2" presStyleCnt="3"/>
      <dgm:spPr/>
    </dgm:pt>
    <dgm:pt modelId="{B275D918-D7D5-46E3-A71C-74AB2FE4CCAE}" type="pres">
      <dgm:prSet presAssocID="{836DD215-34A7-4875-9B43-2B27223BFF7F}" presName="text4" presStyleLbl="fgAcc4" presStyleIdx="2" presStyleCnt="3">
        <dgm:presLayoutVars>
          <dgm:chPref val="3"/>
        </dgm:presLayoutVars>
      </dgm:prSet>
      <dgm:spPr/>
      <dgm:t>
        <a:bodyPr/>
        <a:lstStyle/>
        <a:p>
          <a:endParaRPr lang="es-ES"/>
        </a:p>
      </dgm:t>
    </dgm:pt>
    <dgm:pt modelId="{D335905D-4ABD-4DC2-8A86-F5527579EFBC}" type="pres">
      <dgm:prSet presAssocID="{836DD215-34A7-4875-9B43-2B27223BFF7F}" presName="hierChild5" presStyleCnt="0"/>
      <dgm:spPr/>
    </dgm:pt>
  </dgm:ptLst>
  <dgm:cxnLst>
    <dgm:cxn modelId="{7E929CDF-68CE-42AE-8A6D-020D67B9F1D5}" type="presOf" srcId="{4B69C2B9-B076-42AE-9CEA-1877B16765DF}" destId="{080A6D04-3E87-4648-B05E-B26B67F8B427}" srcOrd="0" destOrd="0" presId="urn:microsoft.com/office/officeart/2005/8/layout/hierarchy1"/>
    <dgm:cxn modelId="{F61AEB07-B233-48C5-95CD-0A5C4F2A79BA}" type="presOf" srcId="{279386E1-3C22-47F2-A9C3-592DF82E461A}" destId="{8B578C8F-2F59-421B-8E4D-707A4E40EECA}" srcOrd="0" destOrd="0" presId="urn:microsoft.com/office/officeart/2005/8/layout/hierarchy1"/>
    <dgm:cxn modelId="{B7292598-7EB2-42D4-82F0-022DFCBFFFB6}" srcId="{D5321A34-1B5E-4D81-9292-4B66EB9E559C}" destId="{E56B9A95-7356-4E31-B270-CDB0672CBD7A}" srcOrd="0" destOrd="0" parTransId="{CEC12AE2-1796-4BA5-B3EF-02E008D70629}" sibTransId="{7FE095E5-3243-46D4-BFD8-8CE1573C7DBC}"/>
    <dgm:cxn modelId="{F872CD1F-4A92-4466-9E0F-36BDFCF13598}" type="presOf" srcId="{176BB6FE-FCA6-4A7D-80D3-9E603816A24A}" destId="{A7534CBF-2FB1-4FC4-8BCB-8CED09ED6B4A}" srcOrd="0" destOrd="0" presId="urn:microsoft.com/office/officeart/2005/8/layout/hierarchy1"/>
    <dgm:cxn modelId="{8A141458-F665-4CDC-9087-49B8B67DE13D}" srcId="{043DFD01-1676-4B6A-B041-EDB592C8CDBF}" destId="{6F7E9276-0D8F-43CE-B02A-D5B2E2567BA0}" srcOrd="0" destOrd="0" parTransId="{0D38D6CE-A7E6-466B-AD6E-5D46540BC903}" sibTransId="{FB498B3E-C805-467F-9E84-7EF1CF9BB90C}"/>
    <dgm:cxn modelId="{5063E1C2-FBE3-46BA-BE6F-7BFF91FFEB61}" srcId="{4DF37180-A3CB-4A25-BAA3-1794F1CEC17C}" destId="{FDA52BA7-FB08-4FBF-B6B4-688789532F6C}" srcOrd="0" destOrd="0" parTransId="{A010BB08-C45F-459B-83F9-23DF2B837472}" sibTransId="{04923331-D28D-416C-9C73-03100DE2204A}"/>
    <dgm:cxn modelId="{2D0EB701-C121-4CAA-A017-40452ADE4548}" srcId="{FDA52BA7-FB08-4FBF-B6B4-688789532F6C}" destId="{176BB6FE-FCA6-4A7D-80D3-9E603816A24A}" srcOrd="0" destOrd="0" parTransId="{BC6DF49F-BC84-440E-B3A9-55FDCA838DA4}" sibTransId="{88B5CA7E-38D8-4C98-AF82-79437DD202AE}"/>
    <dgm:cxn modelId="{28881CB2-318C-4D8F-A560-4E1B0CDB7111}" srcId="{176BB6FE-FCA6-4A7D-80D3-9E603816A24A}" destId="{043DFD01-1676-4B6A-B041-EDB592C8CDBF}" srcOrd="0" destOrd="0" parTransId="{84E3EAB7-FE51-45A0-A5D8-69DA4CD0DCC0}" sibTransId="{0835169B-F760-4E9A-92BB-75EA6220B530}"/>
    <dgm:cxn modelId="{53045C06-A42E-416B-AC0C-21E70C68252A}" type="presOf" srcId="{84E3EAB7-FE51-45A0-A5D8-69DA4CD0DCC0}" destId="{BF2EB9F7-2E8C-4F6F-89C3-D4065E22FDB8}" srcOrd="0" destOrd="0" presId="urn:microsoft.com/office/officeart/2005/8/layout/hierarchy1"/>
    <dgm:cxn modelId="{7D7DB7FB-3F29-43DE-8D1B-94F394462352}" type="presOf" srcId="{E56B9A95-7356-4E31-B270-CDB0672CBD7A}" destId="{20FBE403-2F12-47BC-A7F3-129AC597782C}" srcOrd="0" destOrd="0" presId="urn:microsoft.com/office/officeart/2005/8/layout/hierarchy1"/>
    <dgm:cxn modelId="{D0ED3B32-C1A7-4592-A698-BC223D1978F7}" type="presOf" srcId="{CEC12AE2-1796-4BA5-B3EF-02E008D70629}" destId="{F9698182-2464-4FF5-AD5B-37DFD3E94080}" srcOrd="0" destOrd="0" presId="urn:microsoft.com/office/officeart/2005/8/layout/hierarchy1"/>
    <dgm:cxn modelId="{5B8A9A30-A3AD-4C8A-A60B-209690D3B679}" srcId="{E56B9A95-7356-4E31-B270-CDB0672CBD7A}" destId="{836DD215-34A7-4875-9B43-2B27223BFF7F}" srcOrd="0" destOrd="0" parTransId="{4B69C2B9-B076-42AE-9CEA-1877B16765DF}" sibTransId="{812EEF3C-59DF-42E4-B35E-A86FB3BB9890}"/>
    <dgm:cxn modelId="{B1B73635-88A4-4D23-96C0-7302C5023410}" type="presOf" srcId="{6F7E9276-0D8F-43CE-B02A-D5B2E2567BA0}" destId="{0B3714D2-347A-4975-96BC-8176824F8A74}" srcOrd="0" destOrd="0" presId="urn:microsoft.com/office/officeart/2005/8/layout/hierarchy1"/>
    <dgm:cxn modelId="{D8D01A27-C4C9-451C-BEAE-825B3C57C827}" srcId="{FDA52BA7-FB08-4FBF-B6B4-688789532F6C}" destId="{D5321A34-1B5E-4D81-9292-4B66EB9E559C}" srcOrd="1" destOrd="0" parTransId="{279386E1-3C22-47F2-A9C3-592DF82E461A}" sibTransId="{79E718D6-EFA3-4102-AEE5-38F82F707E10}"/>
    <dgm:cxn modelId="{B3258E17-1CFF-417D-B848-EAF48687F7E0}" type="presOf" srcId="{4DF37180-A3CB-4A25-BAA3-1794F1CEC17C}" destId="{2A7981DB-5C2E-4E3B-BEE0-C321C23BE8BA}" srcOrd="0" destOrd="0" presId="urn:microsoft.com/office/officeart/2005/8/layout/hierarchy1"/>
    <dgm:cxn modelId="{626C6CFE-113D-405F-8353-E828F985F346}" type="presOf" srcId="{FDA52BA7-FB08-4FBF-B6B4-688789532F6C}" destId="{0BC22C35-E2D1-493A-BEFF-24056C989E25}" srcOrd="0" destOrd="0" presId="urn:microsoft.com/office/officeart/2005/8/layout/hierarchy1"/>
    <dgm:cxn modelId="{BB754F56-4BD3-4BBC-9FB4-E7BCD1AB950B}" srcId="{043DFD01-1676-4B6A-B041-EDB592C8CDBF}" destId="{B990A79B-5C07-4CB2-A21F-B416E14B244B}" srcOrd="1" destOrd="0" parTransId="{78F263BF-5416-49FD-8752-D9EF8BE61B30}" sibTransId="{D4CAB3C4-09FE-431F-8C20-04EBA6985464}"/>
    <dgm:cxn modelId="{537D6284-DB86-4AC7-88AE-B4B055EF9CE0}" type="presOf" srcId="{BC6DF49F-BC84-440E-B3A9-55FDCA838DA4}" destId="{E2AFD21A-968D-4912-8AB1-82711680A2F5}" srcOrd="0" destOrd="0" presId="urn:microsoft.com/office/officeart/2005/8/layout/hierarchy1"/>
    <dgm:cxn modelId="{FEB3576F-1127-4029-8F40-C9AD184D2D8F}" type="presOf" srcId="{78F263BF-5416-49FD-8752-D9EF8BE61B30}" destId="{45599B12-73CD-40C7-953D-1BE5BA962A40}" srcOrd="0" destOrd="0" presId="urn:microsoft.com/office/officeart/2005/8/layout/hierarchy1"/>
    <dgm:cxn modelId="{A6FA72E5-EE59-48CA-AC5E-4F87B6959DCF}" type="presOf" srcId="{0D38D6CE-A7E6-466B-AD6E-5D46540BC903}" destId="{4020205D-B0A8-4D6A-AD33-C5E6E8E20B9F}" srcOrd="0" destOrd="0" presId="urn:microsoft.com/office/officeart/2005/8/layout/hierarchy1"/>
    <dgm:cxn modelId="{AFD20EED-8957-4D05-BBAC-4250985C6241}" type="presOf" srcId="{B990A79B-5C07-4CB2-A21F-B416E14B244B}" destId="{4D91B3E9-5BD6-481B-84D6-FEEE21574CFE}" srcOrd="0" destOrd="0" presId="urn:microsoft.com/office/officeart/2005/8/layout/hierarchy1"/>
    <dgm:cxn modelId="{C6865E1F-9D1B-4557-B0B0-BCAF3C2F06A6}" type="presOf" srcId="{836DD215-34A7-4875-9B43-2B27223BFF7F}" destId="{B275D918-D7D5-46E3-A71C-74AB2FE4CCAE}" srcOrd="0" destOrd="0" presId="urn:microsoft.com/office/officeart/2005/8/layout/hierarchy1"/>
    <dgm:cxn modelId="{9A9388B3-66FA-4CC0-BAF5-9C69F62ED130}" type="presOf" srcId="{D5321A34-1B5E-4D81-9292-4B66EB9E559C}" destId="{85F22985-A896-4766-BC5D-48211F37AF8F}" srcOrd="0" destOrd="0" presId="urn:microsoft.com/office/officeart/2005/8/layout/hierarchy1"/>
    <dgm:cxn modelId="{EC7B210A-7156-4A6F-B7CF-4C7D90706E72}" type="presOf" srcId="{043DFD01-1676-4B6A-B041-EDB592C8CDBF}" destId="{4924CF9A-FD82-46D6-B8D8-93580FCB1555}" srcOrd="0" destOrd="0" presId="urn:microsoft.com/office/officeart/2005/8/layout/hierarchy1"/>
    <dgm:cxn modelId="{0284623F-F81A-4C1F-818F-9AD393B454E6}" type="presParOf" srcId="{2A7981DB-5C2E-4E3B-BEE0-C321C23BE8BA}" destId="{ACC83A2E-FA1D-4525-B026-520358031B9A}" srcOrd="0" destOrd="0" presId="urn:microsoft.com/office/officeart/2005/8/layout/hierarchy1"/>
    <dgm:cxn modelId="{BD8D0E5E-2FBA-4DA8-A301-4860405D6C0D}" type="presParOf" srcId="{ACC83A2E-FA1D-4525-B026-520358031B9A}" destId="{5CEE2AE7-81BF-47DA-9068-0F2B68F13F5A}" srcOrd="0" destOrd="0" presId="urn:microsoft.com/office/officeart/2005/8/layout/hierarchy1"/>
    <dgm:cxn modelId="{E8E494F7-CDCF-49E9-8B00-1539A17D5B72}" type="presParOf" srcId="{5CEE2AE7-81BF-47DA-9068-0F2B68F13F5A}" destId="{7E71620A-72BD-47B2-857F-B3E51BDC7984}" srcOrd="0" destOrd="0" presId="urn:microsoft.com/office/officeart/2005/8/layout/hierarchy1"/>
    <dgm:cxn modelId="{086C05DA-A179-4184-9845-7442ADE8C87A}" type="presParOf" srcId="{5CEE2AE7-81BF-47DA-9068-0F2B68F13F5A}" destId="{0BC22C35-E2D1-493A-BEFF-24056C989E25}" srcOrd="1" destOrd="0" presId="urn:microsoft.com/office/officeart/2005/8/layout/hierarchy1"/>
    <dgm:cxn modelId="{2BE7BF59-6244-4222-A003-2A595E7E5F2E}" type="presParOf" srcId="{ACC83A2E-FA1D-4525-B026-520358031B9A}" destId="{4D89FF7E-954D-4096-9600-8F3A67B42471}" srcOrd="1" destOrd="0" presId="urn:microsoft.com/office/officeart/2005/8/layout/hierarchy1"/>
    <dgm:cxn modelId="{70980D2D-A017-45E3-9694-F2A0AD898173}" type="presParOf" srcId="{4D89FF7E-954D-4096-9600-8F3A67B42471}" destId="{E2AFD21A-968D-4912-8AB1-82711680A2F5}" srcOrd="0" destOrd="0" presId="urn:microsoft.com/office/officeart/2005/8/layout/hierarchy1"/>
    <dgm:cxn modelId="{C8E41E0C-028D-4249-A6C9-6971663624BB}" type="presParOf" srcId="{4D89FF7E-954D-4096-9600-8F3A67B42471}" destId="{9F4247F9-23F3-480A-91A8-AF1C95D73D93}" srcOrd="1" destOrd="0" presId="urn:microsoft.com/office/officeart/2005/8/layout/hierarchy1"/>
    <dgm:cxn modelId="{3B4BF147-7ADC-4035-845F-84A574860A6C}" type="presParOf" srcId="{9F4247F9-23F3-480A-91A8-AF1C95D73D93}" destId="{DBA239F3-9118-4809-940B-C5D155E0FE29}" srcOrd="0" destOrd="0" presId="urn:microsoft.com/office/officeart/2005/8/layout/hierarchy1"/>
    <dgm:cxn modelId="{0AE7F918-5BFE-4BDD-88E6-73571744BFFC}" type="presParOf" srcId="{DBA239F3-9118-4809-940B-C5D155E0FE29}" destId="{E216C057-B4CA-4CD2-AB0C-B645CBC97DA1}" srcOrd="0" destOrd="0" presId="urn:microsoft.com/office/officeart/2005/8/layout/hierarchy1"/>
    <dgm:cxn modelId="{A5221E38-E6EE-4427-93C2-5024403D0FA0}" type="presParOf" srcId="{DBA239F3-9118-4809-940B-C5D155E0FE29}" destId="{A7534CBF-2FB1-4FC4-8BCB-8CED09ED6B4A}" srcOrd="1" destOrd="0" presId="urn:microsoft.com/office/officeart/2005/8/layout/hierarchy1"/>
    <dgm:cxn modelId="{8F773D5D-69D6-4137-A430-B1123F606F9B}" type="presParOf" srcId="{9F4247F9-23F3-480A-91A8-AF1C95D73D93}" destId="{182BB414-24E3-4BDB-9661-913BE6529D38}" srcOrd="1" destOrd="0" presId="urn:microsoft.com/office/officeart/2005/8/layout/hierarchy1"/>
    <dgm:cxn modelId="{19FE1024-9615-4C3E-B772-FA24E3984378}" type="presParOf" srcId="{182BB414-24E3-4BDB-9661-913BE6529D38}" destId="{BF2EB9F7-2E8C-4F6F-89C3-D4065E22FDB8}" srcOrd="0" destOrd="0" presId="urn:microsoft.com/office/officeart/2005/8/layout/hierarchy1"/>
    <dgm:cxn modelId="{7D80FC83-3F05-46C6-9F9F-8A0045A34394}" type="presParOf" srcId="{182BB414-24E3-4BDB-9661-913BE6529D38}" destId="{6D9A5E5E-DC17-4645-9108-779C7B227520}" srcOrd="1" destOrd="0" presId="urn:microsoft.com/office/officeart/2005/8/layout/hierarchy1"/>
    <dgm:cxn modelId="{A9DD314B-042C-4A73-AB1B-74A5604EC2C3}" type="presParOf" srcId="{6D9A5E5E-DC17-4645-9108-779C7B227520}" destId="{B68299CC-4229-4532-BCC3-34294561D088}" srcOrd="0" destOrd="0" presId="urn:microsoft.com/office/officeart/2005/8/layout/hierarchy1"/>
    <dgm:cxn modelId="{4B87ABE0-6A3F-47CC-9673-375B51CC0157}" type="presParOf" srcId="{B68299CC-4229-4532-BCC3-34294561D088}" destId="{D76058D6-3FCF-4920-858F-637EB0436B21}" srcOrd="0" destOrd="0" presId="urn:microsoft.com/office/officeart/2005/8/layout/hierarchy1"/>
    <dgm:cxn modelId="{E778B16A-2EBE-47E6-A66B-69EB0B0E552A}" type="presParOf" srcId="{B68299CC-4229-4532-BCC3-34294561D088}" destId="{4924CF9A-FD82-46D6-B8D8-93580FCB1555}" srcOrd="1" destOrd="0" presId="urn:microsoft.com/office/officeart/2005/8/layout/hierarchy1"/>
    <dgm:cxn modelId="{696D2035-4604-4D66-A191-E253795C6C45}" type="presParOf" srcId="{6D9A5E5E-DC17-4645-9108-779C7B227520}" destId="{B6A7A1E2-E909-4A98-858A-0822F0E14308}" srcOrd="1" destOrd="0" presId="urn:microsoft.com/office/officeart/2005/8/layout/hierarchy1"/>
    <dgm:cxn modelId="{F6F0EBE9-9485-461E-83BE-B8E3C047A3BC}" type="presParOf" srcId="{B6A7A1E2-E909-4A98-858A-0822F0E14308}" destId="{4020205D-B0A8-4D6A-AD33-C5E6E8E20B9F}" srcOrd="0" destOrd="0" presId="urn:microsoft.com/office/officeart/2005/8/layout/hierarchy1"/>
    <dgm:cxn modelId="{F8DDA0C1-1EF4-4F0F-8612-0ADE59205E97}" type="presParOf" srcId="{B6A7A1E2-E909-4A98-858A-0822F0E14308}" destId="{C44A6C28-299D-406B-A44E-340AD72261E5}" srcOrd="1" destOrd="0" presId="urn:microsoft.com/office/officeart/2005/8/layout/hierarchy1"/>
    <dgm:cxn modelId="{44F42C52-7A0C-41FF-BAA2-7B16CC389A20}" type="presParOf" srcId="{C44A6C28-299D-406B-A44E-340AD72261E5}" destId="{132260C3-EBEB-4D6A-A57F-A25435E103CC}" srcOrd="0" destOrd="0" presId="urn:microsoft.com/office/officeart/2005/8/layout/hierarchy1"/>
    <dgm:cxn modelId="{F4926872-8E35-4CE8-89A9-339D38DA1541}" type="presParOf" srcId="{132260C3-EBEB-4D6A-A57F-A25435E103CC}" destId="{A90B422D-8798-41FC-9892-343E2901D405}" srcOrd="0" destOrd="0" presId="urn:microsoft.com/office/officeart/2005/8/layout/hierarchy1"/>
    <dgm:cxn modelId="{C6CA1C84-082D-445F-9565-B05FB0997E58}" type="presParOf" srcId="{132260C3-EBEB-4D6A-A57F-A25435E103CC}" destId="{0B3714D2-347A-4975-96BC-8176824F8A74}" srcOrd="1" destOrd="0" presId="urn:microsoft.com/office/officeart/2005/8/layout/hierarchy1"/>
    <dgm:cxn modelId="{6866C0DC-7487-4EBA-A1EA-0EBED8560EB4}" type="presParOf" srcId="{C44A6C28-299D-406B-A44E-340AD72261E5}" destId="{6C3991D1-69A5-4A53-9AFB-4BC659E97CA1}" srcOrd="1" destOrd="0" presId="urn:microsoft.com/office/officeart/2005/8/layout/hierarchy1"/>
    <dgm:cxn modelId="{894AE97F-8BD5-4D7E-8AB1-A9022DEAE556}" type="presParOf" srcId="{B6A7A1E2-E909-4A98-858A-0822F0E14308}" destId="{45599B12-73CD-40C7-953D-1BE5BA962A40}" srcOrd="2" destOrd="0" presId="urn:microsoft.com/office/officeart/2005/8/layout/hierarchy1"/>
    <dgm:cxn modelId="{834A25C7-C021-4F9D-8AB0-8AF9DD15B28B}" type="presParOf" srcId="{B6A7A1E2-E909-4A98-858A-0822F0E14308}" destId="{0CA472B3-0247-4639-A682-677A6B2EA081}" srcOrd="3" destOrd="0" presId="urn:microsoft.com/office/officeart/2005/8/layout/hierarchy1"/>
    <dgm:cxn modelId="{A1CF7776-924A-4E47-93D3-D202B35965D0}" type="presParOf" srcId="{0CA472B3-0247-4639-A682-677A6B2EA081}" destId="{EB69A570-7BA7-41EF-9F35-95E8EFD2CA07}" srcOrd="0" destOrd="0" presId="urn:microsoft.com/office/officeart/2005/8/layout/hierarchy1"/>
    <dgm:cxn modelId="{CD87ABC7-642E-41EF-B4EE-D861B6F26166}" type="presParOf" srcId="{EB69A570-7BA7-41EF-9F35-95E8EFD2CA07}" destId="{B7339605-8C0A-4054-B4CA-0CC0B2AB74D5}" srcOrd="0" destOrd="0" presId="urn:microsoft.com/office/officeart/2005/8/layout/hierarchy1"/>
    <dgm:cxn modelId="{84E0865E-3B0A-4F89-9F38-0338F4C13481}" type="presParOf" srcId="{EB69A570-7BA7-41EF-9F35-95E8EFD2CA07}" destId="{4D91B3E9-5BD6-481B-84D6-FEEE21574CFE}" srcOrd="1" destOrd="0" presId="urn:microsoft.com/office/officeart/2005/8/layout/hierarchy1"/>
    <dgm:cxn modelId="{64181846-3C55-4515-8E89-F952225CB722}" type="presParOf" srcId="{0CA472B3-0247-4639-A682-677A6B2EA081}" destId="{8B814D8D-67B1-412C-A513-D107840EAC9F}" srcOrd="1" destOrd="0" presId="urn:microsoft.com/office/officeart/2005/8/layout/hierarchy1"/>
    <dgm:cxn modelId="{47A7E52F-E63B-4269-8A34-18248D5AD3A7}" type="presParOf" srcId="{4D89FF7E-954D-4096-9600-8F3A67B42471}" destId="{8B578C8F-2F59-421B-8E4D-707A4E40EECA}" srcOrd="2" destOrd="0" presId="urn:microsoft.com/office/officeart/2005/8/layout/hierarchy1"/>
    <dgm:cxn modelId="{2A1EAFF4-B14C-4A12-AAB1-3D89EAA09416}" type="presParOf" srcId="{4D89FF7E-954D-4096-9600-8F3A67B42471}" destId="{994DF8DB-96D1-4ED3-BC85-0047228E0F52}" srcOrd="3" destOrd="0" presId="urn:microsoft.com/office/officeart/2005/8/layout/hierarchy1"/>
    <dgm:cxn modelId="{780E85F0-0D64-4B21-A4D0-D740F041A9B9}" type="presParOf" srcId="{994DF8DB-96D1-4ED3-BC85-0047228E0F52}" destId="{DF66A68A-242F-41DB-AAEF-C7E60801A9AC}" srcOrd="0" destOrd="0" presId="urn:microsoft.com/office/officeart/2005/8/layout/hierarchy1"/>
    <dgm:cxn modelId="{E1F2CE4A-6DD4-4A6C-BD91-5A3D7FD9F816}" type="presParOf" srcId="{DF66A68A-242F-41DB-AAEF-C7E60801A9AC}" destId="{983883B3-854A-491C-AF80-7CCA3032EAEF}" srcOrd="0" destOrd="0" presId="urn:microsoft.com/office/officeart/2005/8/layout/hierarchy1"/>
    <dgm:cxn modelId="{38842819-33DE-4673-AE51-F1645388F2B8}" type="presParOf" srcId="{DF66A68A-242F-41DB-AAEF-C7E60801A9AC}" destId="{85F22985-A896-4766-BC5D-48211F37AF8F}" srcOrd="1" destOrd="0" presId="urn:microsoft.com/office/officeart/2005/8/layout/hierarchy1"/>
    <dgm:cxn modelId="{1952777D-674A-4D92-B5A4-9A50E49E48AF}" type="presParOf" srcId="{994DF8DB-96D1-4ED3-BC85-0047228E0F52}" destId="{75A5F157-BD6E-4EBA-98FC-5909611DF15D}" srcOrd="1" destOrd="0" presId="urn:microsoft.com/office/officeart/2005/8/layout/hierarchy1"/>
    <dgm:cxn modelId="{9091A8A5-C838-4EC9-87C7-170FBCDCCC9A}" type="presParOf" srcId="{75A5F157-BD6E-4EBA-98FC-5909611DF15D}" destId="{F9698182-2464-4FF5-AD5B-37DFD3E94080}" srcOrd="0" destOrd="0" presId="urn:microsoft.com/office/officeart/2005/8/layout/hierarchy1"/>
    <dgm:cxn modelId="{5938774A-6CEB-4EAE-BB1E-C933ECD2C10F}" type="presParOf" srcId="{75A5F157-BD6E-4EBA-98FC-5909611DF15D}" destId="{EAB2B55E-63DE-42C6-B002-80F9B32018D3}" srcOrd="1" destOrd="0" presId="urn:microsoft.com/office/officeart/2005/8/layout/hierarchy1"/>
    <dgm:cxn modelId="{1C8BCF01-F614-4FE5-9828-BC095671C5EB}" type="presParOf" srcId="{EAB2B55E-63DE-42C6-B002-80F9B32018D3}" destId="{3EF79DC4-E5FC-45AD-B37D-C264CAAE8450}" srcOrd="0" destOrd="0" presId="urn:microsoft.com/office/officeart/2005/8/layout/hierarchy1"/>
    <dgm:cxn modelId="{8CA08B43-ED23-46A5-B22A-F81E5D1BD69F}" type="presParOf" srcId="{3EF79DC4-E5FC-45AD-B37D-C264CAAE8450}" destId="{47F58A14-AEA7-4E2D-B8A0-72C4490BDC35}" srcOrd="0" destOrd="0" presId="urn:microsoft.com/office/officeart/2005/8/layout/hierarchy1"/>
    <dgm:cxn modelId="{B0AE5A80-3E5F-4D0B-9BB7-E4FACD0A1DB8}" type="presParOf" srcId="{3EF79DC4-E5FC-45AD-B37D-C264CAAE8450}" destId="{20FBE403-2F12-47BC-A7F3-129AC597782C}" srcOrd="1" destOrd="0" presId="urn:microsoft.com/office/officeart/2005/8/layout/hierarchy1"/>
    <dgm:cxn modelId="{7E3EF9AC-54F0-4A82-9167-0D1AC6013401}" type="presParOf" srcId="{EAB2B55E-63DE-42C6-B002-80F9B32018D3}" destId="{A7946F21-4872-421D-AB7A-925A852CAAF3}" srcOrd="1" destOrd="0" presId="urn:microsoft.com/office/officeart/2005/8/layout/hierarchy1"/>
    <dgm:cxn modelId="{544439EC-2679-4B28-B73D-359649C74177}" type="presParOf" srcId="{A7946F21-4872-421D-AB7A-925A852CAAF3}" destId="{080A6D04-3E87-4648-B05E-B26B67F8B427}" srcOrd="0" destOrd="0" presId="urn:microsoft.com/office/officeart/2005/8/layout/hierarchy1"/>
    <dgm:cxn modelId="{1D679BEC-DA86-46DA-9CB5-896365D89CBE}" type="presParOf" srcId="{A7946F21-4872-421D-AB7A-925A852CAAF3}" destId="{8B3657D1-1246-455D-BDE7-3A01BCC1CAA5}" srcOrd="1" destOrd="0" presId="urn:microsoft.com/office/officeart/2005/8/layout/hierarchy1"/>
    <dgm:cxn modelId="{AEF23E2D-67A6-4ABC-8115-487DD717AEC5}" type="presParOf" srcId="{8B3657D1-1246-455D-BDE7-3A01BCC1CAA5}" destId="{F3258544-29E2-4D5A-9E42-31A8933FD047}" srcOrd="0" destOrd="0" presId="urn:microsoft.com/office/officeart/2005/8/layout/hierarchy1"/>
    <dgm:cxn modelId="{3E6DEFED-52FC-4EB2-80B8-7274C4630751}" type="presParOf" srcId="{F3258544-29E2-4D5A-9E42-31A8933FD047}" destId="{086C08FE-89B4-49D1-9C6D-486AB6EEBA70}" srcOrd="0" destOrd="0" presId="urn:microsoft.com/office/officeart/2005/8/layout/hierarchy1"/>
    <dgm:cxn modelId="{1E1F22D4-C548-4FF2-AEE6-1525FC354458}" type="presParOf" srcId="{F3258544-29E2-4D5A-9E42-31A8933FD047}" destId="{B275D918-D7D5-46E3-A71C-74AB2FE4CCAE}" srcOrd="1" destOrd="0" presId="urn:microsoft.com/office/officeart/2005/8/layout/hierarchy1"/>
    <dgm:cxn modelId="{36D1859B-25A2-4EEA-B7D8-C19499AEC54D}" type="presParOf" srcId="{8B3657D1-1246-455D-BDE7-3A01BCC1CAA5}" destId="{D335905D-4ABD-4DC2-8A86-F5527579EFB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86C6227-53FE-4387-8858-8131BCE6B694}" type="doc">
      <dgm:prSet loTypeId="urn:microsoft.com/office/officeart/2005/8/layout/hierarchy2" loCatId="hierarchy" qsTypeId="urn:microsoft.com/office/officeart/2005/8/quickstyle/simple5" qsCatId="simple" csTypeId="urn:microsoft.com/office/officeart/2005/8/colors/accent0_1" csCatId="mainScheme" phldr="1"/>
      <dgm:spPr/>
      <dgm:t>
        <a:bodyPr/>
        <a:lstStyle/>
        <a:p>
          <a:endParaRPr lang="es-ES"/>
        </a:p>
      </dgm:t>
    </dgm:pt>
    <dgm:pt modelId="{06237149-3516-4A8D-B452-D4C88818E8CD}">
      <dgm:prSet phldrT="[Texto]"/>
      <dgm:spPr/>
      <dgm:t>
        <a:bodyPr/>
        <a:lstStyle/>
        <a:p>
          <a:r>
            <a:rPr lang="es-ES" b="1" u="sng" dirty="0" smtClean="0"/>
            <a:t>VERIFICAR </a:t>
          </a:r>
          <a:r>
            <a:rPr lang="es-ES" b="1" dirty="0" smtClean="0"/>
            <a:t>LA SIGUIENTE INFORMACIÓN</a:t>
          </a:r>
          <a:r>
            <a:rPr lang="es-ES" dirty="0" smtClean="0"/>
            <a:t>:</a:t>
          </a:r>
          <a:endParaRPr lang="es-ES" dirty="0"/>
        </a:p>
      </dgm:t>
    </dgm:pt>
    <dgm:pt modelId="{3C2CD741-3DB5-41FA-8E07-317985C3F5AA}" type="parTrans" cxnId="{9087F40E-6F44-441B-B8E1-427EE903D420}">
      <dgm:prSet/>
      <dgm:spPr/>
      <dgm:t>
        <a:bodyPr/>
        <a:lstStyle/>
        <a:p>
          <a:endParaRPr lang="es-ES"/>
        </a:p>
      </dgm:t>
    </dgm:pt>
    <dgm:pt modelId="{E70BC0E9-AF1F-4A9B-BAA9-CF0CBB5873CE}" type="sibTrans" cxnId="{9087F40E-6F44-441B-B8E1-427EE903D420}">
      <dgm:prSet/>
      <dgm:spPr/>
      <dgm:t>
        <a:bodyPr/>
        <a:lstStyle/>
        <a:p>
          <a:endParaRPr lang="es-ES"/>
        </a:p>
      </dgm:t>
    </dgm:pt>
    <dgm:pt modelId="{91DEA421-AC5B-4C64-BFB8-2D41ADB76F47}">
      <dgm:prSet/>
      <dgm:spPr/>
      <dgm:t>
        <a:bodyPr/>
        <a:lstStyle/>
        <a:p>
          <a:r>
            <a:rPr lang="es-ES" dirty="0" smtClean="0"/>
            <a:t> La certeza de la incorporación de los activos al patrimonio de la sociedad, o de la condonación de la deuda</a:t>
          </a:r>
          <a:endParaRPr lang="es-ES" dirty="0"/>
        </a:p>
      </dgm:t>
    </dgm:pt>
    <dgm:pt modelId="{DA4491DB-4B3C-442E-A2EE-DE1C7AE24255}" type="parTrans" cxnId="{50E977D8-5E98-44A4-93AD-3BD8D1CF3B7B}">
      <dgm:prSet/>
      <dgm:spPr/>
      <dgm:t>
        <a:bodyPr/>
        <a:lstStyle/>
        <a:p>
          <a:endParaRPr lang="es-ES" dirty="0"/>
        </a:p>
      </dgm:t>
    </dgm:pt>
    <dgm:pt modelId="{8FC63C8E-90EF-404E-8F02-685B67B9F062}" type="sibTrans" cxnId="{50E977D8-5E98-44A4-93AD-3BD8D1CF3B7B}">
      <dgm:prSet/>
      <dgm:spPr/>
      <dgm:t>
        <a:bodyPr/>
        <a:lstStyle/>
        <a:p>
          <a:endParaRPr lang="es-ES"/>
        </a:p>
      </dgm:t>
    </dgm:pt>
    <dgm:pt modelId="{C730FA27-A2F9-4535-8B02-E785EF6A2C68}">
      <dgm:prSet/>
      <dgm:spPr/>
      <dgm:t>
        <a:bodyPr/>
        <a:lstStyle/>
        <a:p>
          <a:r>
            <a:rPr lang="es-ES" dirty="0" smtClean="0"/>
            <a:t> La identidad de los aportantes y el porcentaje de participación que poseen en la sociedad,</a:t>
          </a:r>
          <a:endParaRPr lang="es-ES" dirty="0"/>
        </a:p>
      </dgm:t>
    </dgm:pt>
    <dgm:pt modelId="{1E202890-B994-485E-801F-CA54715885AC}" type="parTrans" cxnId="{A4491FB0-472F-4387-BADC-D09422EAA431}">
      <dgm:prSet/>
      <dgm:spPr/>
      <dgm:t>
        <a:bodyPr/>
        <a:lstStyle/>
        <a:p>
          <a:endParaRPr lang="es-ES" dirty="0"/>
        </a:p>
      </dgm:t>
    </dgm:pt>
    <dgm:pt modelId="{A28DAB0A-236F-47E0-9F09-5E70D611B9ED}" type="sibTrans" cxnId="{A4491FB0-472F-4387-BADC-D09422EAA431}">
      <dgm:prSet/>
      <dgm:spPr/>
      <dgm:t>
        <a:bodyPr/>
        <a:lstStyle/>
        <a:p>
          <a:endParaRPr lang="es-ES"/>
        </a:p>
      </dgm:t>
    </dgm:pt>
    <dgm:pt modelId="{D8738985-48A6-45A0-BE91-6860E0BD52B9}">
      <dgm:prSet/>
      <dgm:spPr/>
      <dgm:t>
        <a:bodyPr/>
        <a:lstStyle/>
        <a:p>
          <a:r>
            <a:rPr lang="es-ES" dirty="0" smtClean="0"/>
            <a:t>El importe dinerario o el valor razonable de los activos aportados por cada socio, o el valor razonable de la deuda condonada, y</a:t>
          </a:r>
          <a:endParaRPr lang="es-ES" dirty="0"/>
        </a:p>
      </dgm:t>
    </dgm:pt>
    <dgm:pt modelId="{034C2F37-50A8-4041-8D70-551824B04923}" type="parTrans" cxnId="{9E1A79F1-6102-4FA7-A78C-1EF2E48D8E8C}">
      <dgm:prSet/>
      <dgm:spPr/>
      <dgm:t>
        <a:bodyPr/>
        <a:lstStyle/>
        <a:p>
          <a:endParaRPr lang="es-ES" dirty="0"/>
        </a:p>
      </dgm:t>
    </dgm:pt>
    <dgm:pt modelId="{5122AF19-2D1D-4236-A17D-5FF2DF93292A}" type="sibTrans" cxnId="{9E1A79F1-6102-4FA7-A78C-1EF2E48D8E8C}">
      <dgm:prSet/>
      <dgm:spPr/>
      <dgm:t>
        <a:bodyPr/>
        <a:lstStyle/>
        <a:p>
          <a:endParaRPr lang="es-ES"/>
        </a:p>
      </dgm:t>
    </dgm:pt>
    <dgm:pt modelId="{D2614CDD-6F30-4DA8-AA8C-2C2B20DD9EC5}">
      <dgm:prSet/>
      <dgm:spPr/>
      <dgm:t>
        <a:bodyPr/>
        <a:lstStyle/>
        <a:p>
          <a:r>
            <a:rPr lang="es-ES" dirty="0" smtClean="0"/>
            <a:t>Que el </a:t>
          </a:r>
          <a:r>
            <a:rPr lang="es-ES" b="1" dirty="0" smtClean="0"/>
            <a:t>fundamento o razón objetiva de la aportación es el incremento de los fondos propios de la sociedad </a:t>
          </a:r>
          <a:endParaRPr lang="es-ES" b="1" dirty="0"/>
        </a:p>
      </dgm:t>
    </dgm:pt>
    <dgm:pt modelId="{F6544E67-5522-4721-8AA5-FFDF2FA16F14}" type="parTrans" cxnId="{04A91A9A-77CB-46D2-A6AE-741684DB6618}">
      <dgm:prSet/>
      <dgm:spPr/>
      <dgm:t>
        <a:bodyPr/>
        <a:lstStyle/>
        <a:p>
          <a:endParaRPr lang="es-ES" dirty="0"/>
        </a:p>
      </dgm:t>
    </dgm:pt>
    <dgm:pt modelId="{4417EEB4-A93D-478C-BCC0-867BB17FA4D7}" type="sibTrans" cxnId="{04A91A9A-77CB-46D2-A6AE-741684DB6618}">
      <dgm:prSet/>
      <dgm:spPr/>
      <dgm:t>
        <a:bodyPr/>
        <a:lstStyle/>
        <a:p>
          <a:endParaRPr lang="es-ES"/>
        </a:p>
      </dgm:t>
    </dgm:pt>
    <dgm:pt modelId="{DF9E622B-BDAF-42E4-9FAB-8E689795013F}">
      <dgm:prSet/>
      <dgm:spPr/>
      <dgm:t>
        <a:bodyPr/>
        <a:lstStyle/>
        <a:p>
          <a:r>
            <a:rPr lang="es-ES" b="1" dirty="0" smtClean="0"/>
            <a:t>Las cantidades aportadas sólo pueden ser reintegradas previo cumplimiento de los requisitos art. 28 para reparto beneficio distribuible</a:t>
          </a:r>
          <a:endParaRPr lang="es-ES" b="1" dirty="0"/>
        </a:p>
      </dgm:t>
    </dgm:pt>
    <dgm:pt modelId="{44A88461-A1ED-4405-87A4-D9C81594417D}" type="parTrans" cxnId="{9D6EEA42-21C2-4777-8DC4-B79483F61C39}">
      <dgm:prSet/>
      <dgm:spPr/>
      <dgm:t>
        <a:bodyPr/>
        <a:lstStyle/>
        <a:p>
          <a:endParaRPr lang="es-ES" dirty="0"/>
        </a:p>
      </dgm:t>
    </dgm:pt>
    <dgm:pt modelId="{F08327D1-A872-43DA-BA02-4A78FF56B037}" type="sibTrans" cxnId="{9D6EEA42-21C2-4777-8DC4-B79483F61C39}">
      <dgm:prSet/>
      <dgm:spPr/>
      <dgm:t>
        <a:bodyPr/>
        <a:lstStyle/>
        <a:p>
          <a:endParaRPr lang="es-ES"/>
        </a:p>
      </dgm:t>
    </dgm:pt>
    <dgm:pt modelId="{24AF72E6-233D-4E6B-8737-5B4509DD9994}">
      <dgm:prSet/>
      <dgm:spPr/>
      <dgm:t>
        <a:bodyPr/>
        <a:lstStyle/>
        <a:p>
          <a:r>
            <a:rPr lang="es-ES" b="1" dirty="0" smtClean="0"/>
            <a:t>Es decir, para registrarlas como PASIVO o PN, se estará al TÍTULO JURIDICO de la aportación, del que debe resultar indubitadamente que…</a:t>
          </a:r>
          <a:endParaRPr lang="es-ES" b="1" dirty="0"/>
        </a:p>
      </dgm:t>
    </dgm:pt>
    <dgm:pt modelId="{69A3AAA3-BC47-433B-A3C2-77B07974B3ED}" type="parTrans" cxnId="{1BDCB3BA-E04F-4664-A3A3-B58384B3C633}">
      <dgm:prSet/>
      <dgm:spPr/>
      <dgm:t>
        <a:bodyPr/>
        <a:lstStyle/>
        <a:p>
          <a:endParaRPr lang="es-ES"/>
        </a:p>
      </dgm:t>
    </dgm:pt>
    <dgm:pt modelId="{4C4B3B21-CF76-4A75-842E-3B437F586FB4}" type="sibTrans" cxnId="{1BDCB3BA-E04F-4664-A3A3-B58384B3C633}">
      <dgm:prSet/>
      <dgm:spPr/>
      <dgm:t>
        <a:bodyPr/>
        <a:lstStyle/>
        <a:p>
          <a:endParaRPr lang="es-ES"/>
        </a:p>
      </dgm:t>
    </dgm:pt>
    <dgm:pt modelId="{E60A48FC-F693-4363-A2E7-08FB0200EBB9}" type="pres">
      <dgm:prSet presAssocID="{286C6227-53FE-4387-8858-8131BCE6B694}" presName="diagram" presStyleCnt="0">
        <dgm:presLayoutVars>
          <dgm:chPref val="1"/>
          <dgm:dir/>
          <dgm:animOne val="branch"/>
          <dgm:animLvl val="lvl"/>
          <dgm:resizeHandles val="exact"/>
        </dgm:presLayoutVars>
      </dgm:prSet>
      <dgm:spPr/>
      <dgm:t>
        <a:bodyPr/>
        <a:lstStyle/>
        <a:p>
          <a:endParaRPr lang="es-ES"/>
        </a:p>
      </dgm:t>
    </dgm:pt>
    <dgm:pt modelId="{ABD7F4EF-AD79-4382-97E6-632A2FCFB1EF}" type="pres">
      <dgm:prSet presAssocID="{06237149-3516-4A8D-B452-D4C88818E8CD}" presName="root1" presStyleCnt="0"/>
      <dgm:spPr/>
      <dgm:t>
        <a:bodyPr/>
        <a:lstStyle/>
        <a:p>
          <a:endParaRPr lang="es-ES"/>
        </a:p>
      </dgm:t>
    </dgm:pt>
    <dgm:pt modelId="{2D1FC736-366B-4A00-8DDA-A8FC18B92313}" type="pres">
      <dgm:prSet presAssocID="{06237149-3516-4A8D-B452-D4C88818E8CD}" presName="LevelOneTextNode" presStyleLbl="node0" presStyleIdx="0" presStyleCnt="1" custLinFactNeighborX="-40339" custLinFactNeighborY="690">
        <dgm:presLayoutVars>
          <dgm:chPref val="3"/>
        </dgm:presLayoutVars>
      </dgm:prSet>
      <dgm:spPr/>
      <dgm:t>
        <a:bodyPr/>
        <a:lstStyle/>
        <a:p>
          <a:endParaRPr lang="es-ES"/>
        </a:p>
      </dgm:t>
    </dgm:pt>
    <dgm:pt modelId="{287C20D7-749F-4129-9265-BD7A53D18532}" type="pres">
      <dgm:prSet presAssocID="{06237149-3516-4A8D-B452-D4C88818E8CD}" presName="level2hierChild" presStyleCnt="0"/>
      <dgm:spPr/>
      <dgm:t>
        <a:bodyPr/>
        <a:lstStyle/>
        <a:p>
          <a:endParaRPr lang="es-ES"/>
        </a:p>
      </dgm:t>
    </dgm:pt>
    <dgm:pt modelId="{0BF4CE98-AF97-4969-BA20-F5B00F4ACBB2}" type="pres">
      <dgm:prSet presAssocID="{DA4491DB-4B3C-442E-A2EE-DE1C7AE24255}" presName="conn2-1" presStyleLbl="parChTrans1D2" presStyleIdx="0" presStyleCnt="4"/>
      <dgm:spPr/>
      <dgm:t>
        <a:bodyPr/>
        <a:lstStyle/>
        <a:p>
          <a:endParaRPr lang="es-ES"/>
        </a:p>
      </dgm:t>
    </dgm:pt>
    <dgm:pt modelId="{31853C7C-1B2A-4406-AE7B-3349B0C7A59B}" type="pres">
      <dgm:prSet presAssocID="{DA4491DB-4B3C-442E-A2EE-DE1C7AE24255}" presName="connTx" presStyleLbl="parChTrans1D2" presStyleIdx="0" presStyleCnt="4"/>
      <dgm:spPr/>
      <dgm:t>
        <a:bodyPr/>
        <a:lstStyle/>
        <a:p>
          <a:endParaRPr lang="es-ES"/>
        </a:p>
      </dgm:t>
    </dgm:pt>
    <dgm:pt modelId="{7C975964-8645-457C-B863-F1A3156C8031}" type="pres">
      <dgm:prSet presAssocID="{91DEA421-AC5B-4C64-BFB8-2D41ADB76F47}" presName="root2" presStyleCnt="0"/>
      <dgm:spPr/>
      <dgm:t>
        <a:bodyPr/>
        <a:lstStyle/>
        <a:p>
          <a:endParaRPr lang="es-ES"/>
        </a:p>
      </dgm:t>
    </dgm:pt>
    <dgm:pt modelId="{91B66833-8FF2-4BE0-B8A5-3266F6744299}" type="pres">
      <dgm:prSet presAssocID="{91DEA421-AC5B-4C64-BFB8-2D41ADB76F47}" presName="LevelTwoTextNode" presStyleLbl="node2" presStyleIdx="0" presStyleCnt="4" custScaleX="133342">
        <dgm:presLayoutVars>
          <dgm:chPref val="3"/>
        </dgm:presLayoutVars>
      </dgm:prSet>
      <dgm:spPr/>
      <dgm:t>
        <a:bodyPr/>
        <a:lstStyle/>
        <a:p>
          <a:endParaRPr lang="es-ES"/>
        </a:p>
      </dgm:t>
    </dgm:pt>
    <dgm:pt modelId="{58FD1B77-0689-4EEF-85DB-DDAEE8D1DA83}" type="pres">
      <dgm:prSet presAssocID="{91DEA421-AC5B-4C64-BFB8-2D41ADB76F47}" presName="level3hierChild" presStyleCnt="0"/>
      <dgm:spPr/>
      <dgm:t>
        <a:bodyPr/>
        <a:lstStyle/>
        <a:p>
          <a:endParaRPr lang="es-ES"/>
        </a:p>
      </dgm:t>
    </dgm:pt>
    <dgm:pt modelId="{254D6EE0-83F5-4D0E-AC29-0D03592BE80B}" type="pres">
      <dgm:prSet presAssocID="{1E202890-B994-485E-801F-CA54715885AC}" presName="conn2-1" presStyleLbl="parChTrans1D2" presStyleIdx="1" presStyleCnt="4"/>
      <dgm:spPr/>
      <dgm:t>
        <a:bodyPr/>
        <a:lstStyle/>
        <a:p>
          <a:endParaRPr lang="es-ES"/>
        </a:p>
      </dgm:t>
    </dgm:pt>
    <dgm:pt modelId="{CF52BEA0-804C-4077-B94F-B0E953B78A43}" type="pres">
      <dgm:prSet presAssocID="{1E202890-B994-485E-801F-CA54715885AC}" presName="connTx" presStyleLbl="parChTrans1D2" presStyleIdx="1" presStyleCnt="4"/>
      <dgm:spPr/>
      <dgm:t>
        <a:bodyPr/>
        <a:lstStyle/>
        <a:p>
          <a:endParaRPr lang="es-ES"/>
        </a:p>
      </dgm:t>
    </dgm:pt>
    <dgm:pt modelId="{4214B66F-C9B0-4B8E-92B0-08D9EF046D76}" type="pres">
      <dgm:prSet presAssocID="{C730FA27-A2F9-4535-8B02-E785EF6A2C68}" presName="root2" presStyleCnt="0"/>
      <dgm:spPr/>
      <dgm:t>
        <a:bodyPr/>
        <a:lstStyle/>
        <a:p>
          <a:endParaRPr lang="es-ES"/>
        </a:p>
      </dgm:t>
    </dgm:pt>
    <dgm:pt modelId="{85A0B245-051B-427F-9B9A-08B96076D3FD}" type="pres">
      <dgm:prSet presAssocID="{C730FA27-A2F9-4535-8B02-E785EF6A2C68}" presName="LevelTwoTextNode" presStyleLbl="node2" presStyleIdx="1" presStyleCnt="4" custScaleX="134722">
        <dgm:presLayoutVars>
          <dgm:chPref val="3"/>
        </dgm:presLayoutVars>
      </dgm:prSet>
      <dgm:spPr/>
      <dgm:t>
        <a:bodyPr/>
        <a:lstStyle/>
        <a:p>
          <a:endParaRPr lang="es-ES"/>
        </a:p>
      </dgm:t>
    </dgm:pt>
    <dgm:pt modelId="{ED5D624F-BF87-4169-BF4F-612A546AF431}" type="pres">
      <dgm:prSet presAssocID="{C730FA27-A2F9-4535-8B02-E785EF6A2C68}" presName="level3hierChild" presStyleCnt="0"/>
      <dgm:spPr/>
      <dgm:t>
        <a:bodyPr/>
        <a:lstStyle/>
        <a:p>
          <a:endParaRPr lang="es-ES"/>
        </a:p>
      </dgm:t>
    </dgm:pt>
    <dgm:pt modelId="{0E34D065-7EFC-4748-A839-4DF5DF9C0F7B}" type="pres">
      <dgm:prSet presAssocID="{034C2F37-50A8-4041-8D70-551824B04923}" presName="conn2-1" presStyleLbl="parChTrans1D2" presStyleIdx="2" presStyleCnt="4"/>
      <dgm:spPr/>
      <dgm:t>
        <a:bodyPr/>
        <a:lstStyle/>
        <a:p>
          <a:endParaRPr lang="es-ES"/>
        </a:p>
      </dgm:t>
    </dgm:pt>
    <dgm:pt modelId="{0EBF9602-81FF-462D-8E77-24654F05A318}" type="pres">
      <dgm:prSet presAssocID="{034C2F37-50A8-4041-8D70-551824B04923}" presName="connTx" presStyleLbl="parChTrans1D2" presStyleIdx="2" presStyleCnt="4"/>
      <dgm:spPr/>
      <dgm:t>
        <a:bodyPr/>
        <a:lstStyle/>
        <a:p>
          <a:endParaRPr lang="es-ES"/>
        </a:p>
      </dgm:t>
    </dgm:pt>
    <dgm:pt modelId="{19DA77EF-920D-40F6-B4DE-764BC53FC9F8}" type="pres">
      <dgm:prSet presAssocID="{D8738985-48A6-45A0-BE91-6860E0BD52B9}" presName="root2" presStyleCnt="0"/>
      <dgm:spPr/>
      <dgm:t>
        <a:bodyPr/>
        <a:lstStyle/>
        <a:p>
          <a:endParaRPr lang="es-ES"/>
        </a:p>
      </dgm:t>
    </dgm:pt>
    <dgm:pt modelId="{0CC0890C-153E-4413-8186-33E30E4845D1}" type="pres">
      <dgm:prSet presAssocID="{D8738985-48A6-45A0-BE91-6860E0BD52B9}" presName="LevelTwoTextNode" presStyleLbl="node2" presStyleIdx="2" presStyleCnt="4" custScaleX="133504">
        <dgm:presLayoutVars>
          <dgm:chPref val="3"/>
        </dgm:presLayoutVars>
      </dgm:prSet>
      <dgm:spPr/>
      <dgm:t>
        <a:bodyPr/>
        <a:lstStyle/>
        <a:p>
          <a:endParaRPr lang="es-ES"/>
        </a:p>
      </dgm:t>
    </dgm:pt>
    <dgm:pt modelId="{8CBF92FE-51D6-4E8B-AC21-C843748E5EBA}" type="pres">
      <dgm:prSet presAssocID="{D8738985-48A6-45A0-BE91-6860E0BD52B9}" presName="level3hierChild" presStyleCnt="0"/>
      <dgm:spPr/>
      <dgm:t>
        <a:bodyPr/>
        <a:lstStyle/>
        <a:p>
          <a:endParaRPr lang="es-ES"/>
        </a:p>
      </dgm:t>
    </dgm:pt>
    <dgm:pt modelId="{9002FBDE-E86B-4790-A15D-2CEC32CA5403}" type="pres">
      <dgm:prSet presAssocID="{F6544E67-5522-4721-8AA5-FFDF2FA16F14}" presName="conn2-1" presStyleLbl="parChTrans1D2" presStyleIdx="3" presStyleCnt="4"/>
      <dgm:spPr/>
      <dgm:t>
        <a:bodyPr/>
        <a:lstStyle/>
        <a:p>
          <a:endParaRPr lang="es-ES"/>
        </a:p>
      </dgm:t>
    </dgm:pt>
    <dgm:pt modelId="{FE6F4339-B056-4C41-890D-313E6D365449}" type="pres">
      <dgm:prSet presAssocID="{F6544E67-5522-4721-8AA5-FFDF2FA16F14}" presName="connTx" presStyleLbl="parChTrans1D2" presStyleIdx="3" presStyleCnt="4"/>
      <dgm:spPr/>
      <dgm:t>
        <a:bodyPr/>
        <a:lstStyle/>
        <a:p>
          <a:endParaRPr lang="es-ES"/>
        </a:p>
      </dgm:t>
    </dgm:pt>
    <dgm:pt modelId="{0B8C82C9-D78D-49C1-A6ED-0CB226AC21A5}" type="pres">
      <dgm:prSet presAssocID="{D2614CDD-6F30-4DA8-AA8C-2C2B20DD9EC5}" presName="root2" presStyleCnt="0"/>
      <dgm:spPr/>
      <dgm:t>
        <a:bodyPr/>
        <a:lstStyle/>
        <a:p>
          <a:endParaRPr lang="es-ES"/>
        </a:p>
      </dgm:t>
    </dgm:pt>
    <dgm:pt modelId="{524D6FA7-DCC4-4687-9071-62688D6AB762}" type="pres">
      <dgm:prSet presAssocID="{D2614CDD-6F30-4DA8-AA8C-2C2B20DD9EC5}" presName="LevelTwoTextNode" presStyleLbl="node2" presStyleIdx="3" presStyleCnt="4" custScaleX="135866">
        <dgm:presLayoutVars>
          <dgm:chPref val="3"/>
        </dgm:presLayoutVars>
      </dgm:prSet>
      <dgm:spPr/>
      <dgm:t>
        <a:bodyPr/>
        <a:lstStyle/>
        <a:p>
          <a:endParaRPr lang="es-ES"/>
        </a:p>
      </dgm:t>
    </dgm:pt>
    <dgm:pt modelId="{6829B058-59DB-4965-A6BD-8DA0789FD16E}" type="pres">
      <dgm:prSet presAssocID="{D2614CDD-6F30-4DA8-AA8C-2C2B20DD9EC5}" presName="level3hierChild" presStyleCnt="0"/>
      <dgm:spPr/>
      <dgm:t>
        <a:bodyPr/>
        <a:lstStyle/>
        <a:p>
          <a:endParaRPr lang="es-ES"/>
        </a:p>
      </dgm:t>
    </dgm:pt>
    <dgm:pt modelId="{07E51440-3881-4F7A-8080-F9948F5C859E}" type="pres">
      <dgm:prSet presAssocID="{69A3AAA3-BC47-433B-A3C2-77B07974B3ED}" presName="conn2-1" presStyleLbl="parChTrans1D3" presStyleIdx="0" presStyleCnt="1"/>
      <dgm:spPr/>
      <dgm:t>
        <a:bodyPr/>
        <a:lstStyle/>
        <a:p>
          <a:endParaRPr lang="es-ES"/>
        </a:p>
      </dgm:t>
    </dgm:pt>
    <dgm:pt modelId="{7BBCCC93-0E52-4F5E-BADE-CF46F8DD2165}" type="pres">
      <dgm:prSet presAssocID="{69A3AAA3-BC47-433B-A3C2-77B07974B3ED}" presName="connTx" presStyleLbl="parChTrans1D3" presStyleIdx="0" presStyleCnt="1"/>
      <dgm:spPr/>
      <dgm:t>
        <a:bodyPr/>
        <a:lstStyle/>
        <a:p>
          <a:endParaRPr lang="es-ES"/>
        </a:p>
      </dgm:t>
    </dgm:pt>
    <dgm:pt modelId="{098D0D4C-85B6-49C5-A8C3-4EF8E18FE5C0}" type="pres">
      <dgm:prSet presAssocID="{24AF72E6-233D-4E6B-8737-5B4509DD9994}" presName="root2" presStyleCnt="0"/>
      <dgm:spPr/>
      <dgm:t>
        <a:bodyPr/>
        <a:lstStyle/>
        <a:p>
          <a:endParaRPr lang="es-ES"/>
        </a:p>
      </dgm:t>
    </dgm:pt>
    <dgm:pt modelId="{3678861C-443D-4165-A245-2C92BC9CD8EA}" type="pres">
      <dgm:prSet presAssocID="{24AF72E6-233D-4E6B-8737-5B4509DD9994}" presName="LevelTwoTextNode" presStyleLbl="node3" presStyleIdx="0" presStyleCnt="1">
        <dgm:presLayoutVars>
          <dgm:chPref val="3"/>
        </dgm:presLayoutVars>
      </dgm:prSet>
      <dgm:spPr/>
      <dgm:t>
        <a:bodyPr/>
        <a:lstStyle/>
        <a:p>
          <a:endParaRPr lang="es-ES"/>
        </a:p>
      </dgm:t>
    </dgm:pt>
    <dgm:pt modelId="{C84885CE-52DA-4731-9C8A-AB326A3B0A2B}" type="pres">
      <dgm:prSet presAssocID="{24AF72E6-233D-4E6B-8737-5B4509DD9994}" presName="level3hierChild" presStyleCnt="0"/>
      <dgm:spPr/>
      <dgm:t>
        <a:bodyPr/>
        <a:lstStyle/>
        <a:p>
          <a:endParaRPr lang="es-ES"/>
        </a:p>
      </dgm:t>
    </dgm:pt>
    <dgm:pt modelId="{47E3E1F8-971E-4277-A550-C57414F17175}" type="pres">
      <dgm:prSet presAssocID="{44A88461-A1ED-4405-87A4-D9C81594417D}" presName="conn2-1" presStyleLbl="parChTrans1D4" presStyleIdx="0" presStyleCnt="1"/>
      <dgm:spPr/>
      <dgm:t>
        <a:bodyPr/>
        <a:lstStyle/>
        <a:p>
          <a:endParaRPr lang="es-ES"/>
        </a:p>
      </dgm:t>
    </dgm:pt>
    <dgm:pt modelId="{2E98EF38-66FA-4422-B2FC-F5036F83BD03}" type="pres">
      <dgm:prSet presAssocID="{44A88461-A1ED-4405-87A4-D9C81594417D}" presName="connTx" presStyleLbl="parChTrans1D4" presStyleIdx="0" presStyleCnt="1"/>
      <dgm:spPr/>
      <dgm:t>
        <a:bodyPr/>
        <a:lstStyle/>
        <a:p>
          <a:endParaRPr lang="es-ES"/>
        </a:p>
      </dgm:t>
    </dgm:pt>
    <dgm:pt modelId="{1400CED8-351F-4C00-900F-76854D6D64BF}" type="pres">
      <dgm:prSet presAssocID="{DF9E622B-BDAF-42E4-9FAB-8E689795013F}" presName="root2" presStyleCnt="0"/>
      <dgm:spPr/>
      <dgm:t>
        <a:bodyPr/>
        <a:lstStyle/>
        <a:p>
          <a:endParaRPr lang="es-ES"/>
        </a:p>
      </dgm:t>
    </dgm:pt>
    <dgm:pt modelId="{A82958A8-C661-4A23-A245-DA6D8BE66487}" type="pres">
      <dgm:prSet presAssocID="{DF9E622B-BDAF-42E4-9FAB-8E689795013F}" presName="LevelTwoTextNode" presStyleLbl="node4" presStyleIdx="0" presStyleCnt="1">
        <dgm:presLayoutVars>
          <dgm:chPref val="3"/>
        </dgm:presLayoutVars>
      </dgm:prSet>
      <dgm:spPr/>
      <dgm:t>
        <a:bodyPr/>
        <a:lstStyle/>
        <a:p>
          <a:endParaRPr lang="es-ES"/>
        </a:p>
      </dgm:t>
    </dgm:pt>
    <dgm:pt modelId="{1492C33A-5533-4622-BEBC-4AAAF0D90AEE}" type="pres">
      <dgm:prSet presAssocID="{DF9E622B-BDAF-42E4-9FAB-8E689795013F}" presName="level3hierChild" presStyleCnt="0"/>
      <dgm:spPr/>
      <dgm:t>
        <a:bodyPr/>
        <a:lstStyle/>
        <a:p>
          <a:endParaRPr lang="es-ES"/>
        </a:p>
      </dgm:t>
    </dgm:pt>
  </dgm:ptLst>
  <dgm:cxnLst>
    <dgm:cxn modelId="{ED41AEE9-0E8B-447E-8E6F-5EB0961675C5}" type="presOf" srcId="{1E202890-B994-485E-801F-CA54715885AC}" destId="{254D6EE0-83F5-4D0E-AC29-0D03592BE80B}" srcOrd="0" destOrd="0" presId="urn:microsoft.com/office/officeart/2005/8/layout/hierarchy2"/>
    <dgm:cxn modelId="{CD2F597B-FD32-4488-BFD0-E9CFA7745E19}" type="presOf" srcId="{D8738985-48A6-45A0-BE91-6860E0BD52B9}" destId="{0CC0890C-153E-4413-8186-33E30E4845D1}" srcOrd="0" destOrd="0" presId="urn:microsoft.com/office/officeart/2005/8/layout/hierarchy2"/>
    <dgm:cxn modelId="{25C3A1DD-3C63-43B0-AA6C-3AE19C627167}" type="presOf" srcId="{F6544E67-5522-4721-8AA5-FFDF2FA16F14}" destId="{FE6F4339-B056-4C41-890D-313E6D365449}" srcOrd="1" destOrd="0" presId="urn:microsoft.com/office/officeart/2005/8/layout/hierarchy2"/>
    <dgm:cxn modelId="{8BBE7078-32C3-4A96-8995-FB32AF190607}" type="presOf" srcId="{91DEA421-AC5B-4C64-BFB8-2D41ADB76F47}" destId="{91B66833-8FF2-4BE0-B8A5-3266F6744299}" srcOrd="0" destOrd="0" presId="urn:microsoft.com/office/officeart/2005/8/layout/hierarchy2"/>
    <dgm:cxn modelId="{02CE04AA-8BB2-43D8-9942-CD01EE8B5A3F}" type="presOf" srcId="{034C2F37-50A8-4041-8D70-551824B04923}" destId="{0E34D065-7EFC-4748-A839-4DF5DF9C0F7B}" srcOrd="0" destOrd="0" presId="urn:microsoft.com/office/officeart/2005/8/layout/hierarchy2"/>
    <dgm:cxn modelId="{C42305FC-523D-4BA1-92F4-D94CFADA8B38}" type="presOf" srcId="{034C2F37-50A8-4041-8D70-551824B04923}" destId="{0EBF9602-81FF-462D-8E77-24654F05A318}" srcOrd="1" destOrd="0" presId="urn:microsoft.com/office/officeart/2005/8/layout/hierarchy2"/>
    <dgm:cxn modelId="{50E977D8-5E98-44A4-93AD-3BD8D1CF3B7B}" srcId="{06237149-3516-4A8D-B452-D4C88818E8CD}" destId="{91DEA421-AC5B-4C64-BFB8-2D41ADB76F47}" srcOrd="0" destOrd="0" parTransId="{DA4491DB-4B3C-442E-A2EE-DE1C7AE24255}" sibTransId="{8FC63C8E-90EF-404E-8F02-685B67B9F062}"/>
    <dgm:cxn modelId="{A4491FB0-472F-4387-BADC-D09422EAA431}" srcId="{06237149-3516-4A8D-B452-D4C88818E8CD}" destId="{C730FA27-A2F9-4535-8B02-E785EF6A2C68}" srcOrd="1" destOrd="0" parTransId="{1E202890-B994-485E-801F-CA54715885AC}" sibTransId="{A28DAB0A-236F-47E0-9F09-5E70D611B9ED}"/>
    <dgm:cxn modelId="{9087F40E-6F44-441B-B8E1-427EE903D420}" srcId="{286C6227-53FE-4387-8858-8131BCE6B694}" destId="{06237149-3516-4A8D-B452-D4C88818E8CD}" srcOrd="0" destOrd="0" parTransId="{3C2CD741-3DB5-41FA-8E07-317985C3F5AA}" sibTransId="{E70BC0E9-AF1F-4A9B-BAA9-CF0CBB5873CE}"/>
    <dgm:cxn modelId="{04A91A9A-77CB-46D2-A6AE-741684DB6618}" srcId="{06237149-3516-4A8D-B452-D4C88818E8CD}" destId="{D2614CDD-6F30-4DA8-AA8C-2C2B20DD9EC5}" srcOrd="3" destOrd="0" parTransId="{F6544E67-5522-4721-8AA5-FFDF2FA16F14}" sibTransId="{4417EEB4-A93D-478C-BCC0-867BB17FA4D7}"/>
    <dgm:cxn modelId="{1BDCB3BA-E04F-4664-A3A3-B58384B3C633}" srcId="{D2614CDD-6F30-4DA8-AA8C-2C2B20DD9EC5}" destId="{24AF72E6-233D-4E6B-8737-5B4509DD9994}" srcOrd="0" destOrd="0" parTransId="{69A3AAA3-BC47-433B-A3C2-77B07974B3ED}" sibTransId="{4C4B3B21-CF76-4A75-842E-3B437F586FB4}"/>
    <dgm:cxn modelId="{6C9F3CE1-DA65-4816-AD7A-C76E3C5D2D05}" type="presOf" srcId="{DF9E622B-BDAF-42E4-9FAB-8E689795013F}" destId="{A82958A8-C661-4A23-A245-DA6D8BE66487}" srcOrd="0" destOrd="0" presId="urn:microsoft.com/office/officeart/2005/8/layout/hierarchy2"/>
    <dgm:cxn modelId="{F0168D50-357E-4B80-A075-AF947399A495}" type="presOf" srcId="{69A3AAA3-BC47-433B-A3C2-77B07974B3ED}" destId="{07E51440-3881-4F7A-8080-F9948F5C859E}" srcOrd="0" destOrd="0" presId="urn:microsoft.com/office/officeart/2005/8/layout/hierarchy2"/>
    <dgm:cxn modelId="{9D6EEA42-21C2-4777-8DC4-B79483F61C39}" srcId="{24AF72E6-233D-4E6B-8737-5B4509DD9994}" destId="{DF9E622B-BDAF-42E4-9FAB-8E689795013F}" srcOrd="0" destOrd="0" parTransId="{44A88461-A1ED-4405-87A4-D9C81594417D}" sibTransId="{F08327D1-A872-43DA-BA02-4A78FF56B037}"/>
    <dgm:cxn modelId="{DA19C35F-C62C-4B44-82FA-51F8D5305618}" type="presOf" srcId="{DA4491DB-4B3C-442E-A2EE-DE1C7AE24255}" destId="{31853C7C-1B2A-4406-AE7B-3349B0C7A59B}" srcOrd="1" destOrd="0" presId="urn:microsoft.com/office/officeart/2005/8/layout/hierarchy2"/>
    <dgm:cxn modelId="{8F757C36-A564-4B60-95AA-BCB1EC22A08B}" type="presOf" srcId="{44A88461-A1ED-4405-87A4-D9C81594417D}" destId="{47E3E1F8-971E-4277-A550-C57414F17175}" srcOrd="0" destOrd="0" presId="urn:microsoft.com/office/officeart/2005/8/layout/hierarchy2"/>
    <dgm:cxn modelId="{B8AA3DE4-F1CF-4F21-AC02-DC3B8EA6C119}" type="presOf" srcId="{F6544E67-5522-4721-8AA5-FFDF2FA16F14}" destId="{9002FBDE-E86B-4790-A15D-2CEC32CA5403}" srcOrd="0" destOrd="0" presId="urn:microsoft.com/office/officeart/2005/8/layout/hierarchy2"/>
    <dgm:cxn modelId="{76782CB4-98DC-4934-B015-DB808A9D0830}" type="presOf" srcId="{C730FA27-A2F9-4535-8B02-E785EF6A2C68}" destId="{85A0B245-051B-427F-9B9A-08B96076D3FD}" srcOrd="0" destOrd="0" presId="urn:microsoft.com/office/officeart/2005/8/layout/hierarchy2"/>
    <dgm:cxn modelId="{48A19EEE-4BB4-455C-96B2-5823DC13CD92}" type="presOf" srcId="{286C6227-53FE-4387-8858-8131BCE6B694}" destId="{E60A48FC-F693-4363-A2E7-08FB0200EBB9}" srcOrd="0" destOrd="0" presId="urn:microsoft.com/office/officeart/2005/8/layout/hierarchy2"/>
    <dgm:cxn modelId="{C0F75160-7955-47FB-8F41-CB1311BC2E6A}" type="presOf" srcId="{44A88461-A1ED-4405-87A4-D9C81594417D}" destId="{2E98EF38-66FA-4422-B2FC-F5036F83BD03}" srcOrd="1" destOrd="0" presId="urn:microsoft.com/office/officeart/2005/8/layout/hierarchy2"/>
    <dgm:cxn modelId="{2C61302A-A0A5-4BCC-8F60-42724483BF55}" type="presOf" srcId="{06237149-3516-4A8D-B452-D4C88818E8CD}" destId="{2D1FC736-366B-4A00-8DDA-A8FC18B92313}" srcOrd="0" destOrd="0" presId="urn:microsoft.com/office/officeart/2005/8/layout/hierarchy2"/>
    <dgm:cxn modelId="{ADE4668E-45A3-4ACA-A014-AEFF71BCBD9E}" type="presOf" srcId="{69A3AAA3-BC47-433B-A3C2-77B07974B3ED}" destId="{7BBCCC93-0E52-4F5E-BADE-CF46F8DD2165}" srcOrd="1" destOrd="0" presId="urn:microsoft.com/office/officeart/2005/8/layout/hierarchy2"/>
    <dgm:cxn modelId="{37017E68-8D05-4350-84AF-03D899C39687}" type="presOf" srcId="{1E202890-B994-485E-801F-CA54715885AC}" destId="{CF52BEA0-804C-4077-B94F-B0E953B78A43}" srcOrd="1" destOrd="0" presId="urn:microsoft.com/office/officeart/2005/8/layout/hierarchy2"/>
    <dgm:cxn modelId="{BBC01C8C-E9C0-44FC-B6B5-BA35980FEA16}" type="presOf" srcId="{DA4491DB-4B3C-442E-A2EE-DE1C7AE24255}" destId="{0BF4CE98-AF97-4969-BA20-F5B00F4ACBB2}" srcOrd="0" destOrd="0" presId="urn:microsoft.com/office/officeart/2005/8/layout/hierarchy2"/>
    <dgm:cxn modelId="{A32FFDAF-4B8D-4BD3-8109-99F2B17FA287}" type="presOf" srcId="{D2614CDD-6F30-4DA8-AA8C-2C2B20DD9EC5}" destId="{524D6FA7-DCC4-4687-9071-62688D6AB762}" srcOrd="0" destOrd="0" presId="urn:microsoft.com/office/officeart/2005/8/layout/hierarchy2"/>
    <dgm:cxn modelId="{9E1A79F1-6102-4FA7-A78C-1EF2E48D8E8C}" srcId="{06237149-3516-4A8D-B452-D4C88818E8CD}" destId="{D8738985-48A6-45A0-BE91-6860E0BD52B9}" srcOrd="2" destOrd="0" parTransId="{034C2F37-50A8-4041-8D70-551824B04923}" sibTransId="{5122AF19-2D1D-4236-A17D-5FF2DF93292A}"/>
    <dgm:cxn modelId="{CC133296-F2E7-4142-BC16-C30687A16752}" type="presOf" srcId="{24AF72E6-233D-4E6B-8737-5B4509DD9994}" destId="{3678861C-443D-4165-A245-2C92BC9CD8EA}" srcOrd="0" destOrd="0" presId="urn:microsoft.com/office/officeart/2005/8/layout/hierarchy2"/>
    <dgm:cxn modelId="{96F9E192-8D32-423A-9309-D7F83B10AE12}" type="presParOf" srcId="{E60A48FC-F693-4363-A2E7-08FB0200EBB9}" destId="{ABD7F4EF-AD79-4382-97E6-632A2FCFB1EF}" srcOrd="0" destOrd="0" presId="urn:microsoft.com/office/officeart/2005/8/layout/hierarchy2"/>
    <dgm:cxn modelId="{FB68F720-D34E-407B-9FBE-88D64B9D6D79}" type="presParOf" srcId="{ABD7F4EF-AD79-4382-97E6-632A2FCFB1EF}" destId="{2D1FC736-366B-4A00-8DDA-A8FC18B92313}" srcOrd="0" destOrd="0" presId="urn:microsoft.com/office/officeart/2005/8/layout/hierarchy2"/>
    <dgm:cxn modelId="{3A02A962-76F1-4F44-9945-5F940DBA2257}" type="presParOf" srcId="{ABD7F4EF-AD79-4382-97E6-632A2FCFB1EF}" destId="{287C20D7-749F-4129-9265-BD7A53D18532}" srcOrd="1" destOrd="0" presId="urn:microsoft.com/office/officeart/2005/8/layout/hierarchy2"/>
    <dgm:cxn modelId="{E2325ED7-D313-478B-8E96-704A90EE7206}" type="presParOf" srcId="{287C20D7-749F-4129-9265-BD7A53D18532}" destId="{0BF4CE98-AF97-4969-BA20-F5B00F4ACBB2}" srcOrd="0" destOrd="0" presId="urn:microsoft.com/office/officeart/2005/8/layout/hierarchy2"/>
    <dgm:cxn modelId="{5639BC11-F9C3-4199-BA4C-49DD9CACA6B9}" type="presParOf" srcId="{0BF4CE98-AF97-4969-BA20-F5B00F4ACBB2}" destId="{31853C7C-1B2A-4406-AE7B-3349B0C7A59B}" srcOrd="0" destOrd="0" presId="urn:microsoft.com/office/officeart/2005/8/layout/hierarchy2"/>
    <dgm:cxn modelId="{02520AFC-2085-4073-85D6-E6A1D6764D33}" type="presParOf" srcId="{287C20D7-749F-4129-9265-BD7A53D18532}" destId="{7C975964-8645-457C-B863-F1A3156C8031}" srcOrd="1" destOrd="0" presId="urn:microsoft.com/office/officeart/2005/8/layout/hierarchy2"/>
    <dgm:cxn modelId="{E8B8BE80-E101-45F2-AACC-9C26AC2AC900}" type="presParOf" srcId="{7C975964-8645-457C-B863-F1A3156C8031}" destId="{91B66833-8FF2-4BE0-B8A5-3266F6744299}" srcOrd="0" destOrd="0" presId="urn:microsoft.com/office/officeart/2005/8/layout/hierarchy2"/>
    <dgm:cxn modelId="{987C1DA5-7883-429F-A1E1-29F657E1361D}" type="presParOf" srcId="{7C975964-8645-457C-B863-F1A3156C8031}" destId="{58FD1B77-0689-4EEF-85DB-DDAEE8D1DA83}" srcOrd="1" destOrd="0" presId="urn:microsoft.com/office/officeart/2005/8/layout/hierarchy2"/>
    <dgm:cxn modelId="{275E2259-49F1-4801-9CF3-5EF2E69DAB9D}" type="presParOf" srcId="{287C20D7-749F-4129-9265-BD7A53D18532}" destId="{254D6EE0-83F5-4D0E-AC29-0D03592BE80B}" srcOrd="2" destOrd="0" presId="urn:microsoft.com/office/officeart/2005/8/layout/hierarchy2"/>
    <dgm:cxn modelId="{A2651D19-5849-459C-ACCD-6CA89F936889}" type="presParOf" srcId="{254D6EE0-83F5-4D0E-AC29-0D03592BE80B}" destId="{CF52BEA0-804C-4077-B94F-B0E953B78A43}" srcOrd="0" destOrd="0" presId="urn:microsoft.com/office/officeart/2005/8/layout/hierarchy2"/>
    <dgm:cxn modelId="{BD248595-5AD9-4CE4-B832-FAE37D9D4969}" type="presParOf" srcId="{287C20D7-749F-4129-9265-BD7A53D18532}" destId="{4214B66F-C9B0-4B8E-92B0-08D9EF046D76}" srcOrd="3" destOrd="0" presId="urn:microsoft.com/office/officeart/2005/8/layout/hierarchy2"/>
    <dgm:cxn modelId="{7E5FFCE1-21CF-4B70-B72B-56466B225889}" type="presParOf" srcId="{4214B66F-C9B0-4B8E-92B0-08D9EF046D76}" destId="{85A0B245-051B-427F-9B9A-08B96076D3FD}" srcOrd="0" destOrd="0" presId="urn:microsoft.com/office/officeart/2005/8/layout/hierarchy2"/>
    <dgm:cxn modelId="{9DF83FB7-6240-4AC2-ADDA-0F64514B1EFB}" type="presParOf" srcId="{4214B66F-C9B0-4B8E-92B0-08D9EF046D76}" destId="{ED5D624F-BF87-4169-BF4F-612A546AF431}" srcOrd="1" destOrd="0" presId="urn:microsoft.com/office/officeart/2005/8/layout/hierarchy2"/>
    <dgm:cxn modelId="{26598418-F8F3-4FC1-81FD-6F332A22FFD8}" type="presParOf" srcId="{287C20D7-749F-4129-9265-BD7A53D18532}" destId="{0E34D065-7EFC-4748-A839-4DF5DF9C0F7B}" srcOrd="4" destOrd="0" presId="urn:microsoft.com/office/officeart/2005/8/layout/hierarchy2"/>
    <dgm:cxn modelId="{98A79C3C-AF42-4910-98D0-52952DCC1F32}" type="presParOf" srcId="{0E34D065-7EFC-4748-A839-4DF5DF9C0F7B}" destId="{0EBF9602-81FF-462D-8E77-24654F05A318}" srcOrd="0" destOrd="0" presId="urn:microsoft.com/office/officeart/2005/8/layout/hierarchy2"/>
    <dgm:cxn modelId="{37E776DA-4101-4931-A673-E045E6DD40BF}" type="presParOf" srcId="{287C20D7-749F-4129-9265-BD7A53D18532}" destId="{19DA77EF-920D-40F6-B4DE-764BC53FC9F8}" srcOrd="5" destOrd="0" presId="urn:microsoft.com/office/officeart/2005/8/layout/hierarchy2"/>
    <dgm:cxn modelId="{CA046073-4D3A-4DAC-87BD-2817F753B73F}" type="presParOf" srcId="{19DA77EF-920D-40F6-B4DE-764BC53FC9F8}" destId="{0CC0890C-153E-4413-8186-33E30E4845D1}" srcOrd="0" destOrd="0" presId="urn:microsoft.com/office/officeart/2005/8/layout/hierarchy2"/>
    <dgm:cxn modelId="{942DFE4F-0775-4BD2-A1B4-E0745950589E}" type="presParOf" srcId="{19DA77EF-920D-40F6-B4DE-764BC53FC9F8}" destId="{8CBF92FE-51D6-4E8B-AC21-C843748E5EBA}" srcOrd="1" destOrd="0" presId="urn:microsoft.com/office/officeart/2005/8/layout/hierarchy2"/>
    <dgm:cxn modelId="{578BA546-F362-4FB7-8D6C-399C12DFCCEE}" type="presParOf" srcId="{287C20D7-749F-4129-9265-BD7A53D18532}" destId="{9002FBDE-E86B-4790-A15D-2CEC32CA5403}" srcOrd="6" destOrd="0" presId="urn:microsoft.com/office/officeart/2005/8/layout/hierarchy2"/>
    <dgm:cxn modelId="{291E2481-2511-407A-9048-BDE3FD35033C}" type="presParOf" srcId="{9002FBDE-E86B-4790-A15D-2CEC32CA5403}" destId="{FE6F4339-B056-4C41-890D-313E6D365449}" srcOrd="0" destOrd="0" presId="urn:microsoft.com/office/officeart/2005/8/layout/hierarchy2"/>
    <dgm:cxn modelId="{AA503317-A3C7-4660-89ED-1687FC735299}" type="presParOf" srcId="{287C20D7-749F-4129-9265-BD7A53D18532}" destId="{0B8C82C9-D78D-49C1-A6ED-0CB226AC21A5}" srcOrd="7" destOrd="0" presId="urn:microsoft.com/office/officeart/2005/8/layout/hierarchy2"/>
    <dgm:cxn modelId="{F8F857BC-ECC0-4A1E-A8BC-F1BB8C0A4F67}" type="presParOf" srcId="{0B8C82C9-D78D-49C1-A6ED-0CB226AC21A5}" destId="{524D6FA7-DCC4-4687-9071-62688D6AB762}" srcOrd="0" destOrd="0" presId="urn:microsoft.com/office/officeart/2005/8/layout/hierarchy2"/>
    <dgm:cxn modelId="{50469A55-8476-4194-9B7B-6591B61AF2FD}" type="presParOf" srcId="{0B8C82C9-D78D-49C1-A6ED-0CB226AC21A5}" destId="{6829B058-59DB-4965-A6BD-8DA0789FD16E}" srcOrd="1" destOrd="0" presId="urn:microsoft.com/office/officeart/2005/8/layout/hierarchy2"/>
    <dgm:cxn modelId="{DA7404B2-36E7-4568-BC63-B4A3B296D5B9}" type="presParOf" srcId="{6829B058-59DB-4965-A6BD-8DA0789FD16E}" destId="{07E51440-3881-4F7A-8080-F9948F5C859E}" srcOrd="0" destOrd="0" presId="urn:microsoft.com/office/officeart/2005/8/layout/hierarchy2"/>
    <dgm:cxn modelId="{A8650A65-2755-4539-BFEA-628B7938B050}" type="presParOf" srcId="{07E51440-3881-4F7A-8080-F9948F5C859E}" destId="{7BBCCC93-0E52-4F5E-BADE-CF46F8DD2165}" srcOrd="0" destOrd="0" presId="urn:microsoft.com/office/officeart/2005/8/layout/hierarchy2"/>
    <dgm:cxn modelId="{29549986-3D0B-46FF-9997-EE00AA0CB164}" type="presParOf" srcId="{6829B058-59DB-4965-A6BD-8DA0789FD16E}" destId="{098D0D4C-85B6-49C5-A8C3-4EF8E18FE5C0}" srcOrd="1" destOrd="0" presId="urn:microsoft.com/office/officeart/2005/8/layout/hierarchy2"/>
    <dgm:cxn modelId="{619B1010-59FB-4BEA-8A53-AEE21E42F3CF}" type="presParOf" srcId="{098D0D4C-85B6-49C5-A8C3-4EF8E18FE5C0}" destId="{3678861C-443D-4165-A245-2C92BC9CD8EA}" srcOrd="0" destOrd="0" presId="urn:microsoft.com/office/officeart/2005/8/layout/hierarchy2"/>
    <dgm:cxn modelId="{098F7657-3D02-4F8C-A993-86B554F1831A}" type="presParOf" srcId="{098D0D4C-85B6-49C5-A8C3-4EF8E18FE5C0}" destId="{C84885CE-52DA-4731-9C8A-AB326A3B0A2B}" srcOrd="1" destOrd="0" presId="urn:microsoft.com/office/officeart/2005/8/layout/hierarchy2"/>
    <dgm:cxn modelId="{973C38FB-8745-4260-8D8F-6DAED66092F8}" type="presParOf" srcId="{C84885CE-52DA-4731-9C8A-AB326A3B0A2B}" destId="{47E3E1F8-971E-4277-A550-C57414F17175}" srcOrd="0" destOrd="0" presId="urn:microsoft.com/office/officeart/2005/8/layout/hierarchy2"/>
    <dgm:cxn modelId="{CE20C998-2932-4910-A3B7-1CC085A2599C}" type="presParOf" srcId="{47E3E1F8-971E-4277-A550-C57414F17175}" destId="{2E98EF38-66FA-4422-B2FC-F5036F83BD03}" srcOrd="0" destOrd="0" presId="urn:microsoft.com/office/officeart/2005/8/layout/hierarchy2"/>
    <dgm:cxn modelId="{D281B7C5-AB93-4C88-81BE-8598ED7E08A0}" type="presParOf" srcId="{C84885CE-52DA-4731-9C8A-AB326A3B0A2B}" destId="{1400CED8-351F-4C00-900F-76854D6D64BF}" srcOrd="1" destOrd="0" presId="urn:microsoft.com/office/officeart/2005/8/layout/hierarchy2"/>
    <dgm:cxn modelId="{077DA7DE-0011-4BD1-A31F-309C6CF95131}" type="presParOf" srcId="{1400CED8-351F-4C00-900F-76854D6D64BF}" destId="{A82958A8-C661-4A23-A245-DA6D8BE66487}" srcOrd="0" destOrd="0" presId="urn:microsoft.com/office/officeart/2005/8/layout/hierarchy2"/>
    <dgm:cxn modelId="{C2714BF8-226E-450C-A0D6-783D4471A09F}" type="presParOf" srcId="{1400CED8-351F-4C00-900F-76854D6D64BF}" destId="{1492C33A-5533-4622-BEBC-4AAAF0D90AEE}"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DFAFE7-A411-40E4-97D8-D33EA0DEE1F7}">
      <dsp:nvSpPr>
        <dsp:cNvPr id="0" name=""/>
        <dsp:cNvSpPr/>
      </dsp:nvSpPr>
      <dsp:spPr>
        <a:xfrm>
          <a:off x="5770" y="1128170"/>
          <a:ext cx="1808777" cy="90438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smtClean="0"/>
            <a:t>Hacer un test sobre obligación de desembolsar efectivo</a:t>
          </a:r>
          <a:endParaRPr lang="es-ES" sz="1500" kern="1200" dirty="0"/>
        </a:p>
      </dsp:txBody>
      <dsp:txXfrm>
        <a:off x="32259" y="1154659"/>
        <a:ext cx="1755799" cy="851410"/>
      </dsp:txXfrm>
    </dsp:sp>
    <dsp:sp modelId="{21CBA148-1FAA-466C-B4BA-D0EFB55F1485}">
      <dsp:nvSpPr>
        <dsp:cNvPr id="0" name=""/>
        <dsp:cNvSpPr/>
      </dsp:nvSpPr>
      <dsp:spPr>
        <a:xfrm>
          <a:off x="1814547" y="1554613"/>
          <a:ext cx="723510" cy="51503"/>
        </a:xfrm>
        <a:custGeom>
          <a:avLst/>
          <a:gdLst/>
          <a:ahLst/>
          <a:cxnLst/>
          <a:rect l="0" t="0" r="0" b="0"/>
          <a:pathLst>
            <a:path>
              <a:moveTo>
                <a:pt x="0" y="25751"/>
              </a:moveTo>
              <a:lnTo>
                <a:pt x="723510" y="25751"/>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2158215" y="1562277"/>
        <a:ext cx="36175" cy="36175"/>
      </dsp:txXfrm>
    </dsp:sp>
    <dsp:sp modelId="{1E8FDD59-7908-4D5E-AAB6-355F74849BBC}">
      <dsp:nvSpPr>
        <dsp:cNvPr id="0" name=""/>
        <dsp:cNvSpPr/>
      </dsp:nvSpPr>
      <dsp:spPr>
        <a:xfrm>
          <a:off x="2538058" y="1128170"/>
          <a:ext cx="1808777" cy="90438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smtClean="0"/>
            <a:t>Resultará tres tipos</a:t>
          </a:r>
          <a:endParaRPr lang="es-ES" sz="1500" kern="1200" dirty="0"/>
        </a:p>
      </dsp:txBody>
      <dsp:txXfrm>
        <a:off x="2564547" y="1154659"/>
        <a:ext cx="1755799" cy="851410"/>
      </dsp:txXfrm>
    </dsp:sp>
    <dsp:sp modelId="{CC068D77-AF61-438C-BBD4-27F006F0ECE8}">
      <dsp:nvSpPr>
        <dsp:cNvPr id="0" name=""/>
        <dsp:cNvSpPr/>
      </dsp:nvSpPr>
      <dsp:spPr>
        <a:xfrm rot="18289469">
          <a:off x="4075115" y="1034589"/>
          <a:ext cx="1266951" cy="51503"/>
        </a:xfrm>
        <a:custGeom>
          <a:avLst/>
          <a:gdLst/>
          <a:ahLst/>
          <a:cxnLst/>
          <a:rect l="0" t="0" r="0" b="0"/>
          <a:pathLst>
            <a:path>
              <a:moveTo>
                <a:pt x="0" y="25751"/>
              </a:moveTo>
              <a:lnTo>
                <a:pt x="1266951" y="2575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4676917" y="1028667"/>
        <a:ext cx="63347" cy="63347"/>
      </dsp:txXfrm>
    </dsp:sp>
    <dsp:sp modelId="{3A9A7C94-39A3-4DCA-84DE-8F553393163D}">
      <dsp:nvSpPr>
        <dsp:cNvPr id="0" name=""/>
        <dsp:cNvSpPr/>
      </dsp:nvSpPr>
      <dsp:spPr>
        <a:xfrm>
          <a:off x="5070346" y="88123"/>
          <a:ext cx="1808777" cy="90438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smtClean="0"/>
            <a:t>Patrimonio</a:t>
          </a:r>
          <a:endParaRPr lang="es-ES" sz="1500" kern="1200" dirty="0"/>
        </a:p>
      </dsp:txBody>
      <dsp:txXfrm>
        <a:off x="5096835" y="114612"/>
        <a:ext cx="1755799" cy="851410"/>
      </dsp:txXfrm>
    </dsp:sp>
    <dsp:sp modelId="{800C6504-5300-4715-AE5A-ADFEF2C1C0B8}">
      <dsp:nvSpPr>
        <dsp:cNvPr id="0" name=""/>
        <dsp:cNvSpPr/>
      </dsp:nvSpPr>
      <dsp:spPr>
        <a:xfrm>
          <a:off x="4346835" y="1554613"/>
          <a:ext cx="723510" cy="51503"/>
        </a:xfrm>
        <a:custGeom>
          <a:avLst/>
          <a:gdLst/>
          <a:ahLst/>
          <a:cxnLst/>
          <a:rect l="0" t="0" r="0" b="0"/>
          <a:pathLst>
            <a:path>
              <a:moveTo>
                <a:pt x="0" y="25751"/>
              </a:moveTo>
              <a:lnTo>
                <a:pt x="723510" y="2575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4690503" y="1562277"/>
        <a:ext cx="36175" cy="36175"/>
      </dsp:txXfrm>
    </dsp:sp>
    <dsp:sp modelId="{F62B7807-8718-4C01-9C06-85D689268D10}">
      <dsp:nvSpPr>
        <dsp:cNvPr id="0" name=""/>
        <dsp:cNvSpPr/>
      </dsp:nvSpPr>
      <dsp:spPr>
        <a:xfrm>
          <a:off x="5070346" y="1128170"/>
          <a:ext cx="1808777" cy="90438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smtClean="0"/>
            <a:t>Pasivo Financiero</a:t>
          </a:r>
          <a:endParaRPr lang="es-ES" sz="1500" kern="1200" dirty="0"/>
        </a:p>
      </dsp:txBody>
      <dsp:txXfrm>
        <a:off x="5096835" y="1154659"/>
        <a:ext cx="1755799" cy="851410"/>
      </dsp:txXfrm>
    </dsp:sp>
    <dsp:sp modelId="{7D950A9E-363E-4B96-ABE3-84ADB4B8DC49}">
      <dsp:nvSpPr>
        <dsp:cNvPr id="0" name=""/>
        <dsp:cNvSpPr/>
      </dsp:nvSpPr>
      <dsp:spPr>
        <a:xfrm rot="3310531">
          <a:off x="4075115" y="2074636"/>
          <a:ext cx="1266951" cy="51503"/>
        </a:xfrm>
        <a:custGeom>
          <a:avLst/>
          <a:gdLst/>
          <a:ahLst/>
          <a:cxnLst/>
          <a:rect l="0" t="0" r="0" b="0"/>
          <a:pathLst>
            <a:path>
              <a:moveTo>
                <a:pt x="0" y="25751"/>
              </a:moveTo>
              <a:lnTo>
                <a:pt x="1266951" y="2575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4676917" y="2068714"/>
        <a:ext cx="63347" cy="63347"/>
      </dsp:txXfrm>
    </dsp:sp>
    <dsp:sp modelId="{76444695-3557-49AC-B62F-4BD42E49B5E3}">
      <dsp:nvSpPr>
        <dsp:cNvPr id="0" name=""/>
        <dsp:cNvSpPr/>
      </dsp:nvSpPr>
      <dsp:spPr>
        <a:xfrm>
          <a:off x="5070346" y="2168217"/>
          <a:ext cx="1808777" cy="90438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smtClean="0"/>
            <a:t>IF Compuesto</a:t>
          </a:r>
          <a:endParaRPr lang="es-ES" sz="1500" kern="1200" dirty="0"/>
        </a:p>
      </dsp:txBody>
      <dsp:txXfrm>
        <a:off x="5096835" y="2194706"/>
        <a:ext cx="1755799" cy="85141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785AC-187D-4102-95ED-F26DEB628BC7}">
      <dsp:nvSpPr>
        <dsp:cNvPr id="0" name=""/>
        <dsp:cNvSpPr/>
      </dsp:nvSpPr>
      <dsp:spPr>
        <a:xfrm>
          <a:off x="12420" y="2344240"/>
          <a:ext cx="1628206" cy="814103"/>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kern="1200" dirty="0" smtClean="0"/>
            <a:t>CÁLCULO DEL PATRIMONIO NETO A EFECTOS DE LA ADQUISICIÓN DERIVATIVA DE ACCIONES PROPIAS</a:t>
          </a:r>
          <a:endParaRPr lang="es-ES" sz="1000" kern="1200" dirty="0"/>
        </a:p>
      </dsp:txBody>
      <dsp:txXfrm>
        <a:off x="36264" y="2368084"/>
        <a:ext cx="1580518" cy="766415"/>
      </dsp:txXfrm>
    </dsp:sp>
    <dsp:sp modelId="{EFB59AAD-ECC9-4AF1-9BDA-91FF779231A8}">
      <dsp:nvSpPr>
        <dsp:cNvPr id="0" name=""/>
        <dsp:cNvSpPr/>
      </dsp:nvSpPr>
      <dsp:spPr>
        <a:xfrm rot="17132988">
          <a:off x="751532" y="1567703"/>
          <a:ext cx="2429470" cy="26630"/>
        </a:xfrm>
        <a:custGeom>
          <a:avLst/>
          <a:gdLst/>
          <a:ahLst/>
          <a:cxnLst/>
          <a:rect l="0" t="0" r="0" b="0"/>
          <a:pathLst>
            <a:path>
              <a:moveTo>
                <a:pt x="0" y="13315"/>
              </a:moveTo>
              <a:lnTo>
                <a:pt x="2429470" y="13315"/>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ES" sz="800" kern="1200" dirty="0"/>
        </a:p>
      </dsp:txBody>
      <dsp:txXfrm>
        <a:off x="1905531" y="1520282"/>
        <a:ext cx="121473" cy="121473"/>
      </dsp:txXfrm>
    </dsp:sp>
    <dsp:sp modelId="{A5B1F153-9CFB-4926-925A-46074E7512B6}">
      <dsp:nvSpPr>
        <dsp:cNvPr id="0" name=""/>
        <dsp:cNvSpPr/>
      </dsp:nvSpPr>
      <dsp:spPr>
        <a:xfrm>
          <a:off x="2291909" y="3694"/>
          <a:ext cx="1628206" cy="814103"/>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kern="1200" dirty="0" smtClean="0"/>
            <a:t>+ PN SEGÚN CCAA</a:t>
          </a:r>
          <a:endParaRPr lang="es-ES" sz="1000" kern="1200" dirty="0"/>
        </a:p>
      </dsp:txBody>
      <dsp:txXfrm>
        <a:off x="2315753" y="27538"/>
        <a:ext cx="1580518" cy="766415"/>
      </dsp:txXfrm>
    </dsp:sp>
    <dsp:sp modelId="{D5210C58-C1A5-4E9D-838A-EE7A9D7289EB}">
      <dsp:nvSpPr>
        <dsp:cNvPr id="0" name=""/>
        <dsp:cNvSpPr/>
      </dsp:nvSpPr>
      <dsp:spPr>
        <a:xfrm rot="17692822">
          <a:off x="1192267" y="2035813"/>
          <a:ext cx="1548000" cy="26630"/>
        </a:xfrm>
        <a:custGeom>
          <a:avLst/>
          <a:gdLst/>
          <a:ahLst/>
          <a:cxnLst/>
          <a:rect l="0" t="0" r="0" b="0"/>
          <a:pathLst>
            <a:path>
              <a:moveTo>
                <a:pt x="0" y="13315"/>
              </a:moveTo>
              <a:lnTo>
                <a:pt x="1548000" y="13315"/>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1927568" y="2010428"/>
        <a:ext cx="77400" cy="77400"/>
      </dsp:txXfrm>
    </dsp:sp>
    <dsp:sp modelId="{885B2DCD-C42E-4D68-A7A1-C73C23D965A7}">
      <dsp:nvSpPr>
        <dsp:cNvPr id="0" name=""/>
        <dsp:cNvSpPr/>
      </dsp:nvSpPr>
      <dsp:spPr>
        <a:xfrm>
          <a:off x="2291909" y="939912"/>
          <a:ext cx="1628206" cy="814103"/>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kern="1200" dirty="0" smtClean="0"/>
            <a:t>- BENEFICIOS IMPUTADOS AL PN</a:t>
          </a:r>
          <a:endParaRPr lang="es-ES" sz="1000" kern="1200" dirty="0"/>
        </a:p>
      </dsp:txBody>
      <dsp:txXfrm>
        <a:off x="2315753" y="963756"/>
        <a:ext cx="1580518" cy="766415"/>
      </dsp:txXfrm>
    </dsp:sp>
    <dsp:sp modelId="{CD3220AE-544E-4F85-9890-95719521375F}">
      <dsp:nvSpPr>
        <dsp:cNvPr id="0" name=""/>
        <dsp:cNvSpPr/>
      </dsp:nvSpPr>
      <dsp:spPr>
        <a:xfrm rot="19457599">
          <a:off x="3844728" y="1099594"/>
          <a:ext cx="802056" cy="26630"/>
        </a:xfrm>
        <a:custGeom>
          <a:avLst/>
          <a:gdLst/>
          <a:ahLst/>
          <a:cxnLst/>
          <a:rect l="0" t="0" r="0" b="0"/>
          <a:pathLst>
            <a:path>
              <a:moveTo>
                <a:pt x="0" y="13315"/>
              </a:moveTo>
              <a:lnTo>
                <a:pt x="802056" y="13315"/>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225705" y="1092858"/>
        <a:ext cx="40102" cy="40102"/>
      </dsp:txXfrm>
    </dsp:sp>
    <dsp:sp modelId="{41BD0B6F-9AF7-4D8D-927B-5FF01B9C30C1}">
      <dsp:nvSpPr>
        <dsp:cNvPr id="0" name=""/>
        <dsp:cNvSpPr/>
      </dsp:nvSpPr>
      <dsp:spPr>
        <a:xfrm>
          <a:off x="4571398" y="471803"/>
          <a:ext cx="1628206" cy="814103"/>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kern="1200" dirty="0" smtClean="0"/>
            <a:t>AJUSTES POR CAMBIO VALOR POSITIVOS</a:t>
          </a:r>
          <a:endParaRPr lang="es-ES" sz="1000" kern="1200" dirty="0"/>
        </a:p>
      </dsp:txBody>
      <dsp:txXfrm>
        <a:off x="4595242" y="495647"/>
        <a:ext cx="1580518" cy="766415"/>
      </dsp:txXfrm>
    </dsp:sp>
    <dsp:sp modelId="{2EE7DE79-D334-41B1-9FD3-5362B5E21788}">
      <dsp:nvSpPr>
        <dsp:cNvPr id="0" name=""/>
        <dsp:cNvSpPr/>
      </dsp:nvSpPr>
      <dsp:spPr>
        <a:xfrm rot="2142401">
          <a:off x="3844728" y="1567703"/>
          <a:ext cx="802056" cy="26630"/>
        </a:xfrm>
        <a:custGeom>
          <a:avLst/>
          <a:gdLst/>
          <a:ahLst/>
          <a:cxnLst/>
          <a:rect l="0" t="0" r="0" b="0"/>
          <a:pathLst>
            <a:path>
              <a:moveTo>
                <a:pt x="0" y="13315"/>
              </a:moveTo>
              <a:lnTo>
                <a:pt x="802056" y="13315"/>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225705" y="1560967"/>
        <a:ext cx="40102" cy="40102"/>
      </dsp:txXfrm>
    </dsp:sp>
    <dsp:sp modelId="{128805D6-0960-439D-84B9-9814BB1AF50F}">
      <dsp:nvSpPr>
        <dsp:cNvPr id="0" name=""/>
        <dsp:cNvSpPr/>
      </dsp:nvSpPr>
      <dsp:spPr>
        <a:xfrm>
          <a:off x="4571398" y="1408022"/>
          <a:ext cx="1628206" cy="814103"/>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kern="1200" dirty="0" smtClean="0"/>
            <a:t>SUBV. DON. Y LEGADOS RECONOCIDOS DIRECTAMENTE EN PN</a:t>
          </a:r>
          <a:endParaRPr lang="es-ES" sz="1000" kern="1200" dirty="0"/>
        </a:p>
      </dsp:txBody>
      <dsp:txXfrm>
        <a:off x="4595242" y="1431866"/>
        <a:ext cx="1580518" cy="766415"/>
      </dsp:txXfrm>
    </dsp:sp>
    <dsp:sp modelId="{440E048E-0423-4F24-8AA6-A68D68F50572}">
      <dsp:nvSpPr>
        <dsp:cNvPr id="0" name=""/>
        <dsp:cNvSpPr/>
      </dsp:nvSpPr>
      <dsp:spPr>
        <a:xfrm rot="19457599">
          <a:off x="1565239" y="2503922"/>
          <a:ext cx="802056" cy="26630"/>
        </a:xfrm>
        <a:custGeom>
          <a:avLst/>
          <a:gdLst/>
          <a:ahLst/>
          <a:cxnLst/>
          <a:rect l="0" t="0" r="0" b="0"/>
          <a:pathLst>
            <a:path>
              <a:moveTo>
                <a:pt x="0" y="13315"/>
              </a:moveTo>
              <a:lnTo>
                <a:pt x="802056" y="13315"/>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1946216" y="2497186"/>
        <a:ext cx="40102" cy="40102"/>
      </dsp:txXfrm>
    </dsp:sp>
    <dsp:sp modelId="{50F297D6-2EDC-45A3-86C3-7C79987559AA}">
      <dsp:nvSpPr>
        <dsp:cNvPr id="0" name=""/>
        <dsp:cNvSpPr/>
      </dsp:nvSpPr>
      <dsp:spPr>
        <a:xfrm>
          <a:off x="2291909" y="1876131"/>
          <a:ext cx="1628206" cy="814103"/>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kern="1200" dirty="0" smtClean="0"/>
            <a:t>+ CAPITAL SOCIAL SUSCRITO NO EXIGIDO</a:t>
          </a:r>
          <a:endParaRPr lang="es-ES" sz="1000" kern="1200" dirty="0"/>
        </a:p>
      </dsp:txBody>
      <dsp:txXfrm>
        <a:off x="2315753" y="1899975"/>
        <a:ext cx="1580518" cy="766415"/>
      </dsp:txXfrm>
    </dsp:sp>
    <dsp:sp modelId="{036F3569-A7E3-43A5-B73A-EA9CF000A6AE}">
      <dsp:nvSpPr>
        <dsp:cNvPr id="0" name=""/>
        <dsp:cNvSpPr/>
      </dsp:nvSpPr>
      <dsp:spPr>
        <a:xfrm rot="2142401">
          <a:off x="1565239" y="2972031"/>
          <a:ext cx="802056" cy="26630"/>
        </a:xfrm>
        <a:custGeom>
          <a:avLst/>
          <a:gdLst/>
          <a:ahLst/>
          <a:cxnLst/>
          <a:rect l="0" t="0" r="0" b="0"/>
          <a:pathLst>
            <a:path>
              <a:moveTo>
                <a:pt x="0" y="13315"/>
              </a:moveTo>
              <a:lnTo>
                <a:pt x="802056" y="13315"/>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1946216" y="2965295"/>
        <a:ext cx="40102" cy="40102"/>
      </dsp:txXfrm>
    </dsp:sp>
    <dsp:sp modelId="{06649565-C4DC-4F44-A367-08C9894F8086}">
      <dsp:nvSpPr>
        <dsp:cNvPr id="0" name=""/>
        <dsp:cNvSpPr/>
      </dsp:nvSpPr>
      <dsp:spPr>
        <a:xfrm>
          <a:off x="2291909" y="2812350"/>
          <a:ext cx="1628206" cy="814103"/>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kern="1200" dirty="0" smtClean="0"/>
            <a:t>+ NOMINAL DEL CAPITAL SOCIAL Y PRIMA DE EMISIÓN REGISTRADOS COMO "PASIVO"</a:t>
          </a:r>
          <a:endParaRPr lang="es-ES" sz="1000" kern="1200" dirty="0"/>
        </a:p>
      </dsp:txBody>
      <dsp:txXfrm>
        <a:off x="2315753" y="2836194"/>
        <a:ext cx="1580518" cy="766415"/>
      </dsp:txXfrm>
    </dsp:sp>
    <dsp:sp modelId="{67118002-5921-43A1-A985-8A752D41527C}">
      <dsp:nvSpPr>
        <dsp:cNvPr id="0" name=""/>
        <dsp:cNvSpPr/>
      </dsp:nvSpPr>
      <dsp:spPr>
        <a:xfrm rot="3907178">
          <a:off x="1192267" y="3440141"/>
          <a:ext cx="1548000" cy="26630"/>
        </a:xfrm>
        <a:custGeom>
          <a:avLst/>
          <a:gdLst/>
          <a:ahLst/>
          <a:cxnLst/>
          <a:rect l="0" t="0" r="0" b="0"/>
          <a:pathLst>
            <a:path>
              <a:moveTo>
                <a:pt x="0" y="13315"/>
              </a:moveTo>
              <a:lnTo>
                <a:pt x="1548000" y="13315"/>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1927568" y="3414756"/>
        <a:ext cx="77400" cy="77400"/>
      </dsp:txXfrm>
    </dsp:sp>
    <dsp:sp modelId="{0F19903A-C016-4B7E-9443-110CD0B0CF0E}">
      <dsp:nvSpPr>
        <dsp:cNvPr id="0" name=""/>
        <dsp:cNvSpPr/>
      </dsp:nvSpPr>
      <dsp:spPr>
        <a:xfrm>
          <a:off x="2291909" y="3748568"/>
          <a:ext cx="1628206" cy="814103"/>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kern="1200" dirty="0" smtClean="0"/>
            <a:t>- AJUSTES POR CAMBIO DE VALOR COBERTURAS FLUJO EFECTIVO (1340)</a:t>
          </a:r>
          <a:endParaRPr lang="es-ES" sz="1000" kern="1200" dirty="0"/>
        </a:p>
      </dsp:txBody>
      <dsp:txXfrm>
        <a:off x="2315753" y="3772412"/>
        <a:ext cx="1580518" cy="766415"/>
      </dsp:txXfrm>
    </dsp:sp>
    <dsp:sp modelId="{B4D55422-0E22-4258-B223-F65FF5C08802}">
      <dsp:nvSpPr>
        <dsp:cNvPr id="0" name=""/>
        <dsp:cNvSpPr/>
      </dsp:nvSpPr>
      <dsp:spPr>
        <a:xfrm rot="4467012">
          <a:off x="751532" y="3908250"/>
          <a:ext cx="2429470" cy="26630"/>
        </a:xfrm>
        <a:custGeom>
          <a:avLst/>
          <a:gdLst/>
          <a:ahLst/>
          <a:cxnLst/>
          <a:rect l="0" t="0" r="0" b="0"/>
          <a:pathLst>
            <a:path>
              <a:moveTo>
                <a:pt x="0" y="13315"/>
              </a:moveTo>
              <a:lnTo>
                <a:pt x="2429470" y="13315"/>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ES" sz="800" kern="1200" dirty="0"/>
        </a:p>
      </dsp:txBody>
      <dsp:txXfrm>
        <a:off x="1905531" y="3860829"/>
        <a:ext cx="121473" cy="121473"/>
      </dsp:txXfrm>
    </dsp:sp>
    <dsp:sp modelId="{F67100EA-B24B-488A-99B4-AE2DC0CEBE3C}">
      <dsp:nvSpPr>
        <dsp:cNvPr id="0" name=""/>
        <dsp:cNvSpPr/>
      </dsp:nvSpPr>
      <dsp:spPr>
        <a:xfrm>
          <a:off x="2291909" y="4684787"/>
          <a:ext cx="1628206" cy="814103"/>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kern="1200" dirty="0" smtClean="0"/>
            <a:t>- IMPORTE EN BALANCE DE GASTOS DE I+D (200 Y 201)</a:t>
          </a:r>
          <a:endParaRPr lang="es-ES" sz="1000" kern="1200" dirty="0"/>
        </a:p>
      </dsp:txBody>
      <dsp:txXfrm>
        <a:off x="2315753" y="4708631"/>
        <a:ext cx="1580518" cy="76641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361DB9-4EA6-4373-A260-CA16F3A0DFEC}">
      <dsp:nvSpPr>
        <dsp:cNvPr id="0" name=""/>
        <dsp:cNvSpPr/>
      </dsp:nvSpPr>
      <dsp:spPr>
        <a:xfrm>
          <a:off x="101788" y="2110141"/>
          <a:ext cx="2095902" cy="1047951"/>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t>Dividendos</a:t>
          </a:r>
          <a:endParaRPr lang="es-ES" sz="1200" kern="1200" dirty="0"/>
        </a:p>
      </dsp:txBody>
      <dsp:txXfrm>
        <a:off x="132481" y="2140834"/>
        <a:ext cx="2034516" cy="986565"/>
      </dsp:txXfrm>
    </dsp:sp>
    <dsp:sp modelId="{682874CA-10A1-42A7-91F3-2669B9C96BC7}">
      <dsp:nvSpPr>
        <dsp:cNvPr id="0" name=""/>
        <dsp:cNvSpPr/>
      </dsp:nvSpPr>
      <dsp:spPr>
        <a:xfrm rot="17945813">
          <a:off x="1754871" y="1860687"/>
          <a:ext cx="1724001" cy="40429"/>
        </a:xfrm>
        <a:custGeom>
          <a:avLst/>
          <a:gdLst/>
          <a:ahLst/>
          <a:cxnLst/>
          <a:rect l="0" t="0" r="0" b="0"/>
          <a:pathLst>
            <a:path>
              <a:moveTo>
                <a:pt x="0" y="20214"/>
              </a:moveTo>
              <a:lnTo>
                <a:pt x="1724001" y="20214"/>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 sz="600" kern="1200" dirty="0"/>
        </a:p>
      </dsp:txBody>
      <dsp:txXfrm>
        <a:off x="2573771" y="1837801"/>
        <a:ext cx="86200" cy="86200"/>
      </dsp:txXfrm>
    </dsp:sp>
    <dsp:sp modelId="{81DBD4DA-71C1-45D2-8BCF-41D9E6A74885}">
      <dsp:nvSpPr>
        <dsp:cNvPr id="0" name=""/>
        <dsp:cNvSpPr/>
      </dsp:nvSpPr>
      <dsp:spPr>
        <a:xfrm>
          <a:off x="3036052" y="603711"/>
          <a:ext cx="2095902" cy="1047951"/>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b="1" kern="1200" dirty="0" smtClean="0"/>
            <a:t>Discrecionales con posterioridad al momento de adquisición de acciones</a:t>
          </a:r>
          <a:endParaRPr lang="es-ES" sz="1200" b="1" kern="1200" dirty="0"/>
        </a:p>
      </dsp:txBody>
      <dsp:txXfrm>
        <a:off x="3066745" y="634404"/>
        <a:ext cx="2034516" cy="986565"/>
      </dsp:txXfrm>
    </dsp:sp>
    <dsp:sp modelId="{E5C3250E-B665-441B-8946-3714C9DC7CA4}">
      <dsp:nvSpPr>
        <dsp:cNvPr id="0" name=""/>
        <dsp:cNvSpPr/>
      </dsp:nvSpPr>
      <dsp:spPr>
        <a:xfrm rot="19457599">
          <a:off x="5034913" y="806185"/>
          <a:ext cx="1032444" cy="40429"/>
        </a:xfrm>
        <a:custGeom>
          <a:avLst/>
          <a:gdLst/>
          <a:ahLst/>
          <a:cxnLst/>
          <a:rect l="0" t="0" r="0" b="0"/>
          <a:pathLst>
            <a:path>
              <a:moveTo>
                <a:pt x="0" y="20214"/>
              </a:moveTo>
              <a:lnTo>
                <a:pt x="1032444" y="20214"/>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5525324" y="800589"/>
        <a:ext cx="51622" cy="51622"/>
      </dsp:txXfrm>
    </dsp:sp>
    <dsp:sp modelId="{4CBC28ED-04D2-48AE-B782-7400CBFDC258}">
      <dsp:nvSpPr>
        <dsp:cNvPr id="0" name=""/>
        <dsp:cNvSpPr/>
      </dsp:nvSpPr>
      <dsp:spPr>
        <a:xfrm>
          <a:off x="5970316" y="1139"/>
          <a:ext cx="2095902" cy="1047951"/>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t>INGRESOS DEL EJERCICIO cuando se declara el derecho del socio a recibirlos</a:t>
          </a:r>
          <a:endParaRPr lang="es-ES" sz="1200" kern="1200" dirty="0"/>
        </a:p>
      </dsp:txBody>
      <dsp:txXfrm>
        <a:off x="6001009" y="31832"/>
        <a:ext cx="2034516" cy="986565"/>
      </dsp:txXfrm>
    </dsp:sp>
    <dsp:sp modelId="{E4C3A4BD-4FEC-4584-A275-79929F51CA48}">
      <dsp:nvSpPr>
        <dsp:cNvPr id="0" name=""/>
        <dsp:cNvSpPr/>
      </dsp:nvSpPr>
      <dsp:spPr>
        <a:xfrm>
          <a:off x="8066219" y="504899"/>
          <a:ext cx="838361" cy="40429"/>
        </a:xfrm>
        <a:custGeom>
          <a:avLst/>
          <a:gdLst/>
          <a:ahLst/>
          <a:cxnLst/>
          <a:rect l="0" t="0" r="0" b="0"/>
          <a:pathLst>
            <a:path>
              <a:moveTo>
                <a:pt x="0" y="20214"/>
              </a:moveTo>
              <a:lnTo>
                <a:pt x="838361" y="20214"/>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8464440" y="504155"/>
        <a:ext cx="41918" cy="41918"/>
      </dsp:txXfrm>
    </dsp:sp>
    <dsp:sp modelId="{3FD2DD50-1AF2-4C02-BD42-86EDE296CD22}">
      <dsp:nvSpPr>
        <dsp:cNvPr id="0" name=""/>
        <dsp:cNvSpPr/>
      </dsp:nvSpPr>
      <dsp:spPr>
        <a:xfrm>
          <a:off x="8904580" y="1139"/>
          <a:ext cx="2095902" cy="1047951"/>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solidFill>
                <a:schemeClr val="tx1"/>
              </a:solidFill>
            </a:rPr>
            <a:t>Fecha Junta General</a:t>
          </a:r>
          <a:endParaRPr lang="es-ES" sz="1200" kern="1200" dirty="0">
            <a:solidFill>
              <a:schemeClr val="tx1"/>
            </a:solidFill>
          </a:endParaRPr>
        </a:p>
      </dsp:txBody>
      <dsp:txXfrm>
        <a:off x="8935273" y="31832"/>
        <a:ext cx="2034516" cy="986565"/>
      </dsp:txXfrm>
    </dsp:sp>
    <dsp:sp modelId="{06C66085-4421-4690-9468-A6361569E47F}">
      <dsp:nvSpPr>
        <dsp:cNvPr id="0" name=""/>
        <dsp:cNvSpPr/>
      </dsp:nvSpPr>
      <dsp:spPr>
        <a:xfrm rot="2142401">
          <a:off x="5034913" y="1408758"/>
          <a:ext cx="1032444" cy="40429"/>
        </a:xfrm>
        <a:custGeom>
          <a:avLst/>
          <a:gdLst/>
          <a:ahLst/>
          <a:cxnLst/>
          <a:rect l="0" t="0" r="0" b="0"/>
          <a:pathLst>
            <a:path>
              <a:moveTo>
                <a:pt x="0" y="20214"/>
              </a:moveTo>
              <a:lnTo>
                <a:pt x="1032444" y="20214"/>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5525324" y="1403161"/>
        <a:ext cx="51622" cy="51622"/>
      </dsp:txXfrm>
    </dsp:sp>
    <dsp:sp modelId="{A2738B17-9E64-438E-AA4A-273020B31A02}">
      <dsp:nvSpPr>
        <dsp:cNvPr id="0" name=""/>
        <dsp:cNvSpPr/>
      </dsp:nvSpPr>
      <dsp:spPr>
        <a:xfrm>
          <a:off x="5970316" y="1206283"/>
          <a:ext cx="2095902" cy="1047951"/>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t>Valoración inicial instrumentos patrimonio </a:t>
          </a:r>
          <a:endParaRPr lang="es-ES" sz="1200" kern="1200" dirty="0"/>
        </a:p>
      </dsp:txBody>
      <dsp:txXfrm>
        <a:off x="6001009" y="1236976"/>
        <a:ext cx="2034516" cy="986565"/>
      </dsp:txXfrm>
    </dsp:sp>
    <dsp:sp modelId="{DD4E0663-37E8-4EE4-880A-9ADF123E5C5C}">
      <dsp:nvSpPr>
        <dsp:cNvPr id="0" name=""/>
        <dsp:cNvSpPr/>
      </dsp:nvSpPr>
      <dsp:spPr>
        <a:xfrm>
          <a:off x="8066219" y="1710044"/>
          <a:ext cx="838361" cy="40429"/>
        </a:xfrm>
        <a:custGeom>
          <a:avLst/>
          <a:gdLst/>
          <a:ahLst/>
          <a:cxnLst/>
          <a:rect l="0" t="0" r="0" b="0"/>
          <a:pathLst>
            <a:path>
              <a:moveTo>
                <a:pt x="0" y="20214"/>
              </a:moveTo>
              <a:lnTo>
                <a:pt x="838361" y="20214"/>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8464440" y="1709299"/>
        <a:ext cx="41918" cy="41918"/>
      </dsp:txXfrm>
    </dsp:sp>
    <dsp:sp modelId="{EF988F0B-FB55-4176-98DB-E18D2185D54A}">
      <dsp:nvSpPr>
        <dsp:cNvPr id="0" name=""/>
        <dsp:cNvSpPr/>
      </dsp:nvSpPr>
      <dsp:spPr>
        <a:xfrm>
          <a:off x="8904580" y="1206283"/>
          <a:ext cx="2095902" cy="1047951"/>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t>Se registra de forma independiente los dividendos acordados en el momento de adquisición  </a:t>
          </a:r>
          <a:r>
            <a:rPr lang="es-ES" sz="1200" kern="1200" dirty="0" smtClean="0">
              <a:solidFill>
                <a:srgbClr val="0070C0"/>
              </a:solidFill>
            </a:rPr>
            <a:t>por el órgano competente</a:t>
          </a:r>
          <a:endParaRPr lang="es-ES" sz="1200" kern="1200" dirty="0">
            <a:solidFill>
              <a:srgbClr val="0070C0"/>
            </a:solidFill>
          </a:endParaRPr>
        </a:p>
      </dsp:txBody>
      <dsp:txXfrm>
        <a:off x="8935273" y="1236976"/>
        <a:ext cx="2034516" cy="986565"/>
      </dsp:txXfrm>
    </dsp:sp>
    <dsp:sp modelId="{341EB4D3-CCE2-4021-9259-8D28952DCD65}">
      <dsp:nvSpPr>
        <dsp:cNvPr id="0" name=""/>
        <dsp:cNvSpPr/>
      </dsp:nvSpPr>
      <dsp:spPr>
        <a:xfrm rot="1186030">
          <a:off x="2171444" y="2764545"/>
          <a:ext cx="890855" cy="40429"/>
        </a:xfrm>
        <a:custGeom>
          <a:avLst/>
          <a:gdLst/>
          <a:ahLst/>
          <a:cxnLst/>
          <a:rect l="0" t="0" r="0" b="0"/>
          <a:pathLst>
            <a:path>
              <a:moveTo>
                <a:pt x="0" y="20214"/>
              </a:moveTo>
              <a:lnTo>
                <a:pt x="890855" y="20214"/>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2594600" y="2762488"/>
        <a:ext cx="44542" cy="44542"/>
      </dsp:txXfrm>
    </dsp:sp>
    <dsp:sp modelId="{424BA8C2-C2F1-43A3-AC2B-B46EDEC36046}">
      <dsp:nvSpPr>
        <dsp:cNvPr id="0" name=""/>
        <dsp:cNvSpPr/>
      </dsp:nvSpPr>
      <dsp:spPr>
        <a:xfrm>
          <a:off x="3036052" y="2411427"/>
          <a:ext cx="2095902" cy="1047951"/>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b="1" kern="1200" dirty="0" smtClean="0">
              <a:solidFill>
                <a:schemeClr val="tx1"/>
              </a:solidFill>
            </a:rPr>
            <a:t>Si los dividendos distribuidos </a:t>
          </a:r>
          <a:r>
            <a:rPr lang="es-ES" sz="1200" b="1" kern="1200" dirty="0" smtClean="0"/>
            <a:t>procedan inequívocamente de resultados generados con anterioridad a la fecha de adquisición de acciones</a:t>
          </a:r>
          <a:endParaRPr lang="es-ES" sz="1200" b="1" kern="1200" dirty="0"/>
        </a:p>
      </dsp:txBody>
      <dsp:txXfrm>
        <a:off x="3066745" y="2442120"/>
        <a:ext cx="2034516" cy="986565"/>
      </dsp:txXfrm>
    </dsp:sp>
    <dsp:sp modelId="{EAD851FD-8DD0-4D81-B085-2E4E49D028B1}">
      <dsp:nvSpPr>
        <dsp:cNvPr id="0" name=""/>
        <dsp:cNvSpPr/>
      </dsp:nvSpPr>
      <dsp:spPr>
        <a:xfrm>
          <a:off x="5131955" y="2915188"/>
          <a:ext cx="838361" cy="40429"/>
        </a:xfrm>
        <a:custGeom>
          <a:avLst/>
          <a:gdLst/>
          <a:ahLst/>
          <a:cxnLst/>
          <a:rect l="0" t="0" r="0" b="0"/>
          <a:pathLst>
            <a:path>
              <a:moveTo>
                <a:pt x="0" y="20214"/>
              </a:moveTo>
              <a:lnTo>
                <a:pt x="838361" y="20214"/>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5530176" y="2914444"/>
        <a:ext cx="41918" cy="41918"/>
      </dsp:txXfrm>
    </dsp:sp>
    <dsp:sp modelId="{841D2D18-7830-4CFF-B38A-761569FD1647}">
      <dsp:nvSpPr>
        <dsp:cNvPr id="0" name=""/>
        <dsp:cNvSpPr/>
      </dsp:nvSpPr>
      <dsp:spPr>
        <a:xfrm>
          <a:off x="5970316" y="2411427"/>
          <a:ext cx="2095902" cy="1047951"/>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t>MENOR VALOR DE LA INVERSIÓN </a:t>
          </a:r>
        </a:p>
        <a:p>
          <a:pPr lvl="0" algn="ctr" defTabSz="533400">
            <a:lnSpc>
              <a:spcPct val="90000"/>
            </a:lnSpc>
            <a:spcBef>
              <a:spcPct val="0"/>
            </a:spcBef>
            <a:spcAft>
              <a:spcPct val="35000"/>
            </a:spcAft>
          </a:pPr>
          <a:r>
            <a:rPr lang="es-ES" sz="1200" kern="1200" dirty="0" smtClean="0"/>
            <a:t>(no se reconocen como ingresos)</a:t>
          </a:r>
          <a:endParaRPr lang="es-ES" sz="1200" kern="1200" dirty="0"/>
        </a:p>
      </dsp:txBody>
      <dsp:txXfrm>
        <a:off x="6001009" y="2442120"/>
        <a:ext cx="2034516" cy="986565"/>
      </dsp:txXfrm>
    </dsp:sp>
    <dsp:sp modelId="{9436A4DA-F5B8-46CB-B8B6-E1CBD2B2F270}">
      <dsp:nvSpPr>
        <dsp:cNvPr id="0" name=""/>
        <dsp:cNvSpPr/>
      </dsp:nvSpPr>
      <dsp:spPr>
        <a:xfrm rot="3654187">
          <a:off x="1754871" y="3367117"/>
          <a:ext cx="1724001" cy="40429"/>
        </a:xfrm>
        <a:custGeom>
          <a:avLst/>
          <a:gdLst/>
          <a:ahLst/>
          <a:cxnLst/>
          <a:rect l="0" t="0" r="0" b="0"/>
          <a:pathLst>
            <a:path>
              <a:moveTo>
                <a:pt x="0" y="20214"/>
              </a:moveTo>
              <a:lnTo>
                <a:pt x="1724001" y="20214"/>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 sz="600" kern="1200" dirty="0"/>
        </a:p>
      </dsp:txBody>
      <dsp:txXfrm>
        <a:off x="2573771" y="3344232"/>
        <a:ext cx="86200" cy="86200"/>
      </dsp:txXfrm>
    </dsp:sp>
    <dsp:sp modelId="{BADA3A09-48BE-4EE2-A546-C7D5B58F6432}">
      <dsp:nvSpPr>
        <dsp:cNvPr id="0" name=""/>
        <dsp:cNvSpPr/>
      </dsp:nvSpPr>
      <dsp:spPr>
        <a:xfrm>
          <a:off x="3036052" y="3616571"/>
          <a:ext cx="2095902" cy="1047951"/>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b="1" kern="1200" dirty="0" smtClean="0"/>
            <a:t>Reparto de reservas disponibles </a:t>
          </a:r>
          <a:r>
            <a:rPr lang="es-ES" sz="1200" b="1" strike="sngStrike" kern="1200" dirty="0" smtClean="0"/>
            <a:t>o de la prima de emisión</a:t>
          </a:r>
          <a:endParaRPr lang="es-ES" sz="1200" b="1" strike="sngStrike" kern="1200" dirty="0"/>
        </a:p>
      </dsp:txBody>
      <dsp:txXfrm>
        <a:off x="3066745" y="3647264"/>
        <a:ext cx="2034516" cy="986565"/>
      </dsp:txXfrm>
    </dsp:sp>
    <dsp:sp modelId="{97F071F3-F32F-462C-9041-BEF59BFA4E45}">
      <dsp:nvSpPr>
        <dsp:cNvPr id="0" name=""/>
        <dsp:cNvSpPr/>
      </dsp:nvSpPr>
      <dsp:spPr>
        <a:xfrm>
          <a:off x="5131955" y="4120332"/>
          <a:ext cx="838361" cy="40429"/>
        </a:xfrm>
        <a:custGeom>
          <a:avLst/>
          <a:gdLst/>
          <a:ahLst/>
          <a:cxnLst/>
          <a:rect l="0" t="0" r="0" b="0"/>
          <a:pathLst>
            <a:path>
              <a:moveTo>
                <a:pt x="0" y="20214"/>
              </a:moveTo>
              <a:lnTo>
                <a:pt x="838361" y="20214"/>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5530176" y="4119588"/>
        <a:ext cx="41918" cy="41918"/>
      </dsp:txXfrm>
    </dsp:sp>
    <dsp:sp modelId="{BF33FD2C-FEE5-43BB-89F2-CEDC6A778626}">
      <dsp:nvSpPr>
        <dsp:cNvPr id="0" name=""/>
        <dsp:cNvSpPr/>
      </dsp:nvSpPr>
      <dsp:spPr>
        <a:xfrm>
          <a:off x="5970316" y="3616571"/>
          <a:ext cx="2095902" cy="1047951"/>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t>Será un INGRESO DEL EJERCICIO si los beneficios generados desde la posesión de la inversión supera a los fondos propios que se distribuyen</a:t>
          </a:r>
          <a:endParaRPr lang="es-ES" sz="1200" kern="1200" dirty="0"/>
        </a:p>
      </dsp:txBody>
      <dsp:txXfrm>
        <a:off x="6001009" y="3647264"/>
        <a:ext cx="2034516" cy="986565"/>
      </dsp:txXfrm>
    </dsp:sp>
    <dsp:sp modelId="{1B10F4FC-FE2F-4186-B8DE-2CA954711D8F}">
      <dsp:nvSpPr>
        <dsp:cNvPr id="0" name=""/>
        <dsp:cNvSpPr/>
      </dsp:nvSpPr>
      <dsp:spPr>
        <a:xfrm>
          <a:off x="8066219" y="4120332"/>
          <a:ext cx="838361" cy="40429"/>
        </a:xfrm>
        <a:custGeom>
          <a:avLst/>
          <a:gdLst/>
          <a:ahLst/>
          <a:cxnLst/>
          <a:rect l="0" t="0" r="0" b="0"/>
          <a:pathLst>
            <a:path>
              <a:moveTo>
                <a:pt x="0" y="20214"/>
              </a:moveTo>
              <a:lnTo>
                <a:pt x="838361" y="20214"/>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44450">
            <a:lnSpc>
              <a:spcPct val="90000"/>
            </a:lnSpc>
            <a:spcBef>
              <a:spcPct val="0"/>
            </a:spcBef>
            <a:spcAft>
              <a:spcPct val="35000"/>
            </a:spcAft>
          </a:pPr>
          <a:endParaRPr lang="es-ES" sz="100" kern="1200" dirty="0"/>
        </a:p>
      </dsp:txBody>
      <dsp:txXfrm>
        <a:off x="8066219" y="4120332"/>
        <a:ext cx="838361" cy="40429"/>
      </dsp:txXfrm>
    </dsp:sp>
    <dsp:sp modelId="{B3AD49EC-E98E-4BA1-95E3-C9ED8B911E59}">
      <dsp:nvSpPr>
        <dsp:cNvPr id="0" name=""/>
        <dsp:cNvSpPr/>
      </dsp:nvSpPr>
      <dsp:spPr>
        <a:xfrm>
          <a:off x="8904580" y="3616571"/>
          <a:ext cx="2095902" cy="1047951"/>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solidFill>
                <a:schemeClr val="tx1"/>
              </a:solidFill>
            </a:rPr>
            <a:t>(En caso contrario, MENOR VALOR DE LA INVERSIÓN)</a:t>
          </a:r>
          <a:endParaRPr lang="es-ES" sz="1200" kern="1200" dirty="0">
            <a:solidFill>
              <a:schemeClr val="tx1"/>
            </a:solidFill>
          </a:endParaRPr>
        </a:p>
      </dsp:txBody>
      <dsp:txXfrm>
        <a:off x="8935273" y="3647264"/>
        <a:ext cx="2034516" cy="98656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B5208B-3F88-4569-A2A7-A8273ABFDE04}">
      <dsp:nvSpPr>
        <dsp:cNvPr id="0" name=""/>
        <dsp:cNvSpPr/>
      </dsp:nvSpPr>
      <dsp:spPr>
        <a:xfrm>
          <a:off x="9991461" y="4421314"/>
          <a:ext cx="91440" cy="516754"/>
        </a:xfrm>
        <a:custGeom>
          <a:avLst/>
          <a:gdLst/>
          <a:ahLst/>
          <a:cxnLst/>
          <a:rect l="0" t="0" r="0" b="0"/>
          <a:pathLst>
            <a:path>
              <a:moveTo>
                <a:pt x="45720" y="0"/>
              </a:moveTo>
              <a:lnTo>
                <a:pt x="45720" y="51675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B6DA8AB-97FC-4F4C-9CCE-3EED8EDF5E37}">
      <dsp:nvSpPr>
        <dsp:cNvPr id="0" name=""/>
        <dsp:cNvSpPr/>
      </dsp:nvSpPr>
      <dsp:spPr>
        <a:xfrm>
          <a:off x="7865527" y="2776286"/>
          <a:ext cx="2171653" cy="516754"/>
        </a:xfrm>
        <a:custGeom>
          <a:avLst/>
          <a:gdLst/>
          <a:ahLst/>
          <a:cxnLst/>
          <a:rect l="0" t="0" r="0" b="0"/>
          <a:pathLst>
            <a:path>
              <a:moveTo>
                <a:pt x="0" y="0"/>
              </a:moveTo>
              <a:lnTo>
                <a:pt x="0" y="352153"/>
              </a:lnTo>
              <a:lnTo>
                <a:pt x="2171653" y="352153"/>
              </a:lnTo>
              <a:lnTo>
                <a:pt x="2171653" y="51675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D46AD9C-CAA2-46EF-89F7-2246A7212EC6}">
      <dsp:nvSpPr>
        <dsp:cNvPr id="0" name=""/>
        <dsp:cNvSpPr/>
      </dsp:nvSpPr>
      <dsp:spPr>
        <a:xfrm>
          <a:off x="7819807" y="4421314"/>
          <a:ext cx="91440" cy="516754"/>
        </a:xfrm>
        <a:custGeom>
          <a:avLst/>
          <a:gdLst/>
          <a:ahLst/>
          <a:cxnLst/>
          <a:rect l="0" t="0" r="0" b="0"/>
          <a:pathLst>
            <a:path>
              <a:moveTo>
                <a:pt x="45720" y="0"/>
              </a:moveTo>
              <a:lnTo>
                <a:pt x="45720" y="51675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9875EB-5E30-4564-914B-AFFC997C840D}">
      <dsp:nvSpPr>
        <dsp:cNvPr id="0" name=""/>
        <dsp:cNvSpPr/>
      </dsp:nvSpPr>
      <dsp:spPr>
        <a:xfrm>
          <a:off x="7819807" y="2776286"/>
          <a:ext cx="91440" cy="516754"/>
        </a:xfrm>
        <a:custGeom>
          <a:avLst/>
          <a:gdLst/>
          <a:ahLst/>
          <a:cxnLst/>
          <a:rect l="0" t="0" r="0" b="0"/>
          <a:pathLst>
            <a:path>
              <a:moveTo>
                <a:pt x="45720" y="0"/>
              </a:moveTo>
              <a:lnTo>
                <a:pt x="45720" y="51675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7CCF71B-BD2D-409E-BD51-A2F0FD9F9B30}">
      <dsp:nvSpPr>
        <dsp:cNvPr id="0" name=""/>
        <dsp:cNvSpPr/>
      </dsp:nvSpPr>
      <dsp:spPr>
        <a:xfrm>
          <a:off x="5693873" y="2776286"/>
          <a:ext cx="2171653" cy="516754"/>
        </a:xfrm>
        <a:custGeom>
          <a:avLst/>
          <a:gdLst/>
          <a:ahLst/>
          <a:cxnLst/>
          <a:rect l="0" t="0" r="0" b="0"/>
          <a:pathLst>
            <a:path>
              <a:moveTo>
                <a:pt x="2171653" y="0"/>
              </a:moveTo>
              <a:lnTo>
                <a:pt x="2171653" y="352153"/>
              </a:lnTo>
              <a:lnTo>
                <a:pt x="0" y="352153"/>
              </a:lnTo>
              <a:lnTo>
                <a:pt x="0" y="51675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E4D925-FBD3-4815-A1FA-DD626CF80A77}">
      <dsp:nvSpPr>
        <dsp:cNvPr id="0" name=""/>
        <dsp:cNvSpPr/>
      </dsp:nvSpPr>
      <dsp:spPr>
        <a:xfrm>
          <a:off x="5150960" y="1131258"/>
          <a:ext cx="2714567" cy="516754"/>
        </a:xfrm>
        <a:custGeom>
          <a:avLst/>
          <a:gdLst/>
          <a:ahLst/>
          <a:cxnLst/>
          <a:rect l="0" t="0" r="0" b="0"/>
          <a:pathLst>
            <a:path>
              <a:moveTo>
                <a:pt x="0" y="0"/>
              </a:moveTo>
              <a:lnTo>
                <a:pt x="0" y="352153"/>
              </a:lnTo>
              <a:lnTo>
                <a:pt x="2714567" y="352153"/>
              </a:lnTo>
              <a:lnTo>
                <a:pt x="2714567" y="5167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834B04-5995-44D8-8918-FE802BD54A74}">
      <dsp:nvSpPr>
        <dsp:cNvPr id="0" name=""/>
        <dsp:cNvSpPr/>
      </dsp:nvSpPr>
      <dsp:spPr>
        <a:xfrm>
          <a:off x="2436393" y="2776286"/>
          <a:ext cx="1085826" cy="516754"/>
        </a:xfrm>
        <a:custGeom>
          <a:avLst/>
          <a:gdLst/>
          <a:ahLst/>
          <a:cxnLst/>
          <a:rect l="0" t="0" r="0" b="0"/>
          <a:pathLst>
            <a:path>
              <a:moveTo>
                <a:pt x="0" y="0"/>
              </a:moveTo>
              <a:lnTo>
                <a:pt x="0" y="352153"/>
              </a:lnTo>
              <a:lnTo>
                <a:pt x="1085826" y="352153"/>
              </a:lnTo>
              <a:lnTo>
                <a:pt x="1085826" y="51675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6CAACD3-044E-45D0-983D-B2ED69A6394D}">
      <dsp:nvSpPr>
        <dsp:cNvPr id="0" name=""/>
        <dsp:cNvSpPr/>
      </dsp:nvSpPr>
      <dsp:spPr>
        <a:xfrm>
          <a:off x="1304846" y="4421314"/>
          <a:ext cx="91440" cy="516754"/>
        </a:xfrm>
        <a:custGeom>
          <a:avLst/>
          <a:gdLst/>
          <a:ahLst/>
          <a:cxnLst/>
          <a:rect l="0" t="0" r="0" b="0"/>
          <a:pathLst>
            <a:path>
              <a:moveTo>
                <a:pt x="45720" y="0"/>
              </a:moveTo>
              <a:lnTo>
                <a:pt x="45720" y="51675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6F9286-7C39-44CB-AF91-05179B06C64C}">
      <dsp:nvSpPr>
        <dsp:cNvPr id="0" name=""/>
        <dsp:cNvSpPr/>
      </dsp:nvSpPr>
      <dsp:spPr>
        <a:xfrm>
          <a:off x="1350566" y="2776286"/>
          <a:ext cx="1085826" cy="516754"/>
        </a:xfrm>
        <a:custGeom>
          <a:avLst/>
          <a:gdLst/>
          <a:ahLst/>
          <a:cxnLst/>
          <a:rect l="0" t="0" r="0" b="0"/>
          <a:pathLst>
            <a:path>
              <a:moveTo>
                <a:pt x="1085826" y="0"/>
              </a:moveTo>
              <a:lnTo>
                <a:pt x="1085826" y="352153"/>
              </a:lnTo>
              <a:lnTo>
                <a:pt x="0" y="352153"/>
              </a:lnTo>
              <a:lnTo>
                <a:pt x="0" y="51675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063C4AE-8B4C-45C6-A6D9-583FD6D1AA19}">
      <dsp:nvSpPr>
        <dsp:cNvPr id="0" name=""/>
        <dsp:cNvSpPr/>
      </dsp:nvSpPr>
      <dsp:spPr>
        <a:xfrm>
          <a:off x="2436393" y="1131258"/>
          <a:ext cx="2714567" cy="516754"/>
        </a:xfrm>
        <a:custGeom>
          <a:avLst/>
          <a:gdLst/>
          <a:ahLst/>
          <a:cxnLst/>
          <a:rect l="0" t="0" r="0" b="0"/>
          <a:pathLst>
            <a:path>
              <a:moveTo>
                <a:pt x="2714567" y="0"/>
              </a:moveTo>
              <a:lnTo>
                <a:pt x="2714567" y="352153"/>
              </a:lnTo>
              <a:lnTo>
                <a:pt x="0" y="352153"/>
              </a:lnTo>
              <a:lnTo>
                <a:pt x="0" y="5167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E9E10E-A32A-49F8-A51F-930ACC4C6D3C}">
      <dsp:nvSpPr>
        <dsp:cNvPr id="0" name=""/>
        <dsp:cNvSpPr/>
      </dsp:nvSpPr>
      <dsp:spPr>
        <a:xfrm>
          <a:off x="4262556" y="2985"/>
          <a:ext cx="1776807" cy="11282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5D000C-4F5D-4629-917D-2A71FB2E79EE}">
      <dsp:nvSpPr>
        <dsp:cNvPr id="0" name=""/>
        <dsp:cNvSpPr/>
      </dsp:nvSpPr>
      <dsp:spPr>
        <a:xfrm>
          <a:off x="4459979" y="190537"/>
          <a:ext cx="1776807" cy="112827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DECLARACIÓN DE DISOLUCIÓN</a:t>
          </a:r>
          <a:endParaRPr lang="es-ES" sz="1300" kern="1200" dirty="0"/>
        </a:p>
      </dsp:txBody>
      <dsp:txXfrm>
        <a:off x="4493025" y="223583"/>
        <a:ext cx="1710715" cy="1062180"/>
      </dsp:txXfrm>
    </dsp:sp>
    <dsp:sp modelId="{1793B7C6-1D4E-4D6A-8A01-1DBC6A015417}">
      <dsp:nvSpPr>
        <dsp:cNvPr id="0" name=""/>
        <dsp:cNvSpPr/>
      </dsp:nvSpPr>
      <dsp:spPr>
        <a:xfrm>
          <a:off x="1547989" y="1648013"/>
          <a:ext cx="1776807" cy="11282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FE1D39-6D2C-4EBA-A607-F6B29B30A4EB}">
      <dsp:nvSpPr>
        <dsp:cNvPr id="0" name=""/>
        <dsp:cNvSpPr/>
      </dsp:nvSpPr>
      <dsp:spPr>
        <a:xfrm>
          <a:off x="1745412" y="1835565"/>
          <a:ext cx="1776807" cy="112827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No cesan las obligaciones contables</a:t>
          </a:r>
          <a:endParaRPr lang="es-ES" sz="1300" kern="1200" dirty="0"/>
        </a:p>
      </dsp:txBody>
      <dsp:txXfrm>
        <a:off x="1778458" y="1868611"/>
        <a:ext cx="1710715" cy="1062180"/>
      </dsp:txXfrm>
    </dsp:sp>
    <dsp:sp modelId="{E9A5193C-147A-4581-84A1-8FE15BE4D962}">
      <dsp:nvSpPr>
        <dsp:cNvPr id="0" name=""/>
        <dsp:cNvSpPr/>
      </dsp:nvSpPr>
      <dsp:spPr>
        <a:xfrm>
          <a:off x="462162" y="3293041"/>
          <a:ext cx="1776807" cy="11282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ED6A8E-F52A-432B-A9B1-90B0E88EC0E0}">
      <dsp:nvSpPr>
        <dsp:cNvPr id="0" name=""/>
        <dsp:cNvSpPr/>
      </dsp:nvSpPr>
      <dsp:spPr>
        <a:xfrm>
          <a:off x="659585" y="3480593"/>
          <a:ext cx="1776807" cy="112827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Formulación CCAA</a:t>
          </a:r>
          <a:endParaRPr lang="es-ES" sz="1300" kern="1200" dirty="0"/>
        </a:p>
      </dsp:txBody>
      <dsp:txXfrm>
        <a:off x="692631" y="3513639"/>
        <a:ext cx="1710715" cy="1062180"/>
      </dsp:txXfrm>
    </dsp:sp>
    <dsp:sp modelId="{F66F9709-BE0B-421E-A85A-4995C78D0334}">
      <dsp:nvSpPr>
        <dsp:cNvPr id="0" name=""/>
        <dsp:cNvSpPr/>
      </dsp:nvSpPr>
      <dsp:spPr>
        <a:xfrm>
          <a:off x="462162" y="4938069"/>
          <a:ext cx="1776807" cy="11282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F448D7-43BF-4ECE-9640-749113AD5D47}">
      <dsp:nvSpPr>
        <dsp:cNvPr id="0" name=""/>
        <dsp:cNvSpPr/>
      </dsp:nvSpPr>
      <dsp:spPr>
        <a:xfrm>
          <a:off x="659585" y="5125621"/>
          <a:ext cx="1776807" cy="112827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Periodificación contable ordinaria (anual), salvo que liquidación termine antes</a:t>
          </a:r>
          <a:endParaRPr lang="es-ES" sz="1300" kern="1200" dirty="0"/>
        </a:p>
      </dsp:txBody>
      <dsp:txXfrm>
        <a:off x="692631" y="5158667"/>
        <a:ext cx="1710715" cy="1062180"/>
      </dsp:txXfrm>
    </dsp:sp>
    <dsp:sp modelId="{666B2DA8-706D-41B9-8C46-0414BD423C40}">
      <dsp:nvSpPr>
        <dsp:cNvPr id="0" name=""/>
        <dsp:cNvSpPr/>
      </dsp:nvSpPr>
      <dsp:spPr>
        <a:xfrm>
          <a:off x="2633816" y="3293041"/>
          <a:ext cx="1776807" cy="11282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B55016-59BB-48B4-8E36-9C155EA371C8}">
      <dsp:nvSpPr>
        <dsp:cNvPr id="0" name=""/>
        <dsp:cNvSpPr/>
      </dsp:nvSpPr>
      <dsp:spPr>
        <a:xfrm>
          <a:off x="2831239" y="3480593"/>
          <a:ext cx="1776807" cy="112827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Operaciones tendentes a realizar el activo, cancelar el pasivo y repartir el haber resultante entre socios</a:t>
          </a:r>
          <a:endParaRPr lang="es-ES" sz="1300" kern="1200" dirty="0"/>
        </a:p>
      </dsp:txBody>
      <dsp:txXfrm>
        <a:off x="2864285" y="3513639"/>
        <a:ext cx="1710715" cy="1062180"/>
      </dsp:txXfrm>
    </dsp:sp>
    <dsp:sp modelId="{9159F577-2AA0-41CE-9A38-51CEDC994B98}">
      <dsp:nvSpPr>
        <dsp:cNvPr id="0" name=""/>
        <dsp:cNvSpPr/>
      </dsp:nvSpPr>
      <dsp:spPr>
        <a:xfrm>
          <a:off x="6977123" y="1648013"/>
          <a:ext cx="1776807" cy="11282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A09B86-6700-4109-B478-901CAAD0B36B}">
      <dsp:nvSpPr>
        <dsp:cNvPr id="0" name=""/>
        <dsp:cNvSpPr/>
      </dsp:nvSpPr>
      <dsp:spPr>
        <a:xfrm>
          <a:off x="7174547" y="1835565"/>
          <a:ext cx="1776807" cy="112827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Deben elaborarse los restantes documentos exigidos por TRLSC</a:t>
          </a:r>
          <a:endParaRPr lang="es-ES" sz="1300" kern="1200" dirty="0"/>
        </a:p>
      </dsp:txBody>
      <dsp:txXfrm>
        <a:off x="7207593" y="1868611"/>
        <a:ext cx="1710715" cy="1062180"/>
      </dsp:txXfrm>
    </dsp:sp>
    <dsp:sp modelId="{D4096364-E6F7-42B3-B6C0-338FC4BACCA7}">
      <dsp:nvSpPr>
        <dsp:cNvPr id="0" name=""/>
        <dsp:cNvSpPr/>
      </dsp:nvSpPr>
      <dsp:spPr>
        <a:xfrm>
          <a:off x="4805470" y="3293041"/>
          <a:ext cx="1776807" cy="11282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71D6F7-297F-4B67-A5DF-7A7DC44B7220}">
      <dsp:nvSpPr>
        <dsp:cNvPr id="0" name=""/>
        <dsp:cNvSpPr/>
      </dsp:nvSpPr>
      <dsp:spPr>
        <a:xfrm>
          <a:off x="5002893" y="3480593"/>
          <a:ext cx="1776807" cy="112827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Inventario</a:t>
          </a:r>
          <a:endParaRPr lang="es-ES" sz="1300" kern="1200" dirty="0"/>
        </a:p>
      </dsp:txBody>
      <dsp:txXfrm>
        <a:off x="5035939" y="3513639"/>
        <a:ext cx="1710715" cy="1062180"/>
      </dsp:txXfrm>
    </dsp:sp>
    <dsp:sp modelId="{1B481339-EBBB-4D1D-A28B-2EC8B3429421}">
      <dsp:nvSpPr>
        <dsp:cNvPr id="0" name=""/>
        <dsp:cNvSpPr/>
      </dsp:nvSpPr>
      <dsp:spPr>
        <a:xfrm>
          <a:off x="6977123" y="3293041"/>
          <a:ext cx="1776807" cy="11282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EEB91F-715A-4F4B-83FC-761E76C27756}">
      <dsp:nvSpPr>
        <dsp:cNvPr id="0" name=""/>
        <dsp:cNvSpPr/>
      </dsp:nvSpPr>
      <dsp:spPr>
        <a:xfrm>
          <a:off x="7174547" y="3480593"/>
          <a:ext cx="1776807" cy="112827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Balance por referencia al día en que se hubiere acordado la disolución</a:t>
          </a:r>
          <a:endParaRPr lang="es-ES" sz="1300" kern="1200" dirty="0"/>
        </a:p>
      </dsp:txBody>
      <dsp:txXfrm>
        <a:off x="7207593" y="3513639"/>
        <a:ext cx="1710715" cy="1062180"/>
      </dsp:txXfrm>
    </dsp:sp>
    <dsp:sp modelId="{36AA3D92-D352-45A0-86BB-1E7D9356C2AF}">
      <dsp:nvSpPr>
        <dsp:cNvPr id="0" name=""/>
        <dsp:cNvSpPr/>
      </dsp:nvSpPr>
      <dsp:spPr>
        <a:xfrm>
          <a:off x="6977123" y="4938069"/>
          <a:ext cx="1776807" cy="11282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E60A0A-E006-4582-8A41-099208B2308B}">
      <dsp:nvSpPr>
        <dsp:cNvPr id="0" name=""/>
        <dsp:cNvSpPr/>
      </dsp:nvSpPr>
      <dsp:spPr>
        <a:xfrm>
          <a:off x="7174547" y="5125621"/>
          <a:ext cx="1776807" cy="112827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Es un documento extracontable</a:t>
          </a:r>
          <a:endParaRPr lang="es-ES" sz="1300" kern="1200" dirty="0"/>
        </a:p>
      </dsp:txBody>
      <dsp:txXfrm>
        <a:off x="7207593" y="5158667"/>
        <a:ext cx="1710715" cy="1062180"/>
      </dsp:txXfrm>
    </dsp:sp>
    <dsp:sp modelId="{DA90CB92-2D2F-4A89-BAF7-7F6AE7A5EC8E}">
      <dsp:nvSpPr>
        <dsp:cNvPr id="0" name=""/>
        <dsp:cNvSpPr/>
      </dsp:nvSpPr>
      <dsp:spPr>
        <a:xfrm>
          <a:off x="9148777" y="3293041"/>
          <a:ext cx="1776807" cy="11282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EF954F-7FD6-42B7-BF1D-D50A0DF55580}">
      <dsp:nvSpPr>
        <dsp:cNvPr id="0" name=""/>
        <dsp:cNvSpPr/>
      </dsp:nvSpPr>
      <dsp:spPr>
        <a:xfrm>
          <a:off x="9346200" y="3480593"/>
          <a:ext cx="1776807" cy="112827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Balance final de la liquidación</a:t>
          </a:r>
          <a:endParaRPr lang="es-ES" sz="1300" kern="1200" dirty="0"/>
        </a:p>
      </dsp:txBody>
      <dsp:txXfrm>
        <a:off x="9379246" y="3513639"/>
        <a:ext cx="1710715" cy="1062180"/>
      </dsp:txXfrm>
    </dsp:sp>
    <dsp:sp modelId="{B3A77965-5FF1-438B-8091-DBD201ED31E2}">
      <dsp:nvSpPr>
        <dsp:cNvPr id="0" name=""/>
        <dsp:cNvSpPr/>
      </dsp:nvSpPr>
      <dsp:spPr>
        <a:xfrm>
          <a:off x="9148777" y="4938069"/>
          <a:ext cx="1776807" cy="11282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E4ED68-C707-4B8D-95B9-CFEEB065CCA1}">
      <dsp:nvSpPr>
        <dsp:cNvPr id="0" name=""/>
        <dsp:cNvSpPr/>
      </dsp:nvSpPr>
      <dsp:spPr>
        <a:xfrm>
          <a:off x="9346200" y="5125621"/>
          <a:ext cx="1776807" cy="112827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Es un documento extracontable</a:t>
          </a:r>
          <a:endParaRPr lang="es-ES" sz="1300" kern="1200" dirty="0"/>
        </a:p>
      </dsp:txBody>
      <dsp:txXfrm>
        <a:off x="9379246" y="5158667"/>
        <a:ext cx="1710715" cy="106218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D71C4C-D5D5-4FA5-8E01-743D3DF63388}">
      <dsp:nvSpPr>
        <dsp:cNvPr id="0" name=""/>
        <dsp:cNvSpPr/>
      </dsp:nvSpPr>
      <dsp:spPr>
        <a:xfrm>
          <a:off x="3770" y="0"/>
          <a:ext cx="2194718" cy="628216"/>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s-ES" sz="1500" kern="1200" dirty="0" smtClean="0"/>
            <a:t>Fecha de adquisición</a:t>
          </a:r>
          <a:endParaRPr lang="es-ES" sz="1500" kern="1200" dirty="0"/>
        </a:p>
      </dsp:txBody>
      <dsp:txXfrm>
        <a:off x="317878" y="0"/>
        <a:ext cx="1566502" cy="628216"/>
      </dsp:txXfrm>
    </dsp:sp>
    <dsp:sp modelId="{64FBC5E9-8114-4555-94FA-83097F5AE8B9}">
      <dsp:nvSpPr>
        <dsp:cNvPr id="0" name=""/>
        <dsp:cNvSpPr/>
      </dsp:nvSpPr>
      <dsp:spPr>
        <a:xfrm>
          <a:off x="2047422" y="0"/>
          <a:ext cx="2194718" cy="628216"/>
        </a:xfrm>
        <a:prstGeom prst="chevron">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s-ES" sz="1500" kern="1200" dirty="0" smtClean="0"/>
            <a:t>Fecha de cierre</a:t>
          </a:r>
          <a:endParaRPr lang="es-ES" sz="1500" kern="1200" dirty="0"/>
        </a:p>
      </dsp:txBody>
      <dsp:txXfrm>
        <a:off x="2361530" y="0"/>
        <a:ext cx="1566502" cy="628216"/>
      </dsp:txXfrm>
    </dsp:sp>
    <dsp:sp modelId="{1C9386D2-A42D-40BA-B78B-136ACC48D5F9}">
      <dsp:nvSpPr>
        <dsp:cNvPr id="0" name=""/>
        <dsp:cNvSpPr/>
      </dsp:nvSpPr>
      <dsp:spPr>
        <a:xfrm>
          <a:off x="4049146" y="0"/>
          <a:ext cx="2194718" cy="628216"/>
        </a:xfrm>
        <a:prstGeom prst="chevron">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s-ES" sz="1500" kern="1200" dirty="0" smtClean="0"/>
            <a:t>Fecha de inscripción</a:t>
          </a:r>
          <a:endParaRPr lang="es-ES" sz="1500" kern="1200" dirty="0"/>
        </a:p>
      </dsp:txBody>
      <dsp:txXfrm>
        <a:off x="4363254" y="0"/>
        <a:ext cx="1566502" cy="628216"/>
      </dsp:txXfrm>
    </dsp:sp>
    <dsp:sp modelId="{9B2C4B7C-E799-4100-8CCE-CBB2CDE563A3}">
      <dsp:nvSpPr>
        <dsp:cNvPr id="0" name=""/>
        <dsp:cNvSpPr/>
      </dsp:nvSpPr>
      <dsp:spPr>
        <a:xfrm>
          <a:off x="5929510" y="0"/>
          <a:ext cx="2194718" cy="628216"/>
        </a:xfrm>
        <a:prstGeom prst="chevron">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s-ES" sz="1500" kern="1200" dirty="0" smtClean="0"/>
            <a:t>Fecha plazo legal formulación CCAA</a:t>
          </a:r>
          <a:endParaRPr lang="es-ES" sz="1500" kern="1200" dirty="0"/>
        </a:p>
      </dsp:txBody>
      <dsp:txXfrm>
        <a:off x="6243618" y="0"/>
        <a:ext cx="1566502" cy="62821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FD08FE-61AF-48C0-BDB0-1667D5AD1E2D}">
      <dsp:nvSpPr>
        <dsp:cNvPr id="0" name=""/>
        <dsp:cNvSpPr/>
      </dsp:nvSpPr>
      <dsp:spPr>
        <a:xfrm>
          <a:off x="6616" y="2221829"/>
          <a:ext cx="3246086" cy="929514"/>
        </a:xfrm>
        <a:prstGeom prst="roundRect">
          <a:avLst>
            <a:gd name="adj" fmla="val 10000"/>
          </a:avLst>
        </a:prstGeom>
        <a:solidFill>
          <a:srgbClr val="FFFF00"/>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b="1" kern="1200" dirty="0" smtClean="0"/>
            <a:t>BENEFICIO DISTRIBUIBLE</a:t>
          </a:r>
          <a:endParaRPr lang="es-ES" sz="1400" b="1" kern="1200" dirty="0"/>
        </a:p>
      </dsp:txBody>
      <dsp:txXfrm>
        <a:off x="33841" y="2249054"/>
        <a:ext cx="3191636" cy="875064"/>
      </dsp:txXfrm>
    </dsp:sp>
    <dsp:sp modelId="{D283FA54-AD83-48AC-AA4D-98F5E58BE5C0}">
      <dsp:nvSpPr>
        <dsp:cNvPr id="0" name=""/>
        <dsp:cNvSpPr/>
      </dsp:nvSpPr>
      <dsp:spPr>
        <a:xfrm rot="17350740">
          <a:off x="2492751" y="1604659"/>
          <a:ext cx="2263514" cy="25971"/>
        </a:xfrm>
        <a:custGeom>
          <a:avLst/>
          <a:gdLst/>
          <a:ahLst/>
          <a:cxnLst/>
          <a:rect l="0" t="0" r="0" b="0"/>
          <a:pathLst>
            <a:path>
              <a:moveTo>
                <a:pt x="0" y="12985"/>
              </a:moveTo>
              <a:lnTo>
                <a:pt x="2263514" y="12985"/>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ES" sz="800" kern="1200" dirty="0"/>
        </a:p>
      </dsp:txBody>
      <dsp:txXfrm>
        <a:off x="3567920" y="1561057"/>
        <a:ext cx="113175" cy="113175"/>
      </dsp:txXfrm>
    </dsp:sp>
    <dsp:sp modelId="{667A28D3-5AD5-4B3B-B91A-522A5F6AF469}">
      <dsp:nvSpPr>
        <dsp:cNvPr id="0" name=""/>
        <dsp:cNvSpPr/>
      </dsp:nvSpPr>
      <dsp:spPr>
        <a:xfrm>
          <a:off x="3996314" y="83947"/>
          <a:ext cx="7783416" cy="929514"/>
        </a:xfrm>
        <a:prstGeom prst="roundRect">
          <a:avLst>
            <a:gd name="adj" fmla="val 10000"/>
          </a:avLst>
        </a:prstGeom>
        <a:solidFill>
          <a:srgbClr val="92D050"/>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b="1" kern="1200" dirty="0" smtClean="0"/>
            <a:t>+ RESULTADO DEL EJERCICIO (129) +  GASTOS FINANCIEROS QUE SEAN DIVIDENDO MÍNIMO O PREFERENTE (664)</a:t>
          </a:r>
          <a:endParaRPr lang="es-ES" sz="1000" b="1" kern="1200" dirty="0"/>
        </a:p>
      </dsp:txBody>
      <dsp:txXfrm>
        <a:off x="4023539" y="111172"/>
        <a:ext cx="7728966" cy="875064"/>
      </dsp:txXfrm>
    </dsp:sp>
    <dsp:sp modelId="{41C6A27A-3C71-45E9-AFBA-AF29E7877704}">
      <dsp:nvSpPr>
        <dsp:cNvPr id="0" name=""/>
        <dsp:cNvSpPr/>
      </dsp:nvSpPr>
      <dsp:spPr>
        <a:xfrm rot="19457599">
          <a:off x="3166628" y="2406365"/>
          <a:ext cx="915760" cy="25971"/>
        </a:xfrm>
        <a:custGeom>
          <a:avLst/>
          <a:gdLst/>
          <a:ahLst/>
          <a:cxnLst/>
          <a:rect l="0" t="0" r="0" b="0"/>
          <a:pathLst>
            <a:path>
              <a:moveTo>
                <a:pt x="0" y="12985"/>
              </a:moveTo>
              <a:lnTo>
                <a:pt x="915760" y="12985"/>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601614" y="2396457"/>
        <a:ext cx="45788" cy="45788"/>
      </dsp:txXfrm>
    </dsp:sp>
    <dsp:sp modelId="{A6EDBB85-4409-4B4F-A7DC-7068F3DEF9F5}">
      <dsp:nvSpPr>
        <dsp:cNvPr id="0" name=""/>
        <dsp:cNvSpPr/>
      </dsp:nvSpPr>
      <dsp:spPr>
        <a:xfrm>
          <a:off x="3996314" y="1687359"/>
          <a:ext cx="1859028" cy="929514"/>
        </a:xfrm>
        <a:prstGeom prst="roundRect">
          <a:avLst>
            <a:gd name="adj" fmla="val 10000"/>
          </a:avLst>
        </a:prstGeom>
        <a:solidFill>
          <a:srgbClr val="92D050"/>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b="1" kern="1200" dirty="0" smtClean="0"/>
            <a:t>AJUSTES POSITIVOS</a:t>
          </a:r>
          <a:endParaRPr lang="es-ES" sz="1000" b="1" kern="1200" dirty="0"/>
        </a:p>
      </dsp:txBody>
      <dsp:txXfrm>
        <a:off x="4023539" y="1714584"/>
        <a:ext cx="1804578" cy="875064"/>
      </dsp:txXfrm>
    </dsp:sp>
    <dsp:sp modelId="{03D84752-C981-47A7-BDE2-9B7DAA94C4D7}">
      <dsp:nvSpPr>
        <dsp:cNvPr id="0" name=""/>
        <dsp:cNvSpPr/>
      </dsp:nvSpPr>
      <dsp:spPr>
        <a:xfrm rot="19457599">
          <a:off x="5769268" y="1871895"/>
          <a:ext cx="915760" cy="25971"/>
        </a:xfrm>
        <a:custGeom>
          <a:avLst/>
          <a:gdLst/>
          <a:ahLst/>
          <a:cxnLst/>
          <a:rect l="0" t="0" r="0" b="0"/>
          <a:pathLst>
            <a:path>
              <a:moveTo>
                <a:pt x="0" y="12985"/>
              </a:moveTo>
              <a:lnTo>
                <a:pt x="915760" y="12985"/>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6204254" y="1861986"/>
        <a:ext cx="45788" cy="45788"/>
      </dsp:txXfrm>
    </dsp:sp>
    <dsp:sp modelId="{0600E2C9-286B-4F2D-8E4C-BF7ED121A602}">
      <dsp:nvSpPr>
        <dsp:cNvPr id="0" name=""/>
        <dsp:cNvSpPr/>
      </dsp:nvSpPr>
      <dsp:spPr>
        <a:xfrm>
          <a:off x="6598953" y="1152888"/>
          <a:ext cx="5057263" cy="929514"/>
        </a:xfrm>
        <a:prstGeom prst="roundRect">
          <a:avLst>
            <a:gd name="adj" fmla="val 10000"/>
          </a:avLst>
        </a:prstGeom>
        <a:solidFill>
          <a:srgbClr val="92D050"/>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b="1" kern="1200" dirty="0" smtClean="0"/>
            <a:t>+ RESERVAS DE LIBRE DISPOSICIÓN</a:t>
          </a:r>
        </a:p>
        <a:p>
          <a:pPr lvl="0" algn="ctr" defTabSz="444500">
            <a:lnSpc>
              <a:spcPct val="90000"/>
            </a:lnSpc>
            <a:spcBef>
              <a:spcPct val="0"/>
            </a:spcBef>
            <a:spcAft>
              <a:spcPct val="35000"/>
            </a:spcAft>
          </a:pPr>
          <a:r>
            <a:rPr lang="es-ES" sz="1000" b="1" kern="1200" dirty="0" smtClean="0"/>
            <a:t> (RESERVA VOLUNTARIA, PRIMA DE EMISIÓN, APORTACIONES SOCIOS ART. 9)</a:t>
          </a:r>
          <a:endParaRPr lang="es-ES" sz="1000" b="1" kern="1200" dirty="0"/>
        </a:p>
      </dsp:txBody>
      <dsp:txXfrm>
        <a:off x="6626178" y="1180113"/>
        <a:ext cx="5002813" cy="875064"/>
      </dsp:txXfrm>
    </dsp:sp>
    <dsp:sp modelId="{E07619BA-77DC-46E7-AB94-C0C578DC6CF2}">
      <dsp:nvSpPr>
        <dsp:cNvPr id="0" name=""/>
        <dsp:cNvSpPr/>
      </dsp:nvSpPr>
      <dsp:spPr>
        <a:xfrm rot="2142401">
          <a:off x="5769268" y="2406365"/>
          <a:ext cx="915760" cy="25971"/>
        </a:xfrm>
        <a:custGeom>
          <a:avLst/>
          <a:gdLst/>
          <a:ahLst/>
          <a:cxnLst/>
          <a:rect l="0" t="0" r="0" b="0"/>
          <a:pathLst>
            <a:path>
              <a:moveTo>
                <a:pt x="0" y="12985"/>
              </a:moveTo>
              <a:lnTo>
                <a:pt x="915760" y="12985"/>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6204254" y="2396457"/>
        <a:ext cx="45788" cy="45788"/>
      </dsp:txXfrm>
    </dsp:sp>
    <dsp:sp modelId="{310DF6EA-99CC-4796-A8B3-FDB6B4D18F49}">
      <dsp:nvSpPr>
        <dsp:cNvPr id="0" name=""/>
        <dsp:cNvSpPr/>
      </dsp:nvSpPr>
      <dsp:spPr>
        <a:xfrm>
          <a:off x="6598953" y="2221829"/>
          <a:ext cx="5094648" cy="929514"/>
        </a:xfrm>
        <a:prstGeom prst="roundRect">
          <a:avLst>
            <a:gd name="adj" fmla="val 10000"/>
          </a:avLst>
        </a:prstGeom>
        <a:solidFill>
          <a:srgbClr val="92D050"/>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b="1" kern="1200" dirty="0" smtClean="0"/>
            <a:t>+ REMANENTE (120)</a:t>
          </a:r>
          <a:endParaRPr lang="es-ES" sz="1000" b="1" kern="1200" dirty="0"/>
        </a:p>
      </dsp:txBody>
      <dsp:txXfrm>
        <a:off x="6626178" y="2249054"/>
        <a:ext cx="5040198" cy="875064"/>
      </dsp:txXfrm>
    </dsp:sp>
    <dsp:sp modelId="{A72F303A-E618-4E26-B554-C4A5712D9666}">
      <dsp:nvSpPr>
        <dsp:cNvPr id="0" name=""/>
        <dsp:cNvSpPr/>
      </dsp:nvSpPr>
      <dsp:spPr>
        <a:xfrm rot="4249260">
          <a:off x="2492751" y="3742542"/>
          <a:ext cx="2263514" cy="25971"/>
        </a:xfrm>
        <a:custGeom>
          <a:avLst/>
          <a:gdLst/>
          <a:ahLst/>
          <a:cxnLst/>
          <a:rect l="0" t="0" r="0" b="0"/>
          <a:pathLst>
            <a:path>
              <a:moveTo>
                <a:pt x="0" y="12985"/>
              </a:moveTo>
              <a:lnTo>
                <a:pt x="2263514" y="12985"/>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ES" sz="800" kern="1200"/>
        </a:p>
      </dsp:txBody>
      <dsp:txXfrm>
        <a:off x="3567920" y="3698940"/>
        <a:ext cx="113175" cy="113175"/>
      </dsp:txXfrm>
    </dsp:sp>
    <dsp:sp modelId="{63C0A6C8-7A26-4668-9700-F56229475652}">
      <dsp:nvSpPr>
        <dsp:cNvPr id="0" name=""/>
        <dsp:cNvSpPr/>
      </dsp:nvSpPr>
      <dsp:spPr>
        <a:xfrm>
          <a:off x="3996314" y="4359712"/>
          <a:ext cx="1859028" cy="929514"/>
        </a:xfrm>
        <a:prstGeom prst="roundRect">
          <a:avLst>
            <a:gd name="adj" fmla="val 10000"/>
          </a:avLst>
        </a:prstGeom>
        <a:solidFill>
          <a:srgbClr val="FF0000"/>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b="1" kern="1200" dirty="0" smtClean="0">
              <a:solidFill>
                <a:schemeClr val="bg1"/>
              </a:solidFill>
            </a:rPr>
            <a:t>AJUSTES NEGATIVOS</a:t>
          </a:r>
          <a:endParaRPr lang="es-ES" sz="1000" b="1" kern="1200" dirty="0">
            <a:solidFill>
              <a:schemeClr val="bg1"/>
            </a:solidFill>
          </a:endParaRPr>
        </a:p>
      </dsp:txBody>
      <dsp:txXfrm>
        <a:off x="4023539" y="4386937"/>
        <a:ext cx="1804578" cy="875064"/>
      </dsp:txXfrm>
    </dsp:sp>
    <dsp:sp modelId="{ABCCCEA6-E082-4B28-916F-8F6C01D5C1C1}">
      <dsp:nvSpPr>
        <dsp:cNvPr id="0" name=""/>
        <dsp:cNvSpPr/>
      </dsp:nvSpPr>
      <dsp:spPr>
        <a:xfrm rot="18116111">
          <a:off x="5551753" y="4264524"/>
          <a:ext cx="1289013" cy="25971"/>
        </a:xfrm>
        <a:custGeom>
          <a:avLst/>
          <a:gdLst/>
          <a:ahLst/>
          <a:cxnLst/>
          <a:rect l="0" t="0" r="0" b="0"/>
          <a:pathLst>
            <a:path>
              <a:moveTo>
                <a:pt x="0" y="12985"/>
              </a:moveTo>
              <a:lnTo>
                <a:pt x="1289013" y="12985"/>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6164035" y="4245285"/>
        <a:ext cx="64450" cy="64450"/>
      </dsp:txXfrm>
    </dsp:sp>
    <dsp:sp modelId="{5B7FFA9D-8CDD-45D7-8120-0D24AC2FF9E6}">
      <dsp:nvSpPr>
        <dsp:cNvPr id="0" name=""/>
        <dsp:cNvSpPr/>
      </dsp:nvSpPr>
      <dsp:spPr>
        <a:xfrm>
          <a:off x="6537178" y="3265795"/>
          <a:ext cx="5180814" cy="929514"/>
        </a:xfrm>
        <a:prstGeom prst="roundRect">
          <a:avLst>
            <a:gd name="adj" fmla="val 10000"/>
          </a:avLst>
        </a:prstGeom>
        <a:solidFill>
          <a:srgbClr val="FF0000"/>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b="1" kern="1200" dirty="0" smtClean="0">
              <a:solidFill>
                <a:schemeClr val="bg1"/>
              </a:solidFill>
            </a:rPr>
            <a:t>- RESULTADO NEGATIVO DE EJERCICIOS ANTERIORES </a:t>
          </a:r>
        </a:p>
        <a:p>
          <a:pPr lvl="0" algn="ctr" defTabSz="444500">
            <a:lnSpc>
              <a:spcPct val="90000"/>
            </a:lnSpc>
            <a:spcBef>
              <a:spcPct val="0"/>
            </a:spcBef>
            <a:spcAft>
              <a:spcPct val="35000"/>
            </a:spcAft>
          </a:pPr>
          <a:r>
            <a:rPr lang="es-ES" sz="1000" b="1" kern="1200" dirty="0" smtClean="0">
              <a:solidFill>
                <a:schemeClr val="bg1"/>
              </a:solidFill>
            </a:rPr>
            <a:t>(EL EXCESO DE ESTOS SOBRE LOS AJUSTES POSITIVOS SÓLO SE INCLUYE COMO AJUSTE NEGATIVO SI NO ESTÁ COMPENSADO MATERIALMENTE CON EL SALDO DE LA RESERVA LEGAL Y OTRAS RESERVAS INDISPONIBLES EXISTENTES)</a:t>
          </a:r>
          <a:endParaRPr lang="es-ES" sz="1000" b="1" kern="1200" dirty="0"/>
        </a:p>
      </dsp:txBody>
      <dsp:txXfrm>
        <a:off x="6564403" y="3293020"/>
        <a:ext cx="5126364" cy="875064"/>
      </dsp:txXfrm>
    </dsp:sp>
    <dsp:sp modelId="{417820E7-533C-45EF-B8EE-7FFC011BFA34}">
      <dsp:nvSpPr>
        <dsp:cNvPr id="0" name=""/>
        <dsp:cNvSpPr/>
      </dsp:nvSpPr>
      <dsp:spPr>
        <a:xfrm rot="204457">
          <a:off x="5854673" y="4833977"/>
          <a:ext cx="756884" cy="25971"/>
        </a:xfrm>
        <a:custGeom>
          <a:avLst/>
          <a:gdLst/>
          <a:ahLst/>
          <a:cxnLst/>
          <a:rect l="0" t="0" r="0" b="0"/>
          <a:pathLst>
            <a:path>
              <a:moveTo>
                <a:pt x="0" y="12985"/>
              </a:moveTo>
              <a:lnTo>
                <a:pt x="756884" y="12985"/>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6214193" y="4828041"/>
        <a:ext cx="37844" cy="37844"/>
      </dsp:txXfrm>
    </dsp:sp>
    <dsp:sp modelId="{D313872B-1922-4908-B4C8-52486AE30582}">
      <dsp:nvSpPr>
        <dsp:cNvPr id="0" name=""/>
        <dsp:cNvSpPr/>
      </dsp:nvSpPr>
      <dsp:spPr>
        <a:xfrm>
          <a:off x="6610888" y="4404700"/>
          <a:ext cx="5133595" cy="929514"/>
        </a:xfrm>
        <a:prstGeom prst="roundRect">
          <a:avLst>
            <a:gd name="adj" fmla="val 10000"/>
          </a:avLst>
        </a:prstGeom>
        <a:solidFill>
          <a:srgbClr val="FF0000"/>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b="1" kern="1200" dirty="0" smtClean="0">
              <a:solidFill>
                <a:schemeClr val="bg1"/>
              </a:solidFill>
            </a:rPr>
            <a:t>- DOTACIÓN RESERVA LEGAL PROVENIENTE DEL RESULTADO DEL EJERCICIO</a:t>
          </a:r>
          <a:endParaRPr lang="es-ES" sz="1000" b="1" kern="1200" dirty="0"/>
        </a:p>
      </dsp:txBody>
      <dsp:txXfrm>
        <a:off x="6638113" y="4431925"/>
        <a:ext cx="5079145" cy="875064"/>
      </dsp:txXfrm>
    </dsp:sp>
    <dsp:sp modelId="{DBC98C2A-571D-4217-88EB-50AA5E3E9FC2}">
      <dsp:nvSpPr>
        <dsp:cNvPr id="0" name=""/>
        <dsp:cNvSpPr/>
      </dsp:nvSpPr>
      <dsp:spPr>
        <a:xfrm rot="3291955">
          <a:off x="5580835" y="5340316"/>
          <a:ext cx="1293294" cy="25971"/>
        </a:xfrm>
        <a:custGeom>
          <a:avLst/>
          <a:gdLst/>
          <a:ahLst/>
          <a:cxnLst/>
          <a:rect l="0" t="0" r="0" b="0"/>
          <a:pathLst>
            <a:path>
              <a:moveTo>
                <a:pt x="0" y="12985"/>
              </a:moveTo>
              <a:lnTo>
                <a:pt x="1293294" y="12985"/>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6195150" y="5320970"/>
        <a:ext cx="64664" cy="64664"/>
      </dsp:txXfrm>
    </dsp:sp>
    <dsp:sp modelId="{CF5C0FF1-01AF-4E73-9F30-9E56DC417995}">
      <dsp:nvSpPr>
        <dsp:cNvPr id="0" name=""/>
        <dsp:cNvSpPr/>
      </dsp:nvSpPr>
      <dsp:spPr>
        <a:xfrm>
          <a:off x="6599623" y="5417378"/>
          <a:ext cx="5203252" cy="929514"/>
        </a:xfrm>
        <a:prstGeom prst="roundRect">
          <a:avLst>
            <a:gd name="adj" fmla="val 10000"/>
          </a:avLst>
        </a:prstGeom>
        <a:solidFill>
          <a:srgbClr val="FF0000"/>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b="1" kern="1200" dirty="0" smtClean="0">
              <a:solidFill>
                <a:schemeClr val="bg1"/>
              </a:solidFill>
            </a:rPr>
            <a:t>- DOTACIÓN OTRAS ATENCIONES OBLIGATORIAS</a:t>
          </a:r>
        </a:p>
        <a:p>
          <a:pPr lvl="0" algn="ctr" defTabSz="444500">
            <a:lnSpc>
              <a:spcPct val="90000"/>
            </a:lnSpc>
            <a:spcBef>
              <a:spcPct val="0"/>
            </a:spcBef>
            <a:spcAft>
              <a:spcPct val="35000"/>
            </a:spcAft>
          </a:pPr>
          <a:r>
            <a:rPr lang="es-ES" sz="1000" b="1" kern="1200" dirty="0" smtClean="0">
              <a:solidFill>
                <a:schemeClr val="bg1"/>
              </a:solidFill>
            </a:rPr>
            <a:t>(POR EJEMPLO, RESERVAS ESPECIALES)</a:t>
          </a:r>
          <a:endParaRPr lang="es-ES" sz="1000" b="1" kern="1200" dirty="0"/>
        </a:p>
      </dsp:txBody>
      <dsp:txXfrm>
        <a:off x="6626848" y="5444603"/>
        <a:ext cx="5148802" cy="8750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680481-E370-4191-B890-C710CF71EA22}">
      <dsp:nvSpPr>
        <dsp:cNvPr id="0" name=""/>
        <dsp:cNvSpPr/>
      </dsp:nvSpPr>
      <dsp:spPr>
        <a:xfrm>
          <a:off x="3798" y="1218956"/>
          <a:ext cx="2087695" cy="104384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b="1" kern="1200" dirty="0" smtClean="0"/>
            <a:t>VALOR EX ANTE DE LAS PARTICIPACIONES</a:t>
          </a:r>
          <a:endParaRPr lang="es-ES" sz="1600" b="1" kern="1200" dirty="0"/>
        </a:p>
      </dsp:txBody>
      <dsp:txXfrm>
        <a:off x="34371" y="1249529"/>
        <a:ext cx="2026549" cy="982701"/>
      </dsp:txXfrm>
    </dsp:sp>
    <dsp:sp modelId="{839F0774-1525-411B-B664-2FDE2B13BA14}">
      <dsp:nvSpPr>
        <dsp:cNvPr id="0" name=""/>
        <dsp:cNvSpPr/>
      </dsp:nvSpPr>
      <dsp:spPr>
        <a:xfrm>
          <a:off x="2091494" y="1713897"/>
          <a:ext cx="835078" cy="53964"/>
        </a:xfrm>
        <a:custGeom>
          <a:avLst/>
          <a:gdLst/>
          <a:ahLst/>
          <a:cxnLst/>
          <a:rect l="0" t="0" r="0" b="0"/>
          <a:pathLst>
            <a:path>
              <a:moveTo>
                <a:pt x="0" y="26982"/>
              </a:moveTo>
              <a:lnTo>
                <a:pt x="835078" y="2698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2488156" y="1720003"/>
        <a:ext cx="41753" cy="41753"/>
      </dsp:txXfrm>
    </dsp:sp>
    <dsp:sp modelId="{5A880768-0C1C-4151-98E8-53B0ABCB7F8D}">
      <dsp:nvSpPr>
        <dsp:cNvPr id="0" name=""/>
        <dsp:cNvSpPr/>
      </dsp:nvSpPr>
      <dsp:spPr>
        <a:xfrm>
          <a:off x="2926573" y="1218956"/>
          <a:ext cx="2087695" cy="104384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t>Es el valor razonable antes del aumento de capital</a:t>
          </a:r>
          <a:endParaRPr lang="es-ES" sz="1600" kern="1200" dirty="0"/>
        </a:p>
      </dsp:txBody>
      <dsp:txXfrm>
        <a:off x="2957146" y="1249529"/>
        <a:ext cx="2026549" cy="982701"/>
      </dsp:txXfrm>
    </dsp:sp>
    <dsp:sp modelId="{33FAB604-941E-4324-B775-0A395FA44397}">
      <dsp:nvSpPr>
        <dsp:cNvPr id="0" name=""/>
        <dsp:cNvSpPr/>
      </dsp:nvSpPr>
      <dsp:spPr>
        <a:xfrm rot="19457599">
          <a:off x="4917607" y="1413791"/>
          <a:ext cx="1028402" cy="53964"/>
        </a:xfrm>
        <a:custGeom>
          <a:avLst/>
          <a:gdLst/>
          <a:ahLst/>
          <a:cxnLst/>
          <a:rect l="0" t="0" r="0" b="0"/>
          <a:pathLst>
            <a:path>
              <a:moveTo>
                <a:pt x="0" y="26982"/>
              </a:moveTo>
              <a:lnTo>
                <a:pt x="1028402" y="2698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5406098" y="1415063"/>
        <a:ext cx="51420" cy="51420"/>
      </dsp:txXfrm>
    </dsp:sp>
    <dsp:sp modelId="{1B2034DB-86B9-4A59-AB13-89EF0322010D}">
      <dsp:nvSpPr>
        <dsp:cNvPr id="0" name=""/>
        <dsp:cNvSpPr/>
      </dsp:nvSpPr>
      <dsp:spPr>
        <a:xfrm>
          <a:off x="5849347" y="618743"/>
          <a:ext cx="2087695" cy="1043847"/>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t>VALOR DE COTIZACIÓN</a:t>
          </a:r>
          <a:endParaRPr lang="es-ES" sz="1600" kern="1200" dirty="0"/>
        </a:p>
      </dsp:txBody>
      <dsp:txXfrm>
        <a:off x="5879920" y="649316"/>
        <a:ext cx="2026549" cy="982701"/>
      </dsp:txXfrm>
    </dsp:sp>
    <dsp:sp modelId="{DA041305-5CEA-4F12-AF1D-9320EB383783}">
      <dsp:nvSpPr>
        <dsp:cNvPr id="0" name=""/>
        <dsp:cNvSpPr/>
      </dsp:nvSpPr>
      <dsp:spPr>
        <a:xfrm rot="2142401">
          <a:off x="4917607" y="2014003"/>
          <a:ext cx="1028402" cy="53964"/>
        </a:xfrm>
        <a:custGeom>
          <a:avLst/>
          <a:gdLst/>
          <a:ahLst/>
          <a:cxnLst/>
          <a:rect l="0" t="0" r="0" b="0"/>
          <a:pathLst>
            <a:path>
              <a:moveTo>
                <a:pt x="0" y="26982"/>
              </a:moveTo>
              <a:lnTo>
                <a:pt x="1028402" y="2698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5406098" y="2015276"/>
        <a:ext cx="51420" cy="51420"/>
      </dsp:txXfrm>
    </dsp:sp>
    <dsp:sp modelId="{8D148012-182A-4B56-AE18-61784964B57B}">
      <dsp:nvSpPr>
        <dsp:cNvPr id="0" name=""/>
        <dsp:cNvSpPr/>
      </dsp:nvSpPr>
      <dsp:spPr>
        <a:xfrm>
          <a:off x="5849347" y="1819168"/>
          <a:ext cx="2087695" cy="1043847"/>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t>EN SU DEFECTO, VALOR TÉORICO CONTABLE</a:t>
          </a:r>
          <a:r>
            <a:rPr lang="es-ES" sz="1600" kern="1200" dirty="0" smtClean="0">
              <a:sym typeface="Wingdings" panose="05000000000000000000" pitchFamily="2" charset="2"/>
            </a:rPr>
            <a:t> (art. 2.7) +/- plusvalías o minusvalías tácitas</a:t>
          </a:r>
          <a:endParaRPr lang="es-ES" sz="1600" kern="1200" dirty="0"/>
        </a:p>
      </dsp:txBody>
      <dsp:txXfrm>
        <a:off x="5879920" y="1849741"/>
        <a:ext cx="2026549" cy="9827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05D0CA-6A9E-40D7-8660-9A7631180679}">
      <dsp:nvSpPr>
        <dsp:cNvPr id="0" name=""/>
        <dsp:cNvSpPr/>
      </dsp:nvSpPr>
      <dsp:spPr>
        <a:xfrm>
          <a:off x="280472" y="1135603"/>
          <a:ext cx="1972196" cy="9860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Reconocimiento inicial en balance</a:t>
          </a:r>
        </a:p>
        <a:p>
          <a:pPr lvl="0" algn="ctr" defTabSz="622300">
            <a:lnSpc>
              <a:spcPct val="90000"/>
            </a:lnSpc>
            <a:spcBef>
              <a:spcPct val="0"/>
            </a:spcBef>
            <a:spcAft>
              <a:spcPct val="35000"/>
            </a:spcAft>
          </a:pPr>
          <a:r>
            <a:rPr lang="es-ES" sz="1400" kern="1200" dirty="0" smtClean="0"/>
            <a:t>(según definiciones artículo 3)</a:t>
          </a:r>
          <a:endParaRPr lang="es-ES" sz="1400" kern="1200" dirty="0"/>
        </a:p>
      </dsp:txBody>
      <dsp:txXfrm>
        <a:off x="309354" y="1164485"/>
        <a:ext cx="1914432" cy="928334"/>
      </dsp:txXfrm>
    </dsp:sp>
    <dsp:sp modelId="{C6B6801E-DC01-419E-8638-3E7347A2E55B}">
      <dsp:nvSpPr>
        <dsp:cNvPr id="0" name=""/>
        <dsp:cNvSpPr/>
      </dsp:nvSpPr>
      <dsp:spPr>
        <a:xfrm rot="18289469">
          <a:off x="1956399" y="1034400"/>
          <a:ext cx="1381418" cy="54492"/>
        </a:xfrm>
        <a:custGeom>
          <a:avLst/>
          <a:gdLst/>
          <a:ahLst/>
          <a:cxnLst/>
          <a:rect l="0" t="0" r="0" b="0"/>
          <a:pathLst>
            <a:path>
              <a:moveTo>
                <a:pt x="0" y="27246"/>
              </a:moveTo>
              <a:lnTo>
                <a:pt x="1381418" y="272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2612573" y="1027110"/>
        <a:ext cx="69070" cy="69070"/>
      </dsp:txXfrm>
    </dsp:sp>
    <dsp:sp modelId="{B5F5F513-311E-4DF8-9875-BE66AFD5F7F5}">
      <dsp:nvSpPr>
        <dsp:cNvPr id="0" name=""/>
        <dsp:cNvSpPr/>
      </dsp:nvSpPr>
      <dsp:spPr>
        <a:xfrm>
          <a:off x="3041547" y="1590"/>
          <a:ext cx="1972196" cy="9860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Instrumento de patrimonio</a:t>
          </a:r>
          <a:endParaRPr lang="es-ES" sz="1400" kern="1200" dirty="0"/>
        </a:p>
      </dsp:txBody>
      <dsp:txXfrm>
        <a:off x="3070429" y="30472"/>
        <a:ext cx="1914432" cy="928334"/>
      </dsp:txXfrm>
    </dsp:sp>
    <dsp:sp modelId="{1A959C3F-4E92-4C0C-9C38-4087140A8D42}">
      <dsp:nvSpPr>
        <dsp:cNvPr id="0" name=""/>
        <dsp:cNvSpPr/>
      </dsp:nvSpPr>
      <dsp:spPr>
        <a:xfrm>
          <a:off x="2252669" y="1601406"/>
          <a:ext cx="788878" cy="54492"/>
        </a:xfrm>
        <a:custGeom>
          <a:avLst/>
          <a:gdLst/>
          <a:ahLst/>
          <a:cxnLst/>
          <a:rect l="0" t="0" r="0" b="0"/>
          <a:pathLst>
            <a:path>
              <a:moveTo>
                <a:pt x="0" y="27246"/>
              </a:moveTo>
              <a:lnTo>
                <a:pt x="788878" y="272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2627386" y="1608931"/>
        <a:ext cx="39443" cy="39443"/>
      </dsp:txXfrm>
    </dsp:sp>
    <dsp:sp modelId="{7798142E-1BA8-409B-8A01-4FE5B0DC20CC}">
      <dsp:nvSpPr>
        <dsp:cNvPr id="0" name=""/>
        <dsp:cNvSpPr/>
      </dsp:nvSpPr>
      <dsp:spPr>
        <a:xfrm>
          <a:off x="3041547" y="1135603"/>
          <a:ext cx="1972196" cy="9860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Pasivo financiero</a:t>
          </a:r>
          <a:endParaRPr lang="es-ES" sz="1400" kern="1200" dirty="0"/>
        </a:p>
      </dsp:txBody>
      <dsp:txXfrm>
        <a:off x="3070429" y="1164485"/>
        <a:ext cx="1914432" cy="928334"/>
      </dsp:txXfrm>
    </dsp:sp>
    <dsp:sp modelId="{AE575AD2-ED1E-44FB-A117-73B9F5ACCA58}">
      <dsp:nvSpPr>
        <dsp:cNvPr id="0" name=""/>
        <dsp:cNvSpPr/>
      </dsp:nvSpPr>
      <dsp:spPr>
        <a:xfrm rot="3310531">
          <a:off x="1956399" y="2168413"/>
          <a:ext cx="1381418" cy="54492"/>
        </a:xfrm>
        <a:custGeom>
          <a:avLst/>
          <a:gdLst/>
          <a:ahLst/>
          <a:cxnLst/>
          <a:rect l="0" t="0" r="0" b="0"/>
          <a:pathLst>
            <a:path>
              <a:moveTo>
                <a:pt x="0" y="27246"/>
              </a:moveTo>
              <a:lnTo>
                <a:pt x="1381418" y="272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2612573" y="2161124"/>
        <a:ext cx="69070" cy="69070"/>
      </dsp:txXfrm>
    </dsp:sp>
    <dsp:sp modelId="{29DF5024-0954-4FC6-A3A5-7980CBD65660}">
      <dsp:nvSpPr>
        <dsp:cNvPr id="0" name=""/>
        <dsp:cNvSpPr/>
      </dsp:nvSpPr>
      <dsp:spPr>
        <a:xfrm>
          <a:off x="3041547" y="2269617"/>
          <a:ext cx="1972196" cy="9860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Activo financiero</a:t>
          </a:r>
        </a:p>
        <a:p>
          <a:pPr lvl="0" algn="ctr" defTabSz="622300">
            <a:lnSpc>
              <a:spcPct val="90000"/>
            </a:lnSpc>
            <a:spcBef>
              <a:spcPct val="0"/>
            </a:spcBef>
            <a:spcAft>
              <a:spcPct val="35000"/>
            </a:spcAft>
          </a:pPr>
          <a:r>
            <a:rPr lang="es-ES" sz="1400" kern="1200" dirty="0" smtClean="0"/>
            <a:t> (pero no las transacciones con instrumentos propios)</a:t>
          </a:r>
          <a:endParaRPr lang="es-ES" sz="1400" kern="1200" dirty="0"/>
        </a:p>
      </dsp:txBody>
      <dsp:txXfrm>
        <a:off x="3070429" y="2298499"/>
        <a:ext cx="1914432" cy="9283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099D24-F27A-414F-A725-A9DEEDA9936B}">
      <dsp:nvSpPr>
        <dsp:cNvPr id="0" name=""/>
        <dsp:cNvSpPr/>
      </dsp:nvSpPr>
      <dsp:spPr>
        <a:xfrm>
          <a:off x="3308868" y="2967536"/>
          <a:ext cx="1160863" cy="552465"/>
        </a:xfrm>
        <a:custGeom>
          <a:avLst/>
          <a:gdLst/>
          <a:ahLst/>
          <a:cxnLst/>
          <a:rect l="0" t="0" r="0" b="0"/>
          <a:pathLst>
            <a:path>
              <a:moveTo>
                <a:pt x="0" y="0"/>
              </a:moveTo>
              <a:lnTo>
                <a:pt x="0" y="376489"/>
              </a:lnTo>
              <a:lnTo>
                <a:pt x="1160863" y="376489"/>
              </a:lnTo>
              <a:lnTo>
                <a:pt x="1160863" y="55246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4A6ABB-DF36-4027-9983-F74B9DCAAE06}">
      <dsp:nvSpPr>
        <dsp:cNvPr id="0" name=""/>
        <dsp:cNvSpPr/>
      </dsp:nvSpPr>
      <dsp:spPr>
        <a:xfrm>
          <a:off x="2148005" y="2967536"/>
          <a:ext cx="1160863" cy="552465"/>
        </a:xfrm>
        <a:custGeom>
          <a:avLst/>
          <a:gdLst/>
          <a:ahLst/>
          <a:cxnLst/>
          <a:rect l="0" t="0" r="0" b="0"/>
          <a:pathLst>
            <a:path>
              <a:moveTo>
                <a:pt x="1160863" y="0"/>
              </a:moveTo>
              <a:lnTo>
                <a:pt x="1160863" y="376489"/>
              </a:lnTo>
              <a:lnTo>
                <a:pt x="0" y="376489"/>
              </a:lnTo>
              <a:lnTo>
                <a:pt x="0" y="55246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D0C8A5-B0F3-481B-BF05-A314499E9498}">
      <dsp:nvSpPr>
        <dsp:cNvPr id="0" name=""/>
        <dsp:cNvSpPr/>
      </dsp:nvSpPr>
      <dsp:spPr>
        <a:xfrm>
          <a:off x="3263148" y="1208828"/>
          <a:ext cx="91440" cy="552465"/>
        </a:xfrm>
        <a:custGeom>
          <a:avLst/>
          <a:gdLst/>
          <a:ahLst/>
          <a:cxnLst/>
          <a:rect l="0" t="0" r="0" b="0"/>
          <a:pathLst>
            <a:path>
              <a:moveTo>
                <a:pt x="45720" y="0"/>
              </a:moveTo>
              <a:lnTo>
                <a:pt x="45720" y="55246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1C455C-D363-4198-8C4F-53DCB1DCDA9C}">
      <dsp:nvSpPr>
        <dsp:cNvPr id="0" name=""/>
        <dsp:cNvSpPr/>
      </dsp:nvSpPr>
      <dsp:spPr>
        <a:xfrm>
          <a:off x="2359071" y="2586"/>
          <a:ext cx="1899594" cy="12062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1C9811-7A78-411C-AA7B-FEBA9E32174A}">
      <dsp:nvSpPr>
        <dsp:cNvPr id="0" name=""/>
        <dsp:cNvSpPr/>
      </dsp:nvSpPr>
      <dsp:spPr>
        <a:xfrm>
          <a:off x="2570137" y="203098"/>
          <a:ext cx="1899594" cy="120624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t>“NETEO” DE ACTIVOS/PASIVOS FINANCIEROS</a:t>
          </a:r>
          <a:endParaRPr lang="es-ES" sz="1400" b="1" kern="1200" dirty="0"/>
        </a:p>
      </dsp:txBody>
      <dsp:txXfrm>
        <a:off x="2605467" y="238428"/>
        <a:ext cx="1828934" cy="1135582"/>
      </dsp:txXfrm>
    </dsp:sp>
    <dsp:sp modelId="{74F28F7D-C9C8-42DD-861A-D520215A9469}">
      <dsp:nvSpPr>
        <dsp:cNvPr id="0" name=""/>
        <dsp:cNvSpPr/>
      </dsp:nvSpPr>
      <dsp:spPr>
        <a:xfrm>
          <a:off x="2359071" y="1761293"/>
          <a:ext cx="1899594" cy="12062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F553D5-923E-455A-800B-18638BC26017}">
      <dsp:nvSpPr>
        <dsp:cNvPr id="0" name=""/>
        <dsp:cNvSpPr/>
      </dsp:nvSpPr>
      <dsp:spPr>
        <a:xfrm>
          <a:off x="2570137" y="1961806"/>
          <a:ext cx="1899594" cy="120624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Condiciones que deben darse simultáneamente</a:t>
          </a:r>
          <a:endParaRPr lang="es-ES" sz="1400" kern="1200" dirty="0"/>
        </a:p>
      </dsp:txBody>
      <dsp:txXfrm>
        <a:off x="2605467" y="1997136"/>
        <a:ext cx="1828934" cy="1135582"/>
      </dsp:txXfrm>
    </dsp:sp>
    <dsp:sp modelId="{7EBF653C-9CA6-4F6F-896F-BD15C64849E0}">
      <dsp:nvSpPr>
        <dsp:cNvPr id="0" name=""/>
        <dsp:cNvSpPr/>
      </dsp:nvSpPr>
      <dsp:spPr>
        <a:xfrm>
          <a:off x="1198208" y="3520001"/>
          <a:ext cx="1899594" cy="12062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A36008-A228-42CA-B5E0-B1E0862CB089}">
      <dsp:nvSpPr>
        <dsp:cNvPr id="0" name=""/>
        <dsp:cNvSpPr/>
      </dsp:nvSpPr>
      <dsp:spPr>
        <a:xfrm>
          <a:off x="1409274" y="3720514"/>
          <a:ext cx="1899594" cy="120624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Que se sociedad tenga el </a:t>
          </a:r>
          <a:r>
            <a:rPr lang="es-ES" sz="1400" b="1" kern="1200" dirty="0" smtClean="0"/>
            <a:t>derecho exigible de compensar </a:t>
          </a:r>
          <a:r>
            <a:rPr lang="es-ES" sz="1400" kern="1200" dirty="0" smtClean="0"/>
            <a:t>los importes reconocidos</a:t>
          </a:r>
          <a:endParaRPr lang="es-ES" sz="1400" kern="1200" dirty="0"/>
        </a:p>
      </dsp:txBody>
      <dsp:txXfrm>
        <a:off x="1444604" y="3755844"/>
        <a:ext cx="1828934" cy="1135582"/>
      </dsp:txXfrm>
    </dsp:sp>
    <dsp:sp modelId="{D8A8A0B2-1183-4FE2-BF8E-CB6D26E2F5CB}">
      <dsp:nvSpPr>
        <dsp:cNvPr id="0" name=""/>
        <dsp:cNvSpPr/>
      </dsp:nvSpPr>
      <dsp:spPr>
        <a:xfrm>
          <a:off x="3519934" y="3520001"/>
          <a:ext cx="1899594" cy="12062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F57BB3-7026-4D4F-9D12-F7C6644FA6DA}">
      <dsp:nvSpPr>
        <dsp:cNvPr id="0" name=""/>
        <dsp:cNvSpPr/>
      </dsp:nvSpPr>
      <dsp:spPr>
        <a:xfrm>
          <a:off x="3731000" y="3720514"/>
          <a:ext cx="1899594" cy="120624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Que se tenga la </a:t>
          </a:r>
          <a:r>
            <a:rPr lang="es-ES" sz="1400" b="1" kern="1200" dirty="0" smtClean="0"/>
            <a:t>intención</a:t>
          </a:r>
          <a:r>
            <a:rPr lang="es-ES" sz="1400" kern="1200" dirty="0" smtClean="0"/>
            <a:t> de liquidar las cantidades por el neto</a:t>
          </a:r>
          <a:endParaRPr lang="es-ES" sz="1400" kern="1200" dirty="0"/>
        </a:p>
      </dsp:txBody>
      <dsp:txXfrm>
        <a:off x="3766330" y="3755844"/>
        <a:ext cx="1828934" cy="11355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0D3FC4-0480-4D0C-820C-1C2B66B83E26}">
      <dsp:nvSpPr>
        <dsp:cNvPr id="0" name=""/>
        <dsp:cNvSpPr/>
      </dsp:nvSpPr>
      <dsp:spPr>
        <a:xfrm>
          <a:off x="5291" y="2319073"/>
          <a:ext cx="1561041" cy="7805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t>Gastos de emisión</a:t>
          </a:r>
          <a:endParaRPr lang="es-ES" sz="1600" kern="1200" dirty="0"/>
        </a:p>
      </dsp:txBody>
      <dsp:txXfrm>
        <a:off x="28152" y="2341934"/>
        <a:ext cx="1515319" cy="734798"/>
      </dsp:txXfrm>
    </dsp:sp>
    <dsp:sp modelId="{7EDFE595-02CB-4963-A731-8207E2A6F54E}">
      <dsp:nvSpPr>
        <dsp:cNvPr id="0" name=""/>
        <dsp:cNvSpPr/>
      </dsp:nvSpPr>
      <dsp:spPr>
        <a:xfrm>
          <a:off x="1566333" y="2696369"/>
          <a:ext cx="624416" cy="25927"/>
        </a:xfrm>
        <a:custGeom>
          <a:avLst/>
          <a:gdLst/>
          <a:ahLst/>
          <a:cxnLst/>
          <a:rect l="0" t="0" r="0" b="0"/>
          <a:pathLst>
            <a:path>
              <a:moveTo>
                <a:pt x="0" y="12963"/>
              </a:moveTo>
              <a:lnTo>
                <a:pt x="624416" y="1296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1862931" y="2693723"/>
        <a:ext cx="31220" cy="31220"/>
      </dsp:txXfrm>
    </dsp:sp>
    <dsp:sp modelId="{B21C11B7-8154-493D-9941-7A52E7997E15}">
      <dsp:nvSpPr>
        <dsp:cNvPr id="0" name=""/>
        <dsp:cNvSpPr/>
      </dsp:nvSpPr>
      <dsp:spPr>
        <a:xfrm>
          <a:off x="2190749" y="2319073"/>
          <a:ext cx="1561041" cy="7805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t>En pasivo financiero</a:t>
          </a:r>
          <a:endParaRPr lang="es-ES" sz="1600" kern="1200" dirty="0"/>
        </a:p>
      </dsp:txBody>
      <dsp:txXfrm>
        <a:off x="2213610" y="2341934"/>
        <a:ext cx="1515319" cy="734798"/>
      </dsp:txXfrm>
    </dsp:sp>
    <dsp:sp modelId="{28F76E6B-AE10-4CAC-9C63-1277D8983DB2}">
      <dsp:nvSpPr>
        <dsp:cNvPr id="0" name=""/>
        <dsp:cNvSpPr/>
      </dsp:nvSpPr>
      <dsp:spPr>
        <a:xfrm>
          <a:off x="3751791" y="2696369"/>
          <a:ext cx="624416" cy="25927"/>
        </a:xfrm>
        <a:custGeom>
          <a:avLst/>
          <a:gdLst/>
          <a:ahLst/>
          <a:cxnLst/>
          <a:rect l="0" t="0" r="0" b="0"/>
          <a:pathLst>
            <a:path>
              <a:moveTo>
                <a:pt x="0" y="12963"/>
              </a:moveTo>
              <a:lnTo>
                <a:pt x="624416" y="1296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4048389" y="2693723"/>
        <a:ext cx="31220" cy="31220"/>
      </dsp:txXfrm>
    </dsp:sp>
    <dsp:sp modelId="{86806D72-7E34-4271-A495-B8516276990E}">
      <dsp:nvSpPr>
        <dsp:cNvPr id="0" name=""/>
        <dsp:cNvSpPr/>
      </dsp:nvSpPr>
      <dsp:spPr>
        <a:xfrm>
          <a:off x="4376208" y="2319073"/>
          <a:ext cx="1561041" cy="7805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b="1" u="sng" kern="1200" dirty="0" smtClean="0"/>
            <a:t>Ajuste valor inicial de un pasivo</a:t>
          </a:r>
          <a:endParaRPr lang="es-ES" sz="1600" b="1" u="sng" kern="1200" dirty="0"/>
        </a:p>
      </dsp:txBody>
      <dsp:txXfrm>
        <a:off x="4399069" y="2341934"/>
        <a:ext cx="1515319" cy="734798"/>
      </dsp:txXfrm>
    </dsp:sp>
    <dsp:sp modelId="{3A47D8E2-0317-4332-BCF0-AFDEBB4A9B90}">
      <dsp:nvSpPr>
        <dsp:cNvPr id="0" name=""/>
        <dsp:cNvSpPr/>
      </dsp:nvSpPr>
      <dsp:spPr>
        <a:xfrm>
          <a:off x="5937250" y="2696369"/>
          <a:ext cx="624416" cy="25927"/>
        </a:xfrm>
        <a:custGeom>
          <a:avLst/>
          <a:gdLst/>
          <a:ahLst/>
          <a:cxnLst/>
          <a:rect l="0" t="0" r="0" b="0"/>
          <a:pathLst>
            <a:path>
              <a:moveTo>
                <a:pt x="0" y="12963"/>
              </a:moveTo>
              <a:lnTo>
                <a:pt x="624416" y="1296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6233848" y="2693723"/>
        <a:ext cx="31220" cy="31220"/>
      </dsp:txXfrm>
    </dsp:sp>
    <dsp:sp modelId="{A2F53D5D-F239-4C54-A9D5-77C5E8FE5130}">
      <dsp:nvSpPr>
        <dsp:cNvPr id="0" name=""/>
        <dsp:cNvSpPr/>
      </dsp:nvSpPr>
      <dsp:spPr>
        <a:xfrm>
          <a:off x="6561666" y="2319073"/>
          <a:ext cx="1561041" cy="7805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t>En PGC-PYMES podrán optar por llevarlos a PyG</a:t>
          </a:r>
          <a:endParaRPr lang="es-ES" sz="1600" kern="1200" dirty="0"/>
        </a:p>
      </dsp:txBody>
      <dsp:txXfrm>
        <a:off x="6584527" y="2341934"/>
        <a:ext cx="1515319" cy="73479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0D3FC4-0480-4D0C-820C-1C2B66B83E26}">
      <dsp:nvSpPr>
        <dsp:cNvPr id="0" name=""/>
        <dsp:cNvSpPr/>
      </dsp:nvSpPr>
      <dsp:spPr>
        <a:xfrm>
          <a:off x="3974" y="1889498"/>
          <a:ext cx="1673309" cy="83665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b="1" kern="1200" dirty="0" smtClean="0"/>
            <a:t>Gastos incrementales derivados de una transacción con instrumentos de patrimonio</a:t>
          </a:r>
          <a:endParaRPr lang="es-ES" sz="1100" b="1" kern="1200" dirty="0"/>
        </a:p>
      </dsp:txBody>
      <dsp:txXfrm>
        <a:off x="28479" y="1914003"/>
        <a:ext cx="1624299" cy="787644"/>
      </dsp:txXfrm>
    </dsp:sp>
    <dsp:sp modelId="{7EDFE595-02CB-4963-A731-8207E2A6F54E}">
      <dsp:nvSpPr>
        <dsp:cNvPr id="0" name=""/>
        <dsp:cNvSpPr/>
      </dsp:nvSpPr>
      <dsp:spPr>
        <a:xfrm>
          <a:off x="1677283" y="2296312"/>
          <a:ext cx="669323" cy="23027"/>
        </a:xfrm>
        <a:custGeom>
          <a:avLst/>
          <a:gdLst/>
          <a:ahLst/>
          <a:cxnLst/>
          <a:rect l="0" t="0" r="0" b="0"/>
          <a:pathLst>
            <a:path>
              <a:moveTo>
                <a:pt x="0" y="11513"/>
              </a:moveTo>
              <a:lnTo>
                <a:pt x="669323" y="1151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1995212" y="2291093"/>
        <a:ext cx="33466" cy="33466"/>
      </dsp:txXfrm>
    </dsp:sp>
    <dsp:sp modelId="{B21C11B7-8154-493D-9941-7A52E7997E15}">
      <dsp:nvSpPr>
        <dsp:cNvPr id="0" name=""/>
        <dsp:cNvSpPr/>
      </dsp:nvSpPr>
      <dsp:spPr>
        <a:xfrm>
          <a:off x="2346607" y="1889498"/>
          <a:ext cx="1673309" cy="83665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smtClean="0"/>
            <a:t>En instrumentos de patrimonio</a:t>
          </a:r>
          <a:endParaRPr lang="es-ES" sz="1100" kern="1200" dirty="0"/>
        </a:p>
      </dsp:txBody>
      <dsp:txXfrm>
        <a:off x="2371112" y="1914003"/>
        <a:ext cx="1624299" cy="787644"/>
      </dsp:txXfrm>
    </dsp:sp>
    <dsp:sp modelId="{3A47D8E2-0317-4332-BCF0-AFDEBB4A9B90}">
      <dsp:nvSpPr>
        <dsp:cNvPr id="0" name=""/>
        <dsp:cNvSpPr/>
      </dsp:nvSpPr>
      <dsp:spPr>
        <a:xfrm rot="18289469">
          <a:off x="3768547" y="1815236"/>
          <a:ext cx="1172063" cy="23027"/>
        </a:xfrm>
        <a:custGeom>
          <a:avLst/>
          <a:gdLst/>
          <a:ahLst/>
          <a:cxnLst/>
          <a:rect l="0" t="0" r="0" b="0"/>
          <a:pathLst>
            <a:path>
              <a:moveTo>
                <a:pt x="0" y="11513"/>
              </a:moveTo>
              <a:lnTo>
                <a:pt x="1172063" y="1151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4325278" y="1797448"/>
        <a:ext cx="58603" cy="58603"/>
      </dsp:txXfrm>
    </dsp:sp>
    <dsp:sp modelId="{A2F53D5D-F239-4C54-A9D5-77C5E8FE5130}">
      <dsp:nvSpPr>
        <dsp:cNvPr id="0" name=""/>
        <dsp:cNvSpPr/>
      </dsp:nvSpPr>
      <dsp:spPr>
        <a:xfrm>
          <a:off x="4689241" y="927345"/>
          <a:ext cx="1673309" cy="83665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smtClean="0"/>
            <a:t>Menores reservas o menor prima de emisión/asunción (acciones)</a:t>
          </a:r>
        </a:p>
        <a:p>
          <a:pPr lvl="0" algn="ctr" defTabSz="488950">
            <a:lnSpc>
              <a:spcPct val="90000"/>
            </a:lnSpc>
            <a:spcBef>
              <a:spcPct val="0"/>
            </a:spcBef>
            <a:spcAft>
              <a:spcPct val="35000"/>
            </a:spcAft>
          </a:pPr>
          <a:r>
            <a:rPr lang="es-ES" sz="1100" kern="1200" dirty="0" smtClean="0"/>
            <a:t>TIPO A</a:t>
          </a:r>
          <a:endParaRPr lang="es-ES" sz="1100" kern="1200" dirty="0"/>
        </a:p>
      </dsp:txBody>
      <dsp:txXfrm>
        <a:off x="4713746" y="951850"/>
        <a:ext cx="1624299" cy="787644"/>
      </dsp:txXfrm>
    </dsp:sp>
    <dsp:sp modelId="{6C564B01-E317-4DBB-88A5-0DBE3BEFC1C7}">
      <dsp:nvSpPr>
        <dsp:cNvPr id="0" name=""/>
        <dsp:cNvSpPr/>
      </dsp:nvSpPr>
      <dsp:spPr>
        <a:xfrm>
          <a:off x="6362551" y="1334159"/>
          <a:ext cx="669323" cy="23027"/>
        </a:xfrm>
        <a:custGeom>
          <a:avLst/>
          <a:gdLst/>
          <a:ahLst/>
          <a:cxnLst/>
          <a:rect l="0" t="0" r="0" b="0"/>
          <a:pathLst>
            <a:path>
              <a:moveTo>
                <a:pt x="0" y="11513"/>
              </a:moveTo>
              <a:lnTo>
                <a:pt x="669323" y="11513"/>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6680480" y="1328940"/>
        <a:ext cx="33466" cy="33466"/>
      </dsp:txXfrm>
    </dsp:sp>
    <dsp:sp modelId="{4CC3065E-E958-49AE-B28E-E4EC35D3A313}">
      <dsp:nvSpPr>
        <dsp:cNvPr id="0" name=""/>
        <dsp:cNvSpPr/>
      </dsp:nvSpPr>
      <dsp:spPr>
        <a:xfrm>
          <a:off x="7031875" y="927345"/>
          <a:ext cx="1673309" cy="8366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smtClean="0"/>
            <a:t>Si la operación se ha inscrito en Reg Mercantil antes del plazo de formulación de CCAA. Si no, a PyG</a:t>
          </a:r>
          <a:endParaRPr lang="es-ES" sz="1100" kern="1200" dirty="0"/>
        </a:p>
      </dsp:txBody>
      <dsp:txXfrm>
        <a:off x="7056380" y="951850"/>
        <a:ext cx="1624299" cy="787644"/>
      </dsp:txXfrm>
    </dsp:sp>
    <dsp:sp modelId="{260F6D58-B22E-460C-A58E-64F35919D203}">
      <dsp:nvSpPr>
        <dsp:cNvPr id="0" name=""/>
        <dsp:cNvSpPr/>
      </dsp:nvSpPr>
      <dsp:spPr>
        <a:xfrm>
          <a:off x="4019917" y="2296312"/>
          <a:ext cx="669323" cy="23027"/>
        </a:xfrm>
        <a:custGeom>
          <a:avLst/>
          <a:gdLst/>
          <a:ahLst/>
          <a:cxnLst/>
          <a:rect l="0" t="0" r="0" b="0"/>
          <a:pathLst>
            <a:path>
              <a:moveTo>
                <a:pt x="0" y="11513"/>
              </a:moveTo>
              <a:lnTo>
                <a:pt x="669323" y="1151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4337846" y="2291093"/>
        <a:ext cx="33466" cy="33466"/>
      </dsp:txXfrm>
    </dsp:sp>
    <dsp:sp modelId="{A394F992-AEF5-493C-A84C-37641D744EB7}">
      <dsp:nvSpPr>
        <dsp:cNvPr id="0" name=""/>
        <dsp:cNvSpPr/>
      </dsp:nvSpPr>
      <dsp:spPr>
        <a:xfrm>
          <a:off x="4689241" y="1889498"/>
          <a:ext cx="1673309" cy="83665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smtClean="0"/>
            <a:t>Menor valor del instrumento de patrimonio en los restantes casos</a:t>
          </a:r>
        </a:p>
        <a:p>
          <a:pPr lvl="0" algn="ctr" defTabSz="488950">
            <a:lnSpc>
              <a:spcPct val="90000"/>
            </a:lnSpc>
            <a:spcBef>
              <a:spcPct val="0"/>
            </a:spcBef>
            <a:spcAft>
              <a:spcPct val="35000"/>
            </a:spcAft>
          </a:pPr>
          <a:r>
            <a:rPr lang="es-ES" sz="1100" kern="1200" dirty="0" smtClean="0"/>
            <a:t>TIPO B</a:t>
          </a:r>
          <a:endParaRPr lang="es-ES" sz="1100" kern="1200" dirty="0"/>
        </a:p>
      </dsp:txBody>
      <dsp:txXfrm>
        <a:off x="4713746" y="1914003"/>
        <a:ext cx="1624299" cy="787644"/>
      </dsp:txXfrm>
    </dsp:sp>
    <dsp:sp modelId="{8699FE45-84E3-4465-8F6C-5330D8995309}">
      <dsp:nvSpPr>
        <dsp:cNvPr id="0" name=""/>
        <dsp:cNvSpPr/>
      </dsp:nvSpPr>
      <dsp:spPr>
        <a:xfrm rot="3310531">
          <a:off x="3768547" y="2777389"/>
          <a:ext cx="1172063" cy="23027"/>
        </a:xfrm>
        <a:custGeom>
          <a:avLst/>
          <a:gdLst/>
          <a:ahLst/>
          <a:cxnLst/>
          <a:rect l="0" t="0" r="0" b="0"/>
          <a:pathLst>
            <a:path>
              <a:moveTo>
                <a:pt x="0" y="11513"/>
              </a:moveTo>
              <a:lnTo>
                <a:pt x="1172063" y="1151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4325278" y="2759601"/>
        <a:ext cx="58603" cy="58603"/>
      </dsp:txXfrm>
    </dsp:sp>
    <dsp:sp modelId="{61C8DD0B-B96D-4804-9470-7F2BC51E566B}">
      <dsp:nvSpPr>
        <dsp:cNvPr id="0" name=""/>
        <dsp:cNvSpPr/>
      </dsp:nvSpPr>
      <dsp:spPr>
        <a:xfrm>
          <a:off x="4689241" y="2851652"/>
          <a:ext cx="1673309" cy="83665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smtClean="0"/>
            <a:t>A PYG si</a:t>
          </a:r>
          <a:endParaRPr lang="es-ES" sz="1100" kern="1200" dirty="0"/>
        </a:p>
      </dsp:txBody>
      <dsp:txXfrm>
        <a:off x="4713746" y="2876157"/>
        <a:ext cx="1624299" cy="787644"/>
      </dsp:txXfrm>
    </dsp:sp>
    <dsp:sp modelId="{47991BD1-37D2-4AA8-803C-75EF152C36C7}">
      <dsp:nvSpPr>
        <dsp:cNvPr id="0" name=""/>
        <dsp:cNvSpPr/>
      </dsp:nvSpPr>
      <dsp:spPr>
        <a:xfrm rot="19457599">
          <a:off x="6285075" y="3017927"/>
          <a:ext cx="824274" cy="23027"/>
        </a:xfrm>
        <a:custGeom>
          <a:avLst/>
          <a:gdLst/>
          <a:ahLst/>
          <a:cxnLst/>
          <a:rect l="0" t="0" r="0" b="0"/>
          <a:pathLst>
            <a:path>
              <a:moveTo>
                <a:pt x="0" y="11513"/>
              </a:moveTo>
              <a:lnTo>
                <a:pt x="824274" y="11513"/>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6676606" y="3008834"/>
        <a:ext cx="41213" cy="41213"/>
      </dsp:txXfrm>
    </dsp:sp>
    <dsp:sp modelId="{71C45B04-7FC5-49F8-B690-1FDB78E205D7}">
      <dsp:nvSpPr>
        <dsp:cNvPr id="0" name=""/>
        <dsp:cNvSpPr/>
      </dsp:nvSpPr>
      <dsp:spPr>
        <a:xfrm>
          <a:off x="7031875" y="2370575"/>
          <a:ext cx="1673309" cy="8366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smtClean="0"/>
            <a:t>se desiste o abandona una operación TIPO A o TIPO B</a:t>
          </a:r>
          <a:endParaRPr lang="es-ES" sz="1100" kern="1200" dirty="0"/>
        </a:p>
      </dsp:txBody>
      <dsp:txXfrm>
        <a:off x="7056380" y="2395080"/>
        <a:ext cx="1624299" cy="787644"/>
      </dsp:txXfrm>
    </dsp:sp>
    <dsp:sp modelId="{625B7173-9951-4837-809E-3572BE957DD1}">
      <dsp:nvSpPr>
        <dsp:cNvPr id="0" name=""/>
        <dsp:cNvSpPr/>
      </dsp:nvSpPr>
      <dsp:spPr>
        <a:xfrm rot="2142401">
          <a:off x="6285075" y="3499004"/>
          <a:ext cx="824274" cy="23027"/>
        </a:xfrm>
        <a:custGeom>
          <a:avLst/>
          <a:gdLst/>
          <a:ahLst/>
          <a:cxnLst/>
          <a:rect l="0" t="0" r="0" b="0"/>
          <a:pathLst>
            <a:path>
              <a:moveTo>
                <a:pt x="0" y="11513"/>
              </a:moveTo>
              <a:lnTo>
                <a:pt x="824274" y="11513"/>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6676606" y="3489910"/>
        <a:ext cx="41213" cy="41213"/>
      </dsp:txXfrm>
    </dsp:sp>
    <dsp:sp modelId="{929B0AAA-47F6-4D11-8157-DF97CA8C047E}">
      <dsp:nvSpPr>
        <dsp:cNvPr id="0" name=""/>
        <dsp:cNvSpPr/>
      </dsp:nvSpPr>
      <dsp:spPr>
        <a:xfrm>
          <a:off x="7031875" y="3332728"/>
          <a:ext cx="1673309" cy="8366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smtClean="0"/>
            <a:t>Son operaciones sin repercusión final en el importe de fondos propios</a:t>
          </a:r>
          <a:endParaRPr lang="es-ES" sz="1100" kern="1200" dirty="0"/>
        </a:p>
      </dsp:txBody>
      <dsp:txXfrm>
        <a:off x="7056380" y="3357233"/>
        <a:ext cx="1624299" cy="787644"/>
      </dsp:txXfrm>
    </dsp:sp>
    <dsp:sp modelId="{021D9746-0998-4866-8375-A6EF91F6B339}">
      <dsp:nvSpPr>
        <dsp:cNvPr id="0" name=""/>
        <dsp:cNvSpPr/>
      </dsp:nvSpPr>
      <dsp:spPr>
        <a:xfrm rot="17692822">
          <a:off x="8244405" y="3017927"/>
          <a:ext cx="1590882" cy="23027"/>
        </a:xfrm>
        <a:custGeom>
          <a:avLst/>
          <a:gdLst/>
          <a:ahLst/>
          <a:cxnLst/>
          <a:rect l="0" t="0" r="0" b="0"/>
          <a:pathLst>
            <a:path>
              <a:moveTo>
                <a:pt x="0" y="11513"/>
              </a:moveTo>
              <a:lnTo>
                <a:pt x="1590882" y="11513"/>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9000075" y="2989669"/>
        <a:ext cx="79544" cy="79544"/>
      </dsp:txXfrm>
    </dsp:sp>
    <dsp:sp modelId="{7DF45E0C-061C-4717-A6AC-9FBC58A213D7}">
      <dsp:nvSpPr>
        <dsp:cNvPr id="0" name=""/>
        <dsp:cNvSpPr/>
      </dsp:nvSpPr>
      <dsp:spPr>
        <a:xfrm>
          <a:off x="9374509" y="1889498"/>
          <a:ext cx="1673309" cy="8366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smtClean="0"/>
            <a:t>REDUCCIÓN DE CAPITAL</a:t>
          </a:r>
          <a:endParaRPr lang="es-ES" sz="1100" kern="1200" dirty="0"/>
        </a:p>
      </dsp:txBody>
      <dsp:txXfrm>
        <a:off x="9399014" y="1914003"/>
        <a:ext cx="1624299" cy="787644"/>
      </dsp:txXfrm>
    </dsp:sp>
    <dsp:sp modelId="{F2D66A7E-1EB0-48E5-92B8-BD20E48026E1}">
      <dsp:nvSpPr>
        <dsp:cNvPr id="0" name=""/>
        <dsp:cNvSpPr/>
      </dsp:nvSpPr>
      <dsp:spPr>
        <a:xfrm rot="19457599">
          <a:off x="8627709" y="3499004"/>
          <a:ext cx="824274" cy="23027"/>
        </a:xfrm>
        <a:custGeom>
          <a:avLst/>
          <a:gdLst/>
          <a:ahLst/>
          <a:cxnLst/>
          <a:rect l="0" t="0" r="0" b="0"/>
          <a:pathLst>
            <a:path>
              <a:moveTo>
                <a:pt x="0" y="11513"/>
              </a:moveTo>
              <a:lnTo>
                <a:pt x="824274" y="11513"/>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9019240" y="3489910"/>
        <a:ext cx="41213" cy="41213"/>
      </dsp:txXfrm>
    </dsp:sp>
    <dsp:sp modelId="{277BDCC9-C4BC-428D-A8B3-E5ABEAFDABCC}">
      <dsp:nvSpPr>
        <dsp:cNvPr id="0" name=""/>
        <dsp:cNvSpPr/>
      </dsp:nvSpPr>
      <dsp:spPr>
        <a:xfrm>
          <a:off x="9374509" y="2851652"/>
          <a:ext cx="1673309" cy="8366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smtClean="0"/>
            <a:t>AMPLIACIÓN CAPITAL CON CARGO A RESERVAS</a:t>
          </a:r>
          <a:endParaRPr lang="es-ES" sz="1100" kern="1200" dirty="0"/>
        </a:p>
      </dsp:txBody>
      <dsp:txXfrm>
        <a:off x="9399014" y="2876157"/>
        <a:ext cx="1624299" cy="787644"/>
      </dsp:txXfrm>
    </dsp:sp>
    <dsp:sp modelId="{B882EE29-2DB4-4BDD-AF20-5429DD32FE92}">
      <dsp:nvSpPr>
        <dsp:cNvPr id="0" name=""/>
        <dsp:cNvSpPr/>
      </dsp:nvSpPr>
      <dsp:spPr>
        <a:xfrm rot="2142401">
          <a:off x="8627709" y="3980080"/>
          <a:ext cx="824274" cy="23027"/>
        </a:xfrm>
        <a:custGeom>
          <a:avLst/>
          <a:gdLst/>
          <a:ahLst/>
          <a:cxnLst/>
          <a:rect l="0" t="0" r="0" b="0"/>
          <a:pathLst>
            <a:path>
              <a:moveTo>
                <a:pt x="0" y="11513"/>
              </a:moveTo>
              <a:lnTo>
                <a:pt x="824274" y="11513"/>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9019240" y="3970987"/>
        <a:ext cx="41213" cy="41213"/>
      </dsp:txXfrm>
    </dsp:sp>
    <dsp:sp modelId="{40D6FACA-2C65-4EF1-A826-6AFFC18502E9}">
      <dsp:nvSpPr>
        <dsp:cNvPr id="0" name=""/>
        <dsp:cNvSpPr/>
      </dsp:nvSpPr>
      <dsp:spPr>
        <a:xfrm>
          <a:off x="9374509" y="3813805"/>
          <a:ext cx="1673309" cy="8366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smtClean="0"/>
            <a:t>AGRUPACIÓN DE acciones/participaciones POR INCREMENTO DE VALOR NOMINAL</a:t>
          </a:r>
          <a:endParaRPr lang="es-ES" sz="1100" kern="1200" dirty="0"/>
        </a:p>
      </dsp:txBody>
      <dsp:txXfrm>
        <a:off x="9399014" y="3838310"/>
        <a:ext cx="1624299" cy="787644"/>
      </dsp:txXfrm>
    </dsp:sp>
    <dsp:sp modelId="{88F48392-8835-4E3C-9B7B-DCCD9898AFD8}">
      <dsp:nvSpPr>
        <dsp:cNvPr id="0" name=""/>
        <dsp:cNvSpPr/>
      </dsp:nvSpPr>
      <dsp:spPr>
        <a:xfrm rot="3907178">
          <a:off x="8244405" y="4461157"/>
          <a:ext cx="1590882" cy="23027"/>
        </a:xfrm>
        <a:custGeom>
          <a:avLst/>
          <a:gdLst/>
          <a:ahLst/>
          <a:cxnLst/>
          <a:rect l="0" t="0" r="0" b="0"/>
          <a:pathLst>
            <a:path>
              <a:moveTo>
                <a:pt x="0" y="11513"/>
              </a:moveTo>
              <a:lnTo>
                <a:pt x="1590882" y="11513"/>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9000075" y="4432898"/>
        <a:ext cx="79544" cy="79544"/>
      </dsp:txXfrm>
    </dsp:sp>
    <dsp:sp modelId="{7EEC452E-F9C5-4A7D-B932-F64378045472}">
      <dsp:nvSpPr>
        <dsp:cNvPr id="0" name=""/>
        <dsp:cNvSpPr/>
      </dsp:nvSpPr>
      <dsp:spPr>
        <a:xfrm>
          <a:off x="9374509" y="4775958"/>
          <a:ext cx="1673309" cy="8366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smtClean="0"/>
            <a:t>CREACIÓN DE NUEVAS acciones/participaciones SOCIALES MEDIANTE LA DIVISIÓN DE SU VALOR NOMINAL</a:t>
          </a:r>
          <a:endParaRPr lang="es-ES" sz="1100" kern="1200" dirty="0"/>
        </a:p>
      </dsp:txBody>
      <dsp:txXfrm>
        <a:off x="9399014" y="4800463"/>
        <a:ext cx="1624299" cy="78764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0A6D04-3E87-4648-B05E-B26B67F8B427}">
      <dsp:nvSpPr>
        <dsp:cNvPr id="0" name=""/>
        <dsp:cNvSpPr/>
      </dsp:nvSpPr>
      <dsp:spPr>
        <a:xfrm>
          <a:off x="6163773" y="4587010"/>
          <a:ext cx="91440" cy="536297"/>
        </a:xfrm>
        <a:custGeom>
          <a:avLst/>
          <a:gdLst/>
          <a:ahLst/>
          <a:cxnLst/>
          <a:rect l="0" t="0" r="0" b="0"/>
          <a:pathLst>
            <a:path>
              <a:moveTo>
                <a:pt x="45720" y="0"/>
              </a:moveTo>
              <a:lnTo>
                <a:pt x="45720" y="53629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698182-2464-4FF5-AD5B-37DFD3E94080}">
      <dsp:nvSpPr>
        <dsp:cNvPr id="0" name=""/>
        <dsp:cNvSpPr/>
      </dsp:nvSpPr>
      <dsp:spPr>
        <a:xfrm>
          <a:off x="6163773" y="2879770"/>
          <a:ext cx="91440" cy="536297"/>
        </a:xfrm>
        <a:custGeom>
          <a:avLst/>
          <a:gdLst/>
          <a:ahLst/>
          <a:cxnLst/>
          <a:rect l="0" t="0" r="0" b="0"/>
          <a:pathLst>
            <a:path>
              <a:moveTo>
                <a:pt x="45720" y="0"/>
              </a:moveTo>
              <a:lnTo>
                <a:pt x="45720" y="53629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B578C8F-2F59-421B-8E4D-707A4E40EECA}">
      <dsp:nvSpPr>
        <dsp:cNvPr id="0" name=""/>
        <dsp:cNvSpPr/>
      </dsp:nvSpPr>
      <dsp:spPr>
        <a:xfrm>
          <a:off x="4519156" y="1172530"/>
          <a:ext cx="1690336" cy="536297"/>
        </a:xfrm>
        <a:custGeom>
          <a:avLst/>
          <a:gdLst/>
          <a:ahLst/>
          <a:cxnLst/>
          <a:rect l="0" t="0" r="0" b="0"/>
          <a:pathLst>
            <a:path>
              <a:moveTo>
                <a:pt x="0" y="0"/>
              </a:moveTo>
              <a:lnTo>
                <a:pt x="0" y="365471"/>
              </a:lnTo>
              <a:lnTo>
                <a:pt x="1690336" y="365471"/>
              </a:lnTo>
              <a:lnTo>
                <a:pt x="1690336" y="53629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599B12-73CD-40C7-953D-1BE5BA962A40}">
      <dsp:nvSpPr>
        <dsp:cNvPr id="0" name=""/>
        <dsp:cNvSpPr/>
      </dsp:nvSpPr>
      <dsp:spPr>
        <a:xfrm>
          <a:off x="2828819" y="4587010"/>
          <a:ext cx="1126891" cy="536297"/>
        </a:xfrm>
        <a:custGeom>
          <a:avLst/>
          <a:gdLst/>
          <a:ahLst/>
          <a:cxnLst/>
          <a:rect l="0" t="0" r="0" b="0"/>
          <a:pathLst>
            <a:path>
              <a:moveTo>
                <a:pt x="0" y="0"/>
              </a:moveTo>
              <a:lnTo>
                <a:pt x="0" y="365471"/>
              </a:lnTo>
              <a:lnTo>
                <a:pt x="1126891" y="365471"/>
              </a:lnTo>
              <a:lnTo>
                <a:pt x="1126891" y="53629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20205D-B0A8-4D6A-AD33-C5E6E8E20B9F}">
      <dsp:nvSpPr>
        <dsp:cNvPr id="0" name=""/>
        <dsp:cNvSpPr/>
      </dsp:nvSpPr>
      <dsp:spPr>
        <a:xfrm>
          <a:off x="1701928" y="4587010"/>
          <a:ext cx="1126891" cy="536297"/>
        </a:xfrm>
        <a:custGeom>
          <a:avLst/>
          <a:gdLst/>
          <a:ahLst/>
          <a:cxnLst/>
          <a:rect l="0" t="0" r="0" b="0"/>
          <a:pathLst>
            <a:path>
              <a:moveTo>
                <a:pt x="1126891" y="0"/>
              </a:moveTo>
              <a:lnTo>
                <a:pt x="1126891" y="365471"/>
              </a:lnTo>
              <a:lnTo>
                <a:pt x="0" y="365471"/>
              </a:lnTo>
              <a:lnTo>
                <a:pt x="0" y="53629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F2EB9F7-2E8C-4F6F-89C3-D4065E22FDB8}">
      <dsp:nvSpPr>
        <dsp:cNvPr id="0" name=""/>
        <dsp:cNvSpPr/>
      </dsp:nvSpPr>
      <dsp:spPr>
        <a:xfrm>
          <a:off x="2783099" y="2879770"/>
          <a:ext cx="91440" cy="536297"/>
        </a:xfrm>
        <a:custGeom>
          <a:avLst/>
          <a:gdLst/>
          <a:ahLst/>
          <a:cxnLst/>
          <a:rect l="0" t="0" r="0" b="0"/>
          <a:pathLst>
            <a:path>
              <a:moveTo>
                <a:pt x="45720" y="0"/>
              </a:moveTo>
              <a:lnTo>
                <a:pt x="45720" y="53629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AFD21A-968D-4912-8AB1-82711680A2F5}">
      <dsp:nvSpPr>
        <dsp:cNvPr id="0" name=""/>
        <dsp:cNvSpPr/>
      </dsp:nvSpPr>
      <dsp:spPr>
        <a:xfrm>
          <a:off x="2828819" y="1172530"/>
          <a:ext cx="1690336" cy="536297"/>
        </a:xfrm>
        <a:custGeom>
          <a:avLst/>
          <a:gdLst/>
          <a:ahLst/>
          <a:cxnLst/>
          <a:rect l="0" t="0" r="0" b="0"/>
          <a:pathLst>
            <a:path>
              <a:moveTo>
                <a:pt x="1690336" y="0"/>
              </a:moveTo>
              <a:lnTo>
                <a:pt x="1690336" y="365471"/>
              </a:lnTo>
              <a:lnTo>
                <a:pt x="0" y="365471"/>
              </a:lnTo>
              <a:lnTo>
                <a:pt x="0" y="53629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E71620A-72BD-47B2-857F-B3E51BDC7984}">
      <dsp:nvSpPr>
        <dsp:cNvPr id="0" name=""/>
        <dsp:cNvSpPr/>
      </dsp:nvSpPr>
      <dsp:spPr>
        <a:xfrm>
          <a:off x="3597154" y="1588"/>
          <a:ext cx="1844003" cy="11709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C22C35-E2D1-493A-BEFF-24056C989E25}">
      <dsp:nvSpPr>
        <dsp:cNvPr id="0" name=""/>
        <dsp:cNvSpPr/>
      </dsp:nvSpPr>
      <dsp:spPr>
        <a:xfrm>
          <a:off x="3802043" y="196233"/>
          <a:ext cx="1844003" cy="117094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b="1" kern="1200" dirty="0" smtClean="0"/>
            <a:t>Tipo de retribución</a:t>
          </a:r>
          <a:endParaRPr lang="es-ES" sz="1000" b="1" kern="1200" dirty="0"/>
        </a:p>
      </dsp:txBody>
      <dsp:txXfrm>
        <a:off x="3836339" y="230529"/>
        <a:ext cx="1775411" cy="1102350"/>
      </dsp:txXfrm>
    </dsp:sp>
    <dsp:sp modelId="{E216C057-B4CA-4CD2-AB0C-B645CBC97DA1}">
      <dsp:nvSpPr>
        <dsp:cNvPr id="0" name=""/>
        <dsp:cNvSpPr/>
      </dsp:nvSpPr>
      <dsp:spPr>
        <a:xfrm>
          <a:off x="1906817" y="1708828"/>
          <a:ext cx="1844003" cy="11709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534CBF-2FB1-4FC4-8BCB-8CED09ED6B4A}">
      <dsp:nvSpPr>
        <dsp:cNvPr id="0" name=""/>
        <dsp:cNvSpPr/>
      </dsp:nvSpPr>
      <dsp:spPr>
        <a:xfrm>
          <a:off x="2111707" y="1903473"/>
          <a:ext cx="1844003" cy="117094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b="1" kern="1200" dirty="0" smtClean="0"/>
            <a:t>Discrecional</a:t>
          </a:r>
          <a:endParaRPr lang="es-ES" sz="1000" b="1" kern="1200" dirty="0"/>
        </a:p>
      </dsp:txBody>
      <dsp:txXfrm>
        <a:off x="2146003" y="1937769"/>
        <a:ext cx="1775411" cy="1102350"/>
      </dsp:txXfrm>
    </dsp:sp>
    <dsp:sp modelId="{D76058D6-3FCF-4920-858F-637EB0436B21}">
      <dsp:nvSpPr>
        <dsp:cNvPr id="0" name=""/>
        <dsp:cNvSpPr/>
      </dsp:nvSpPr>
      <dsp:spPr>
        <a:xfrm>
          <a:off x="1906817" y="3416068"/>
          <a:ext cx="1844003" cy="11709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24CF9A-FD82-46D6-B8D8-93580FCB1555}">
      <dsp:nvSpPr>
        <dsp:cNvPr id="0" name=""/>
        <dsp:cNvSpPr/>
      </dsp:nvSpPr>
      <dsp:spPr>
        <a:xfrm>
          <a:off x="2111707" y="3610713"/>
          <a:ext cx="1844003" cy="117094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dirty="0" smtClean="0"/>
            <a:t>Minora el patrimonio neto</a:t>
          </a:r>
          <a:endParaRPr lang="es-ES" sz="1000" kern="1200" dirty="0"/>
        </a:p>
      </dsp:txBody>
      <dsp:txXfrm>
        <a:off x="2146003" y="3645009"/>
        <a:ext cx="1775411" cy="1102350"/>
      </dsp:txXfrm>
    </dsp:sp>
    <dsp:sp modelId="{A90B422D-8798-41FC-9892-343E2901D405}">
      <dsp:nvSpPr>
        <dsp:cNvPr id="0" name=""/>
        <dsp:cNvSpPr/>
      </dsp:nvSpPr>
      <dsp:spPr>
        <a:xfrm>
          <a:off x="779926" y="5123308"/>
          <a:ext cx="1844003" cy="11709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3714D2-347A-4975-96BC-8176824F8A74}">
      <dsp:nvSpPr>
        <dsp:cNvPr id="0" name=""/>
        <dsp:cNvSpPr/>
      </dsp:nvSpPr>
      <dsp:spPr>
        <a:xfrm>
          <a:off x="984816" y="5317953"/>
          <a:ext cx="1844003" cy="117094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dirty="0" smtClean="0"/>
            <a:t>Distribución de resultados</a:t>
          </a:r>
          <a:endParaRPr lang="es-ES" sz="1000" kern="1200" dirty="0"/>
        </a:p>
      </dsp:txBody>
      <dsp:txXfrm>
        <a:off x="1019112" y="5352249"/>
        <a:ext cx="1775411" cy="1102350"/>
      </dsp:txXfrm>
    </dsp:sp>
    <dsp:sp modelId="{B7339605-8C0A-4054-B4CA-0CC0B2AB74D5}">
      <dsp:nvSpPr>
        <dsp:cNvPr id="0" name=""/>
        <dsp:cNvSpPr/>
      </dsp:nvSpPr>
      <dsp:spPr>
        <a:xfrm>
          <a:off x="3033709" y="5123308"/>
          <a:ext cx="1844003" cy="11709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91B3E9-5BD6-481B-84D6-FEEE21574CFE}">
      <dsp:nvSpPr>
        <dsp:cNvPr id="0" name=""/>
        <dsp:cNvSpPr/>
      </dsp:nvSpPr>
      <dsp:spPr>
        <a:xfrm>
          <a:off x="3238598" y="5317953"/>
          <a:ext cx="1844003" cy="117094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dirty="0" smtClean="0"/>
            <a:t>Dividendo a cuenta</a:t>
          </a:r>
          <a:endParaRPr lang="es-ES" sz="1000" kern="1200" dirty="0"/>
        </a:p>
      </dsp:txBody>
      <dsp:txXfrm>
        <a:off x="3272894" y="5352249"/>
        <a:ext cx="1775411" cy="1102350"/>
      </dsp:txXfrm>
    </dsp:sp>
    <dsp:sp modelId="{983883B3-854A-491C-AF80-7CCA3032EAEF}">
      <dsp:nvSpPr>
        <dsp:cNvPr id="0" name=""/>
        <dsp:cNvSpPr/>
      </dsp:nvSpPr>
      <dsp:spPr>
        <a:xfrm>
          <a:off x="5287491" y="1708828"/>
          <a:ext cx="1844003" cy="11709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F22985-A896-4766-BC5D-48211F37AF8F}">
      <dsp:nvSpPr>
        <dsp:cNvPr id="0" name=""/>
        <dsp:cNvSpPr/>
      </dsp:nvSpPr>
      <dsp:spPr>
        <a:xfrm>
          <a:off x="5492380" y="1903473"/>
          <a:ext cx="1844003" cy="117094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b="1" kern="1200" dirty="0" smtClean="0"/>
            <a:t>Obligatoria</a:t>
          </a:r>
          <a:endParaRPr lang="es-ES" sz="1000" b="1" kern="1200" dirty="0"/>
        </a:p>
      </dsp:txBody>
      <dsp:txXfrm>
        <a:off x="5526676" y="1937769"/>
        <a:ext cx="1775411" cy="1102350"/>
      </dsp:txXfrm>
    </dsp:sp>
    <dsp:sp modelId="{47F58A14-AEA7-4E2D-B8A0-72C4490BDC35}">
      <dsp:nvSpPr>
        <dsp:cNvPr id="0" name=""/>
        <dsp:cNvSpPr/>
      </dsp:nvSpPr>
      <dsp:spPr>
        <a:xfrm>
          <a:off x="5287491" y="3416068"/>
          <a:ext cx="1844003" cy="11709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FBE403-2F12-47BC-A7F3-129AC597782C}">
      <dsp:nvSpPr>
        <dsp:cNvPr id="0" name=""/>
        <dsp:cNvSpPr/>
      </dsp:nvSpPr>
      <dsp:spPr>
        <a:xfrm>
          <a:off x="5492380" y="3610713"/>
          <a:ext cx="1844003" cy="117094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dirty="0" smtClean="0"/>
            <a:t>Gasto financiero (PyG)</a:t>
          </a:r>
          <a:endParaRPr lang="es-ES" sz="1000" kern="1200" dirty="0"/>
        </a:p>
      </dsp:txBody>
      <dsp:txXfrm>
        <a:off x="5526676" y="3645009"/>
        <a:ext cx="1775411" cy="1102350"/>
      </dsp:txXfrm>
    </dsp:sp>
    <dsp:sp modelId="{086C08FE-89B4-49D1-9C6D-486AB6EEBA70}">
      <dsp:nvSpPr>
        <dsp:cNvPr id="0" name=""/>
        <dsp:cNvSpPr/>
      </dsp:nvSpPr>
      <dsp:spPr>
        <a:xfrm>
          <a:off x="5287491" y="5123308"/>
          <a:ext cx="1844003" cy="11709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75D918-D7D5-46E3-A71C-74AB2FE4CCAE}">
      <dsp:nvSpPr>
        <dsp:cNvPr id="0" name=""/>
        <dsp:cNvSpPr/>
      </dsp:nvSpPr>
      <dsp:spPr>
        <a:xfrm>
          <a:off x="5492380" y="5317953"/>
          <a:ext cx="1844003" cy="117094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dirty="0" smtClean="0"/>
            <a:t>Además, para acciones rescatables, si la parte proporcional del beneficio no distribuido se añade al valor de rescate, también será Gasto Financiero con abono a deuda</a:t>
          </a:r>
          <a:endParaRPr lang="es-ES" sz="1000" kern="1200" dirty="0"/>
        </a:p>
      </dsp:txBody>
      <dsp:txXfrm>
        <a:off x="5526676" y="5352249"/>
        <a:ext cx="1775411" cy="11023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1FC736-366B-4A00-8DDA-A8FC18B92313}">
      <dsp:nvSpPr>
        <dsp:cNvPr id="0" name=""/>
        <dsp:cNvSpPr/>
      </dsp:nvSpPr>
      <dsp:spPr>
        <a:xfrm>
          <a:off x="0" y="2200116"/>
          <a:ext cx="2145409" cy="1072704"/>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b="1" u="sng" kern="1200" dirty="0" smtClean="0"/>
            <a:t>VERIFICAR </a:t>
          </a:r>
          <a:r>
            <a:rPr lang="es-ES" sz="1200" b="1" kern="1200" dirty="0" smtClean="0"/>
            <a:t>LA SIGUIENTE INFORMACIÓN</a:t>
          </a:r>
          <a:r>
            <a:rPr lang="es-ES" sz="1200" kern="1200" dirty="0" smtClean="0"/>
            <a:t>:</a:t>
          </a:r>
          <a:endParaRPr lang="es-ES" sz="1200" kern="1200" dirty="0"/>
        </a:p>
      </dsp:txBody>
      <dsp:txXfrm>
        <a:off x="31418" y="2231534"/>
        <a:ext cx="2082573" cy="1009868"/>
      </dsp:txXfrm>
    </dsp:sp>
    <dsp:sp modelId="{0BF4CE98-AF97-4969-BA20-F5B00F4ACBB2}">
      <dsp:nvSpPr>
        <dsp:cNvPr id="0" name=""/>
        <dsp:cNvSpPr/>
      </dsp:nvSpPr>
      <dsp:spPr>
        <a:xfrm rot="17689675">
          <a:off x="1551666" y="1789872"/>
          <a:ext cx="2047016" cy="35375"/>
        </a:xfrm>
        <a:custGeom>
          <a:avLst/>
          <a:gdLst/>
          <a:ahLst/>
          <a:cxnLst/>
          <a:rect l="0" t="0" r="0" b="0"/>
          <a:pathLst>
            <a:path>
              <a:moveTo>
                <a:pt x="0" y="17687"/>
              </a:moveTo>
              <a:lnTo>
                <a:pt x="2047016" y="17687"/>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S" sz="700" kern="1200" dirty="0"/>
        </a:p>
      </dsp:txBody>
      <dsp:txXfrm>
        <a:off x="2523999" y="1756384"/>
        <a:ext cx="102350" cy="102350"/>
      </dsp:txXfrm>
    </dsp:sp>
    <dsp:sp modelId="{91B66833-8FF2-4BE0-B8A5-3266F6744299}">
      <dsp:nvSpPr>
        <dsp:cNvPr id="0" name=""/>
        <dsp:cNvSpPr/>
      </dsp:nvSpPr>
      <dsp:spPr>
        <a:xfrm>
          <a:off x="3004939" y="342299"/>
          <a:ext cx="2860731" cy="1072704"/>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t> La certeza de la incorporación de los activos al patrimonio de la sociedad, o de la condonación de la deuda</a:t>
          </a:r>
          <a:endParaRPr lang="es-ES" sz="1200" kern="1200" dirty="0"/>
        </a:p>
      </dsp:txBody>
      <dsp:txXfrm>
        <a:off x="3036357" y="373717"/>
        <a:ext cx="2797895" cy="1009868"/>
      </dsp:txXfrm>
    </dsp:sp>
    <dsp:sp modelId="{254D6EE0-83F5-4D0E-AC29-0D03592BE80B}">
      <dsp:nvSpPr>
        <dsp:cNvPr id="0" name=""/>
        <dsp:cNvSpPr/>
      </dsp:nvSpPr>
      <dsp:spPr>
        <a:xfrm rot="19440730">
          <a:off x="2044037" y="2406677"/>
          <a:ext cx="1062274" cy="35375"/>
        </a:xfrm>
        <a:custGeom>
          <a:avLst/>
          <a:gdLst/>
          <a:ahLst/>
          <a:cxnLst/>
          <a:rect l="0" t="0" r="0" b="0"/>
          <a:pathLst>
            <a:path>
              <a:moveTo>
                <a:pt x="0" y="17687"/>
              </a:moveTo>
              <a:lnTo>
                <a:pt x="1062274" y="17687"/>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2548617" y="2397808"/>
        <a:ext cx="53113" cy="53113"/>
      </dsp:txXfrm>
    </dsp:sp>
    <dsp:sp modelId="{85A0B245-051B-427F-9B9A-08B96076D3FD}">
      <dsp:nvSpPr>
        <dsp:cNvPr id="0" name=""/>
        <dsp:cNvSpPr/>
      </dsp:nvSpPr>
      <dsp:spPr>
        <a:xfrm>
          <a:off x="3004939" y="1575909"/>
          <a:ext cx="2890338" cy="1072704"/>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t> La identidad de los aportantes y el porcentaje de participación que poseen en la sociedad,</a:t>
          </a:r>
          <a:endParaRPr lang="es-ES" sz="1200" kern="1200" dirty="0"/>
        </a:p>
      </dsp:txBody>
      <dsp:txXfrm>
        <a:off x="3036357" y="1607327"/>
        <a:ext cx="2827502" cy="1009868"/>
      </dsp:txXfrm>
    </dsp:sp>
    <dsp:sp modelId="{0E34D065-7EFC-4748-A839-4DF5DF9C0F7B}">
      <dsp:nvSpPr>
        <dsp:cNvPr id="0" name=""/>
        <dsp:cNvSpPr/>
      </dsp:nvSpPr>
      <dsp:spPr>
        <a:xfrm rot="2120188">
          <a:off x="2048352" y="3023482"/>
          <a:ext cx="1053643" cy="35375"/>
        </a:xfrm>
        <a:custGeom>
          <a:avLst/>
          <a:gdLst/>
          <a:ahLst/>
          <a:cxnLst/>
          <a:rect l="0" t="0" r="0" b="0"/>
          <a:pathLst>
            <a:path>
              <a:moveTo>
                <a:pt x="0" y="17687"/>
              </a:moveTo>
              <a:lnTo>
                <a:pt x="1053643" y="17687"/>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2548833" y="3014829"/>
        <a:ext cx="52682" cy="52682"/>
      </dsp:txXfrm>
    </dsp:sp>
    <dsp:sp modelId="{0CC0890C-153E-4413-8186-33E30E4845D1}">
      <dsp:nvSpPr>
        <dsp:cNvPr id="0" name=""/>
        <dsp:cNvSpPr/>
      </dsp:nvSpPr>
      <dsp:spPr>
        <a:xfrm>
          <a:off x="3004939" y="2809519"/>
          <a:ext cx="2864206" cy="1072704"/>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t>El importe dinerario o el valor razonable de los activos aportados por cada socio, o el valor razonable de la deuda condonada, y</a:t>
          </a:r>
          <a:endParaRPr lang="es-ES" sz="1200" kern="1200" dirty="0"/>
        </a:p>
      </dsp:txBody>
      <dsp:txXfrm>
        <a:off x="3036357" y="2840937"/>
        <a:ext cx="2801370" cy="1009868"/>
      </dsp:txXfrm>
    </dsp:sp>
    <dsp:sp modelId="{9002FBDE-E86B-4790-A15D-2CEC32CA5403}">
      <dsp:nvSpPr>
        <dsp:cNvPr id="0" name=""/>
        <dsp:cNvSpPr/>
      </dsp:nvSpPr>
      <dsp:spPr>
        <a:xfrm rot="3899817">
          <a:off x="1558378" y="3640287"/>
          <a:ext cx="2033591" cy="35375"/>
        </a:xfrm>
        <a:custGeom>
          <a:avLst/>
          <a:gdLst/>
          <a:ahLst/>
          <a:cxnLst/>
          <a:rect l="0" t="0" r="0" b="0"/>
          <a:pathLst>
            <a:path>
              <a:moveTo>
                <a:pt x="0" y="17687"/>
              </a:moveTo>
              <a:lnTo>
                <a:pt x="2033591" y="17687"/>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S" sz="700" kern="1200" dirty="0"/>
        </a:p>
      </dsp:txBody>
      <dsp:txXfrm>
        <a:off x="2524334" y="3607135"/>
        <a:ext cx="101679" cy="101679"/>
      </dsp:txXfrm>
    </dsp:sp>
    <dsp:sp modelId="{524D6FA7-DCC4-4687-9071-62688D6AB762}">
      <dsp:nvSpPr>
        <dsp:cNvPr id="0" name=""/>
        <dsp:cNvSpPr/>
      </dsp:nvSpPr>
      <dsp:spPr>
        <a:xfrm>
          <a:off x="3004939" y="4043130"/>
          <a:ext cx="2914881" cy="1072704"/>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t>Que el </a:t>
          </a:r>
          <a:r>
            <a:rPr lang="es-ES" sz="1200" b="1" kern="1200" dirty="0" smtClean="0"/>
            <a:t>fundamento o razón objetiva de la aportación es el incremento de los fondos propios de la sociedad </a:t>
          </a:r>
          <a:endParaRPr lang="es-ES" sz="1200" b="1" kern="1200" dirty="0"/>
        </a:p>
      </dsp:txBody>
      <dsp:txXfrm>
        <a:off x="3036357" y="4074548"/>
        <a:ext cx="2852045" cy="1009868"/>
      </dsp:txXfrm>
    </dsp:sp>
    <dsp:sp modelId="{07E51440-3881-4F7A-8080-F9948F5C859E}">
      <dsp:nvSpPr>
        <dsp:cNvPr id="0" name=""/>
        <dsp:cNvSpPr/>
      </dsp:nvSpPr>
      <dsp:spPr>
        <a:xfrm>
          <a:off x="5919821" y="4561794"/>
          <a:ext cx="858163" cy="35375"/>
        </a:xfrm>
        <a:custGeom>
          <a:avLst/>
          <a:gdLst/>
          <a:ahLst/>
          <a:cxnLst/>
          <a:rect l="0" t="0" r="0" b="0"/>
          <a:pathLst>
            <a:path>
              <a:moveTo>
                <a:pt x="0" y="17687"/>
              </a:moveTo>
              <a:lnTo>
                <a:pt x="858163" y="17687"/>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6327449" y="4558028"/>
        <a:ext cx="42908" cy="42908"/>
      </dsp:txXfrm>
    </dsp:sp>
    <dsp:sp modelId="{3678861C-443D-4165-A245-2C92BC9CD8EA}">
      <dsp:nvSpPr>
        <dsp:cNvPr id="0" name=""/>
        <dsp:cNvSpPr/>
      </dsp:nvSpPr>
      <dsp:spPr>
        <a:xfrm>
          <a:off x="6777985" y="4043130"/>
          <a:ext cx="2145409" cy="1072704"/>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b="1" kern="1200" dirty="0" smtClean="0"/>
            <a:t>Es decir, para registrarlas como PASIVO o PN, se estará al TÍTULO JURIDICO de la aportación, del que debe resultar indubitadamente que…</a:t>
          </a:r>
          <a:endParaRPr lang="es-ES" sz="1200" b="1" kern="1200" dirty="0"/>
        </a:p>
      </dsp:txBody>
      <dsp:txXfrm>
        <a:off x="6809403" y="4074548"/>
        <a:ext cx="2082573" cy="1009868"/>
      </dsp:txXfrm>
    </dsp:sp>
    <dsp:sp modelId="{47E3E1F8-971E-4277-A550-C57414F17175}">
      <dsp:nvSpPr>
        <dsp:cNvPr id="0" name=""/>
        <dsp:cNvSpPr/>
      </dsp:nvSpPr>
      <dsp:spPr>
        <a:xfrm>
          <a:off x="8923394" y="4561794"/>
          <a:ext cx="858163" cy="35375"/>
        </a:xfrm>
        <a:custGeom>
          <a:avLst/>
          <a:gdLst/>
          <a:ahLst/>
          <a:cxnLst/>
          <a:rect l="0" t="0" r="0" b="0"/>
          <a:pathLst>
            <a:path>
              <a:moveTo>
                <a:pt x="0" y="17687"/>
              </a:moveTo>
              <a:lnTo>
                <a:pt x="858163" y="17687"/>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9331021" y="4558028"/>
        <a:ext cx="42908" cy="42908"/>
      </dsp:txXfrm>
    </dsp:sp>
    <dsp:sp modelId="{A82958A8-C661-4A23-A245-DA6D8BE66487}">
      <dsp:nvSpPr>
        <dsp:cNvPr id="0" name=""/>
        <dsp:cNvSpPr/>
      </dsp:nvSpPr>
      <dsp:spPr>
        <a:xfrm>
          <a:off x="9781557" y="4043130"/>
          <a:ext cx="2145409" cy="1072704"/>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b="1" kern="1200" dirty="0" smtClean="0"/>
            <a:t>Las cantidades aportadas sólo pueden ser reintegradas previo cumplimiento de los requisitos art. 28 para reparto beneficio distribuible</a:t>
          </a:r>
          <a:endParaRPr lang="es-ES" sz="1200" b="1" kern="1200" dirty="0"/>
        </a:p>
      </dsp:txBody>
      <dsp:txXfrm>
        <a:off x="9812975" y="4074548"/>
        <a:ext cx="2082573" cy="100986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02F0CC-280D-46FA-872B-C12C222AA5A1}" type="datetimeFigureOut">
              <a:rPr lang="es-ES" smtClean="0"/>
              <a:pPr/>
              <a:t>21/02/2020</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72D868-43D1-4894-880B-844E51DC7B29}" type="slidenum">
              <a:rPr lang="es-ES" smtClean="0"/>
              <a:pPr/>
              <a:t>‹Nº›</a:t>
            </a:fld>
            <a:endParaRPr lang="es-ES" dirty="0"/>
          </a:p>
        </p:txBody>
      </p:sp>
    </p:spTree>
    <p:extLst>
      <p:ext uri="{BB962C8B-B14F-4D97-AF65-F5344CB8AC3E}">
        <p14:creationId xmlns:p14="http://schemas.microsoft.com/office/powerpoint/2010/main" val="3503705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372D868-43D1-4894-880B-844E51DC7B29}" type="slidenum">
              <a:rPr lang="es-ES" smtClean="0"/>
              <a:pPr/>
              <a:t>6</a:t>
            </a:fld>
            <a:endParaRPr lang="es-ES" dirty="0"/>
          </a:p>
        </p:txBody>
      </p:sp>
    </p:spTree>
    <p:extLst>
      <p:ext uri="{BB962C8B-B14F-4D97-AF65-F5344CB8AC3E}">
        <p14:creationId xmlns:p14="http://schemas.microsoft.com/office/powerpoint/2010/main" val="1897213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9372D868-43D1-4894-880B-844E51DC7B29}" type="slidenum">
              <a:rPr lang="es-ES" smtClean="0"/>
              <a:pPr/>
              <a:t>123</a:t>
            </a:fld>
            <a:endParaRPr lang="es-ES" dirty="0"/>
          </a:p>
        </p:txBody>
      </p:sp>
    </p:spTree>
    <p:extLst>
      <p:ext uri="{BB962C8B-B14F-4D97-AF65-F5344CB8AC3E}">
        <p14:creationId xmlns:p14="http://schemas.microsoft.com/office/powerpoint/2010/main" val="2056656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16948E5-890F-44BD-8142-C5003E6829B1}" type="slidenum">
              <a:rPr lang="es-ES" smtClean="0"/>
              <a:pPr/>
              <a:t>9</a:t>
            </a:fld>
            <a:endParaRPr lang="es-ES" dirty="0"/>
          </a:p>
        </p:txBody>
      </p:sp>
    </p:spTree>
    <p:extLst>
      <p:ext uri="{BB962C8B-B14F-4D97-AF65-F5344CB8AC3E}">
        <p14:creationId xmlns:p14="http://schemas.microsoft.com/office/powerpoint/2010/main" val="2817160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16948E5-890F-44BD-8142-C5003E6829B1}" type="slidenum">
              <a:rPr lang="es-ES" smtClean="0"/>
              <a:pPr/>
              <a:t>10</a:t>
            </a:fld>
            <a:endParaRPr lang="es-ES" dirty="0"/>
          </a:p>
        </p:txBody>
      </p:sp>
    </p:spTree>
    <p:extLst>
      <p:ext uri="{BB962C8B-B14F-4D97-AF65-F5344CB8AC3E}">
        <p14:creationId xmlns:p14="http://schemas.microsoft.com/office/powerpoint/2010/main" val="776719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16948E5-890F-44BD-8142-C5003E6829B1}" type="slidenum">
              <a:rPr lang="es-ES" smtClean="0"/>
              <a:pPr/>
              <a:t>13</a:t>
            </a:fld>
            <a:endParaRPr lang="es-ES" dirty="0"/>
          </a:p>
        </p:txBody>
      </p:sp>
    </p:spTree>
    <p:extLst>
      <p:ext uri="{BB962C8B-B14F-4D97-AF65-F5344CB8AC3E}">
        <p14:creationId xmlns:p14="http://schemas.microsoft.com/office/powerpoint/2010/main" val="3803724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16948E5-890F-44BD-8142-C5003E6829B1}" type="slidenum">
              <a:rPr lang="es-ES" smtClean="0"/>
              <a:pPr/>
              <a:t>14</a:t>
            </a:fld>
            <a:endParaRPr lang="es-ES" dirty="0"/>
          </a:p>
        </p:txBody>
      </p:sp>
    </p:spTree>
    <p:extLst>
      <p:ext uri="{BB962C8B-B14F-4D97-AF65-F5344CB8AC3E}">
        <p14:creationId xmlns:p14="http://schemas.microsoft.com/office/powerpoint/2010/main" val="664214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16948E5-890F-44BD-8142-C5003E6829B1}" type="slidenum">
              <a:rPr lang="es-ES" smtClean="0"/>
              <a:pPr/>
              <a:t>46</a:t>
            </a:fld>
            <a:endParaRPr lang="es-ES" dirty="0"/>
          </a:p>
        </p:txBody>
      </p:sp>
    </p:spTree>
    <p:extLst>
      <p:ext uri="{BB962C8B-B14F-4D97-AF65-F5344CB8AC3E}">
        <p14:creationId xmlns:p14="http://schemas.microsoft.com/office/powerpoint/2010/main" val="1223749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16948E5-890F-44BD-8142-C5003E6829B1}" type="slidenum">
              <a:rPr lang="es-ES" smtClean="0"/>
              <a:pPr/>
              <a:t>47</a:t>
            </a:fld>
            <a:endParaRPr lang="es-ES" dirty="0"/>
          </a:p>
        </p:txBody>
      </p:sp>
    </p:spTree>
    <p:extLst>
      <p:ext uri="{BB962C8B-B14F-4D97-AF65-F5344CB8AC3E}">
        <p14:creationId xmlns:p14="http://schemas.microsoft.com/office/powerpoint/2010/main" val="501587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16948E5-890F-44BD-8142-C5003E6829B1}" type="slidenum">
              <a:rPr lang="es-ES" smtClean="0"/>
              <a:pPr/>
              <a:t>48</a:t>
            </a:fld>
            <a:endParaRPr lang="es-ES" dirty="0"/>
          </a:p>
        </p:txBody>
      </p:sp>
    </p:spTree>
    <p:extLst>
      <p:ext uri="{BB962C8B-B14F-4D97-AF65-F5344CB8AC3E}">
        <p14:creationId xmlns:p14="http://schemas.microsoft.com/office/powerpoint/2010/main" val="855583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16948E5-890F-44BD-8142-C5003E6829B1}" type="slidenum">
              <a:rPr lang="es-ES" smtClean="0"/>
              <a:pPr/>
              <a:t>79</a:t>
            </a:fld>
            <a:endParaRPr lang="es-ES" dirty="0"/>
          </a:p>
        </p:txBody>
      </p:sp>
    </p:spTree>
    <p:extLst>
      <p:ext uri="{BB962C8B-B14F-4D97-AF65-F5344CB8AC3E}">
        <p14:creationId xmlns:p14="http://schemas.microsoft.com/office/powerpoint/2010/main" val="3444280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78925839-236B-4B5B-AC7B-0EEAD9E3528D}" type="datetime1">
              <a:rPr lang="es-ES" smtClean="0"/>
              <a:t>21/02/2020</a:t>
            </a:fld>
            <a:endParaRPr lang="es-ES" dirty="0"/>
          </a:p>
        </p:txBody>
      </p:sp>
      <p:sp>
        <p:nvSpPr>
          <p:cNvPr id="5" name="Marcador de pie de página 4"/>
          <p:cNvSpPr>
            <a:spLocks noGrp="1"/>
          </p:cNvSpPr>
          <p:nvPr>
            <p:ph type="ftr" sz="quarter" idx="11"/>
          </p:nvPr>
        </p:nvSpPr>
        <p:spPr/>
        <p:txBody>
          <a:bodyPr/>
          <a:lstStyle/>
          <a:p>
            <a:r>
              <a:rPr lang="es-ES" smtClean="0"/>
              <a:t>Resolución ICAC Presentación Instrumentos Financieros</a:t>
            </a:r>
            <a:endParaRPr lang="es-ES" dirty="0"/>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‹Nº›</a:t>
            </a:fld>
            <a:endParaRPr lang="es-ES" dirty="0"/>
          </a:p>
        </p:txBody>
      </p:sp>
    </p:spTree>
    <p:extLst>
      <p:ext uri="{BB962C8B-B14F-4D97-AF65-F5344CB8AC3E}">
        <p14:creationId xmlns:p14="http://schemas.microsoft.com/office/powerpoint/2010/main" val="88633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2FC1791E-8235-4CC5-8E06-41DB3647F1BF}" type="datetime1">
              <a:rPr lang="es-ES" smtClean="0"/>
              <a:t>21/02/2020</a:t>
            </a:fld>
            <a:endParaRPr lang="es-ES" dirty="0"/>
          </a:p>
        </p:txBody>
      </p:sp>
      <p:sp>
        <p:nvSpPr>
          <p:cNvPr id="5" name="Marcador de pie de página 4"/>
          <p:cNvSpPr>
            <a:spLocks noGrp="1"/>
          </p:cNvSpPr>
          <p:nvPr>
            <p:ph type="ftr" sz="quarter" idx="11"/>
          </p:nvPr>
        </p:nvSpPr>
        <p:spPr/>
        <p:txBody>
          <a:bodyPr/>
          <a:lstStyle/>
          <a:p>
            <a:r>
              <a:rPr lang="es-ES" smtClean="0"/>
              <a:t>Resolución ICAC Presentación Instrumentos Financieros</a:t>
            </a:r>
            <a:endParaRPr lang="es-ES" dirty="0"/>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‹Nº›</a:t>
            </a:fld>
            <a:endParaRPr lang="es-ES" dirty="0"/>
          </a:p>
        </p:txBody>
      </p:sp>
    </p:spTree>
    <p:extLst>
      <p:ext uri="{BB962C8B-B14F-4D97-AF65-F5344CB8AC3E}">
        <p14:creationId xmlns:p14="http://schemas.microsoft.com/office/powerpoint/2010/main" val="3983031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538A0D7D-B2F2-4CB9-8C85-5A55DB45E254}" type="datetime1">
              <a:rPr lang="es-ES" smtClean="0"/>
              <a:t>21/02/2020</a:t>
            </a:fld>
            <a:endParaRPr lang="es-ES" dirty="0"/>
          </a:p>
        </p:txBody>
      </p:sp>
      <p:sp>
        <p:nvSpPr>
          <p:cNvPr id="5" name="Marcador de pie de página 4"/>
          <p:cNvSpPr>
            <a:spLocks noGrp="1"/>
          </p:cNvSpPr>
          <p:nvPr>
            <p:ph type="ftr" sz="quarter" idx="11"/>
          </p:nvPr>
        </p:nvSpPr>
        <p:spPr/>
        <p:txBody>
          <a:bodyPr/>
          <a:lstStyle/>
          <a:p>
            <a:r>
              <a:rPr lang="es-ES" smtClean="0"/>
              <a:t>Resolución ICAC Presentación Instrumentos Financieros</a:t>
            </a:r>
            <a:endParaRPr lang="es-ES" dirty="0"/>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‹Nº›</a:t>
            </a:fld>
            <a:endParaRPr lang="es-ES" dirty="0"/>
          </a:p>
        </p:txBody>
      </p:sp>
    </p:spTree>
    <p:extLst>
      <p:ext uri="{BB962C8B-B14F-4D97-AF65-F5344CB8AC3E}">
        <p14:creationId xmlns:p14="http://schemas.microsoft.com/office/powerpoint/2010/main" val="2013716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76C7FA21-9265-4DC6-B0AC-A2D25CBB02A1}" type="datetime1">
              <a:rPr lang="es-ES" smtClean="0"/>
              <a:t>21/02/2020</a:t>
            </a:fld>
            <a:endParaRPr lang="es-ES" dirty="0"/>
          </a:p>
        </p:txBody>
      </p:sp>
      <p:sp>
        <p:nvSpPr>
          <p:cNvPr id="5" name="Marcador de pie de página 4"/>
          <p:cNvSpPr>
            <a:spLocks noGrp="1"/>
          </p:cNvSpPr>
          <p:nvPr>
            <p:ph type="ftr" sz="quarter" idx="11"/>
          </p:nvPr>
        </p:nvSpPr>
        <p:spPr/>
        <p:txBody>
          <a:bodyPr/>
          <a:lstStyle/>
          <a:p>
            <a:r>
              <a:rPr lang="es-ES" smtClean="0"/>
              <a:t>Resolución ICAC Presentación Instrumentos Financieros</a:t>
            </a:r>
            <a:endParaRPr lang="es-ES" dirty="0"/>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‹Nº›</a:t>
            </a:fld>
            <a:endParaRPr lang="es-ES" dirty="0"/>
          </a:p>
        </p:txBody>
      </p:sp>
      <p:pic>
        <p:nvPicPr>
          <p:cNvPr id="7" name="Imagen 6"/>
          <p:cNvPicPr>
            <a:picLocks noChangeAspect="1"/>
          </p:cNvPicPr>
          <p:nvPr userDrawn="1"/>
        </p:nvPicPr>
        <p:blipFill>
          <a:blip r:embed="rId2"/>
          <a:stretch>
            <a:fillRect/>
          </a:stretch>
        </p:blipFill>
        <p:spPr>
          <a:xfrm>
            <a:off x="225307" y="5972057"/>
            <a:ext cx="768586" cy="768586"/>
          </a:xfrm>
          <a:prstGeom prst="rect">
            <a:avLst/>
          </a:prstGeom>
        </p:spPr>
      </p:pic>
    </p:spTree>
    <p:extLst>
      <p:ext uri="{BB962C8B-B14F-4D97-AF65-F5344CB8AC3E}">
        <p14:creationId xmlns:p14="http://schemas.microsoft.com/office/powerpoint/2010/main" val="1631366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77A7373F-2331-489C-8F56-41F42D7D604D}" type="datetime1">
              <a:rPr lang="es-ES" smtClean="0"/>
              <a:t>21/02/2020</a:t>
            </a:fld>
            <a:endParaRPr lang="es-ES" dirty="0"/>
          </a:p>
        </p:txBody>
      </p:sp>
      <p:sp>
        <p:nvSpPr>
          <p:cNvPr id="5" name="Marcador de pie de página 4"/>
          <p:cNvSpPr>
            <a:spLocks noGrp="1"/>
          </p:cNvSpPr>
          <p:nvPr>
            <p:ph type="ftr" sz="quarter" idx="11"/>
          </p:nvPr>
        </p:nvSpPr>
        <p:spPr/>
        <p:txBody>
          <a:bodyPr/>
          <a:lstStyle/>
          <a:p>
            <a:r>
              <a:rPr lang="es-ES" smtClean="0"/>
              <a:t>Resolución ICAC Presentación Instrumentos Financieros</a:t>
            </a:r>
            <a:endParaRPr lang="es-ES" dirty="0"/>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‹Nº›</a:t>
            </a:fld>
            <a:endParaRPr lang="es-ES" dirty="0"/>
          </a:p>
        </p:txBody>
      </p:sp>
      <p:sp>
        <p:nvSpPr>
          <p:cNvPr id="7" name="AutoShape 2" descr="Resultado de imagen de asociación andaluza de auditores"/>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Imagen 8"/>
          <p:cNvPicPr>
            <a:picLocks noChangeAspect="1"/>
          </p:cNvPicPr>
          <p:nvPr userDrawn="1"/>
        </p:nvPicPr>
        <p:blipFill>
          <a:blip r:embed="rId2"/>
          <a:stretch>
            <a:fillRect/>
          </a:stretch>
        </p:blipFill>
        <p:spPr>
          <a:xfrm>
            <a:off x="245848" y="5993971"/>
            <a:ext cx="727504" cy="727504"/>
          </a:xfrm>
          <a:prstGeom prst="rect">
            <a:avLst/>
          </a:prstGeom>
        </p:spPr>
      </p:pic>
    </p:spTree>
    <p:extLst>
      <p:ext uri="{BB962C8B-B14F-4D97-AF65-F5344CB8AC3E}">
        <p14:creationId xmlns:p14="http://schemas.microsoft.com/office/powerpoint/2010/main" val="954095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A8092F3A-CB81-4968-B4E4-F756CA2AB52B}" type="datetime1">
              <a:rPr lang="es-ES" smtClean="0"/>
              <a:t>21/02/2020</a:t>
            </a:fld>
            <a:endParaRPr lang="es-ES" dirty="0"/>
          </a:p>
        </p:txBody>
      </p:sp>
      <p:sp>
        <p:nvSpPr>
          <p:cNvPr id="6" name="Marcador de pie de página 5"/>
          <p:cNvSpPr>
            <a:spLocks noGrp="1"/>
          </p:cNvSpPr>
          <p:nvPr>
            <p:ph type="ftr" sz="quarter" idx="11"/>
          </p:nvPr>
        </p:nvSpPr>
        <p:spPr/>
        <p:txBody>
          <a:bodyPr/>
          <a:lstStyle/>
          <a:p>
            <a:r>
              <a:rPr lang="es-ES" smtClean="0"/>
              <a:t>Resolución ICAC Presentación Instrumentos Financieros</a:t>
            </a:r>
            <a:endParaRPr lang="es-ES" dirty="0"/>
          </a:p>
        </p:txBody>
      </p:sp>
      <p:sp>
        <p:nvSpPr>
          <p:cNvPr id="7" name="Marcador de número de diapositiva 6"/>
          <p:cNvSpPr>
            <a:spLocks noGrp="1"/>
          </p:cNvSpPr>
          <p:nvPr>
            <p:ph type="sldNum" sz="quarter" idx="12"/>
          </p:nvPr>
        </p:nvSpPr>
        <p:spPr/>
        <p:txBody>
          <a:bodyPr/>
          <a:lstStyle/>
          <a:p>
            <a:fld id="{E3641F1E-9ABE-44B9-AD99-E142BFF6F330}" type="slidenum">
              <a:rPr lang="es-ES" smtClean="0"/>
              <a:pPr/>
              <a:t>‹Nº›</a:t>
            </a:fld>
            <a:endParaRPr lang="es-ES" dirty="0"/>
          </a:p>
        </p:txBody>
      </p:sp>
    </p:spTree>
    <p:extLst>
      <p:ext uri="{BB962C8B-B14F-4D97-AF65-F5344CB8AC3E}">
        <p14:creationId xmlns:p14="http://schemas.microsoft.com/office/powerpoint/2010/main" val="3288485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1D968500-3534-4B6B-8C95-BCFAF25E8C22}" type="datetime1">
              <a:rPr lang="es-ES" smtClean="0"/>
              <a:t>21/02/2020</a:t>
            </a:fld>
            <a:endParaRPr lang="es-ES" dirty="0"/>
          </a:p>
        </p:txBody>
      </p:sp>
      <p:sp>
        <p:nvSpPr>
          <p:cNvPr id="8" name="Marcador de pie de página 7"/>
          <p:cNvSpPr>
            <a:spLocks noGrp="1"/>
          </p:cNvSpPr>
          <p:nvPr>
            <p:ph type="ftr" sz="quarter" idx="11"/>
          </p:nvPr>
        </p:nvSpPr>
        <p:spPr/>
        <p:txBody>
          <a:bodyPr/>
          <a:lstStyle/>
          <a:p>
            <a:r>
              <a:rPr lang="es-ES" smtClean="0"/>
              <a:t>Resolución ICAC Presentación Instrumentos Financieros</a:t>
            </a:r>
            <a:endParaRPr lang="es-ES" dirty="0"/>
          </a:p>
        </p:txBody>
      </p:sp>
      <p:sp>
        <p:nvSpPr>
          <p:cNvPr id="9" name="Marcador de número de diapositiva 8"/>
          <p:cNvSpPr>
            <a:spLocks noGrp="1"/>
          </p:cNvSpPr>
          <p:nvPr>
            <p:ph type="sldNum" sz="quarter" idx="12"/>
          </p:nvPr>
        </p:nvSpPr>
        <p:spPr/>
        <p:txBody>
          <a:bodyPr/>
          <a:lstStyle/>
          <a:p>
            <a:fld id="{E3641F1E-9ABE-44B9-AD99-E142BFF6F330}" type="slidenum">
              <a:rPr lang="es-ES" smtClean="0"/>
              <a:pPr/>
              <a:t>‹Nº›</a:t>
            </a:fld>
            <a:endParaRPr lang="es-ES" dirty="0"/>
          </a:p>
        </p:txBody>
      </p:sp>
    </p:spTree>
    <p:extLst>
      <p:ext uri="{BB962C8B-B14F-4D97-AF65-F5344CB8AC3E}">
        <p14:creationId xmlns:p14="http://schemas.microsoft.com/office/powerpoint/2010/main" val="3608159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F47BB6FC-D91D-41BC-AFA5-4543DE701785}" type="datetime1">
              <a:rPr lang="es-ES" smtClean="0"/>
              <a:t>21/02/2020</a:t>
            </a:fld>
            <a:endParaRPr lang="es-ES" dirty="0"/>
          </a:p>
        </p:txBody>
      </p:sp>
      <p:sp>
        <p:nvSpPr>
          <p:cNvPr id="4" name="Marcador de pie de página 3"/>
          <p:cNvSpPr>
            <a:spLocks noGrp="1"/>
          </p:cNvSpPr>
          <p:nvPr>
            <p:ph type="ftr" sz="quarter" idx="11"/>
          </p:nvPr>
        </p:nvSpPr>
        <p:spPr/>
        <p:txBody>
          <a:bodyPr/>
          <a:lstStyle/>
          <a:p>
            <a:r>
              <a:rPr lang="es-ES" smtClean="0"/>
              <a:t>Resolución ICAC Presentación Instrumentos Financieros</a:t>
            </a:r>
            <a:endParaRPr lang="es-ES" dirty="0"/>
          </a:p>
        </p:txBody>
      </p:sp>
      <p:sp>
        <p:nvSpPr>
          <p:cNvPr id="5" name="Marcador de número de diapositiva 4"/>
          <p:cNvSpPr>
            <a:spLocks noGrp="1"/>
          </p:cNvSpPr>
          <p:nvPr>
            <p:ph type="sldNum" sz="quarter" idx="12"/>
          </p:nvPr>
        </p:nvSpPr>
        <p:spPr/>
        <p:txBody>
          <a:bodyPr/>
          <a:lstStyle/>
          <a:p>
            <a:fld id="{E3641F1E-9ABE-44B9-AD99-E142BFF6F330}" type="slidenum">
              <a:rPr lang="es-ES" smtClean="0"/>
              <a:pPr/>
              <a:t>‹Nº›</a:t>
            </a:fld>
            <a:endParaRPr lang="es-ES" dirty="0"/>
          </a:p>
        </p:txBody>
      </p:sp>
    </p:spTree>
    <p:extLst>
      <p:ext uri="{BB962C8B-B14F-4D97-AF65-F5344CB8AC3E}">
        <p14:creationId xmlns:p14="http://schemas.microsoft.com/office/powerpoint/2010/main" val="2500759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34E5BCF-E56B-4649-ADCB-D421861BA745}" type="datetime1">
              <a:rPr lang="es-ES" smtClean="0"/>
              <a:t>21/02/2020</a:t>
            </a:fld>
            <a:endParaRPr lang="es-ES" dirty="0"/>
          </a:p>
        </p:txBody>
      </p:sp>
      <p:sp>
        <p:nvSpPr>
          <p:cNvPr id="3" name="Marcador de pie de página 2"/>
          <p:cNvSpPr>
            <a:spLocks noGrp="1"/>
          </p:cNvSpPr>
          <p:nvPr>
            <p:ph type="ftr" sz="quarter" idx="11"/>
          </p:nvPr>
        </p:nvSpPr>
        <p:spPr/>
        <p:txBody>
          <a:bodyPr/>
          <a:lstStyle/>
          <a:p>
            <a:r>
              <a:rPr lang="es-ES" smtClean="0"/>
              <a:t>Resolución ICAC Presentación Instrumentos Financieros</a:t>
            </a:r>
            <a:endParaRPr lang="es-ES" dirty="0"/>
          </a:p>
        </p:txBody>
      </p:sp>
      <p:sp>
        <p:nvSpPr>
          <p:cNvPr id="4" name="Marcador de número de diapositiva 3"/>
          <p:cNvSpPr>
            <a:spLocks noGrp="1"/>
          </p:cNvSpPr>
          <p:nvPr>
            <p:ph type="sldNum" sz="quarter" idx="12"/>
          </p:nvPr>
        </p:nvSpPr>
        <p:spPr/>
        <p:txBody>
          <a:bodyPr/>
          <a:lstStyle/>
          <a:p>
            <a:fld id="{E3641F1E-9ABE-44B9-AD99-E142BFF6F330}" type="slidenum">
              <a:rPr lang="es-ES" smtClean="0"/>
              <a:pPr/>
              <a:t>‹Nº›</a:t>
            </a:fld>
            <a:endParaRPr lang="es-ES" dirty="0"/>
          </a:p>
        </p:txBody>
      </p:sp>
    </p:spTree>
    <p:extLst>
      <p:ext uri="{BB962C8B-B14F-4D97-AF65-F5344CB8AC3E}">
        <p14:creationId xmlns:p14="http://schemas.microsoft.com/office/powerpoint/2010/main" val="2014440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5325C1DF-FF66-43F3-B730-DC9FE4AB4A85}" type="datetime1">
              <a:rPr lang="es-ES" smtClean="0"/>
              <a:t>21/02/2020</a:t>
            </a:fld>
            <a:endParaRPr lang="es-ES" dirty="0"/>
          </a:p>
        </p:txBody>
      </p:sp>
      <p:sp>
        <p:nvSpPr>
          <p:cNvPr id="6" name="Marcador de pie de página 5"/>
          <p:cNvSpPr>
            <a:spLocks noGrp="1"/>
          </p:cNvSpPr>
          <p:nvPr>
            <p:ph type="ftr" sz="quarter" idx="11"/>
          </p:nvPr>
        </p:nvSpPr>
        <p:spPr/>
        <p:txBody>
          <a:bodyPr/>
          <a:lstStyle/>
          <a:p>
            <a:r>
              <a:rPr lang="es-ES" smtClean="0"/>
              <a:t>Resolución ICAC Presentación Instrumentos Financieros</a:t>
            </a:r>
            <a:endParaRPr lang="es-ES" dirty="0"/>
          </a:p>
        </p:txBody>
      </p:sp>
      <p:sp>
        <p:nvSpPr>
          <p:cNvPr id="7" name="Marcador de número de diapositiva 6"/>
          <p:cNvSpPr>
            <a:spLocks noGrp="1"/>
          </p:cNvSpPr>
          <p:nvPr>
            <p:ph type="sldNum" sz="quarter" idx="12"/>
          </p:nvPr>
        </p:nvSpPr>
        <p:spPr/>
        <p:txBody>
          <a:bodyPr/>
          <a:lstStyle/>
          <a:p>
            <a:fld id="{E3641F1E-9ABE-44B9-AD99-E142BFF6F330}" type="slidenum">
              <a:rPr lang="es-ES" smtClean="0"/>
              <a:pPr/>
              <a:t>‹Nº›</a:t>
            </a:fld>
            <a:endParaRPr lang="es-ES" dirty="0"/>
          </a:p>
        </p:txBody>
      </p:sp>
    </p:spTree>
    <p:extLst>
      <p:ext uri="{BB962C8B-B14F-4D97-AF65-F5344CB8AC3E}">
        <p14:creationId xmlns:p14="http://schemas.microsoft.com/office/powerpoint/2010/main" val="850682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34EAEC82-3B3F-42BE-A46D-FE79395F1786}" type="datetime1">
              <a:rPr lang="es-ES" smtClean="0"/>
              <a:t>21/02/2020</a:t>
            </a:fld>
            <a:endParaRPr lang="es-ES" dirty="0"/>
          </a:p>
        </p:txBody>
      </p:sp>
      <p:sp>
        <p:nvSpPr>
          <p:cNvPr id="6" name="Marcador de pie de página 5"/>
          <p:cNvSpPr>
            <a:spLocks noGrp="1"/>
          </p:cNvSpPr>
          <p:nvPr>
            <p:ph type="ftr" sz="quarter" idx="11"/>
          </p:nvPr>
        </p:nvSpPr>
        <p:spPr/>
        <p:txBody>
          <a:bodyPr/>
          <a:lstStyle/>
          <a:p>
            <a:r>
              <a:rPr lang="es-ES" smtClean="0"/>
              <a:t>Resolución ICAC Presentación Instrumentos Financieros</a:t>
            </a:r>
            <a:endParaRPr lang="es-ES" dirty="0"/>
          </a:p>
        </p:txBody>
      </p:sp>
      <p:sp>
        <p:nvSpPr>
          <p:cNvPr id="7" name="Marcador de número de diapositiva 6"/>
          <p:cNvSpPr>
            <a:spLocks noGrp="1"/>
          </p:cNvSpPr>
          <p:nvPr>
            <p:ph type="sldNum" sz="quarter" idx="12"/>
          </p:nvPr>
        </p:nvSpPr>
        <p:spPr/>
        <p:txBody>
          <a:bodyPr/>
          <a:lstStyle/>
          <a:p>
            <a:fld id="{E3641F1E-9ABE-44B9-AD99-E142BFF6F330}" type="slidenum">
              <a:rPr lang="es-ES" smtClean="0"/>
              <a:pPr/>
              <a:t>‹Nº›</a:t>
            </a:fld>
            <a:endParaRPr lang="es-ES" dirty="0"/>
          </a:p>
        </p:txBody>
      </p:sp>
    </p:spTree>
    <p:extLst>
      <p:ext uri="{BB962C8B-B14F-4D97-AF65-F5344CB8AC3E}">
        <p14:creationId xmlns:p14="http://schemas.microsoft.com/office/powerpoint/2010/main" val="906917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1C4D3F-7990-434E-9F1D-AA793FF31808}" type="datetime1">
              <a:rPr lang="es-ES" smtClean="0"/>
              <a:t>21/02/2020</a:t>
            </a:fld>
            <a:endParaRPr lang="es-ES"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smtClean="0"/>
              <a:t>Resolución ICAC Presentación Instrumentos Financieros</a:t>
            </a:r>
            <a:endParaRPr lang="es-ES"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641F1E-9ABE-44B9-AD99-E142BFF6F330}" type="slidenum">
              <a:rPr lang="es-ES" smtClean="0"/>
              <a:pPr/>
              <a:t>‹Nº›</a:t>
            </a:fld>
            <a:endParaRPr lang="es-ES" dirty="0"/>
          </a:p>
        </p:txBody>
      </p:sp>
    </p:spTree>
    <p:extLst>
      <p:ext uri="{BB962C8B-B14F-4D97-AF65-F5344CB8AC3E}">
        <p14:creationId xmlns:p14="http://schemas.microsoft.com/office/powerpoint/2010/main" val="3026529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slide" Target="slide70.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1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20186" y="1921990"/>
            <a:ext cx="11403874" cy="1909644"/>
          </a:xfrm>
        </p:spPr>
        <p:txBody>
          <a:bodyPr>
            <a:normAutofit fontScale="90000"/>
          </a:bodyPr>
          <a:lstStyle/>
          <a:p>
            <a:r>
              <a:rPr lang="es-ES" sz="4400" dirty="0" smtClean="0"/>
              <a:t/>
            </a:r>
            <a:br>
              <a:rPr lang="es-ES" sz="4400" dirty="0" smtClean="0"/>
            </a:br>
            <a:r>
              <a:rPr lang="es-ES" sz="4400" dirty="0" smtClean="0"/>
              <a:t>Resolución </a:t>
            </a:r>
            <a:r>
              <a:rPr lang="es-ES" sz="4400" dirty="0" smtClean="0"/>
              <a:t>del ICAC sobre</a:t>
            </a:r>
            <a:br>
              <a:rPr lang="es-ES" sz="4400" dirty="0" smtClean="0"/>
            </a:br>
            <a:r>
              <a:rPr lang="es-ES" sz="4400" dirty="0" smtClean="0"/>
              <a:t> presentación Instrumentos Financieros </a:t>
            </a:r>
            <a:br>
              <a:rPr lang="es-ES" sz="4400" dirty="0" smtClean="0"/>
            </a:br>
            <a:r>
              <a:rPr lang="es-ES" sz="4400" dirty="0" smtClean="0"/>
              <a:t>(norma definitiva</a:t>
            </a:r>
            <a:r>
              <a:rPr lang="es-ES" sz="4400" dirty="0" smtClean="0"/>
              <a:t>)</a:t>
            </a:r>
            <a:endParaRPr lang="es-ES" sz="4400" b="1" dirty="0">
              <a:solidFill>
                <a:srgbClr val="FF0000"/>
              </a:solidFill>
            </a:endParaRPr>
          </a:p>
        </p:txBody>
      </p:sp>
      <p:sp>
        <p:nvSpPr>
          <p:cNvPr id="5" name="Rectángulo 4"/>
          <p:cNvSpPr/>
          <p:nvPr/>
        </p:nvSpPr>
        <p:spPr>
          <a:xfrm>
            <a:off x="1218528" y="3786361"/>
            <a:ext cx="9807191" cy="2308324"/>
          </a:xfrm>
          <a:prstGeom prst="rect">
            <a:avLst/>
          </a:prstGeom>
        </p:spPr>
        <p:txBody>
          <a:bodyPr wrap="square">
            <a:spAutoFit/>
          </a:bodyPr>
          <a:lstStyle/>
          <a:p>
            <a:pPr algn="ctr"/>
            <a:endParaRPr lang="es-ES" b="1" dirty="0" smtClean="0"/>
          </a:p>
          <a:p>
            <a:pPr algn="ctr"/>
            <a:r>
              <a:rPr lang="es-ES" b="1" dirty="0" smtClean="0"/>
              <a:t>Manuel </a:t>
            </a:r>
            <a:r>
              <a:rPr lang="es-ES" b="1" dirty="0"/>
              <a:t>Rejón</a:t>
            </a:r>
          </a:p>
          <a:p>
            <a:pPr algn="ctr"/>
            <a:r>
              <a:rPr lang="es-ES" dirty="0" smtClean="0"/>
              <a:t>Censor Jurado de Cuentas de España</a:t>
            </a:r>
            <a:endParaRPr lang="es-ES" dirty="0"/>
          </a:p>
          <a:p>
            <a:pPr algn="ctr"/>
            <a:r>
              <a:rPr lang="es-ES" dirty="0"/>
              <a:t>Preparador de acceso al ROAC</a:t>
            </a:r>
          </a:p>
          <a:p>
            <a:pPr algn="ctr"/>
            <a:r>
              <a:rPr lang="es-ES" dirty="0"/>
              <a:t>Profesor del Master Oficial de Auditoría de </a:t>
            </a:r>
            <a:r>
              <a:rPr lang="es-ES" dirty="0" smtClean="0"/>
              <a:t>las </a:t>
            </a:r>
          </a:p>
          <a:p>
            <a:pPr algn="ctr"/>
            <a:r>
              <a:rPr lang="es-ES" dirty="0" smtClean="0"/>
              <a:t>Universidades de </a:t>
            </a:r>
            <a:r>
              <a:rPr lang="es-ES" dirty="0"/>
              <a:t>Granada, </a:t>
            </a:r>
            <a:r>
              <a:rPr lang="es-ES" dirty="0" smtClean="0"/>
              <a:t>Cádiz, Almería y CEU-San Pablo</a:t>
            </a:r>
            <a:endParaRPr lang="es-ES" dirty="0"/>
          </a:p>
          <a:p>
            <a:pPr algn="ctr"/>
            <a:endParaRPr lang="es-ES" dirty="0"/>
          </a:p>
          <a:p>
            <a:pPr algn="ctr"/>
            <a:r>
              <a:rPr lang="es-ES" dirty="0" smtClean="0"/>
              <a:t>Febrero </a:t>
            </a:r>
            <a:r>
              <a:rPr lang="es-ES" dirty="0" smtClean="0"/>
              <a:t>de </a:t>
            </a:r>
            <a:r>
              <a:rPr lang="es-ES" dirty="0" smtClean="0"/>
              <a:t>2020</a:t>
            </a:r>
            <a:endParaRPr lang="es-ES" dirty="0"/>
          </a:p>
        </p:txBody>
      </p:sp>
      <p:pic>
        <p:nvPicPr>
          <p:cNvPr id="3" name="Imagen 2"/>
          <p:cNvPicPr>
            <a:picLocks noChangeAspect="1"/>
          </p:cNvPicPr>
          <p:nvPr/>
        </p:nvPicPr>
        <p:blipFill>
          <a:blip r:embed="rId2"/>
          <a:stretch>
            <a:fillRect/>
          </a:stretch>
        </p:blipFill>
        <p:spPr>
          <a:xfrm>
            <a:off x="5172848" y="207490"/>
            <a:ext cx="1714500" cy="1714500"/>
          </a:xfrm>
          <a:prstGeom prst="rect">
            <a:avLst/>
          </a:prstGeom>
        </p:spPr>
      </p:pic>
    </p:spTree>
    <p:extLst>
      <p:ext uri="{BB962C8B-B14F-4D97-AF65-F5344CB8AC3E}">
        <p14:creationId xmlns:p14="http://schemas.microsoft.com/office/powerpoint/2010/main" val="36636653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73464" y="1501944"/>
            <a:ext cx="10515600" cy="4351338"/>
          </a:xfrm>
        </p:spPr>
        <p:txBody>
          <a:bodyPr>
            <a:normAutofit/>
          </a:bodyPr>
          <a:lstStyle/>
          <a:p>
            <a:pPr marL="0" indent="0">
              <a:buNone/>
            </a:pPr>
            <a:r>
              <a:rPr lang="es-ES" b="1" dirty="0" smtClean="0">
                <a:cs typeface="Arial" panose="020B0604020202020204" pitchFamily="34" charset="0"/>
              </a:rPr>
              <a:t>Ejemplo (Solución)</a:t>
            </a:r>
          </a:p>
          <a:p>
            <a:pPr marL="0" indent="0">
              <a:buNone/>
            </a:pPr>
            <a:endParaRPr lang="es-ES" dirty="0">
              <a:cs typeface="Arial" panose="020B0604020202020204" pitchFamily="34" charset="0"/>
            </a:endParaRPr>
          </a:p>
          <a:p>
            <a:pPr marL="0" indent="0">
              <a:buNone/>
            </a:pPr>
            <a:r>
              <a:rPr lang="es-ES" dirty="0" smtClean="0">
                <a:cs typeface="Arial" panose="020B0604020202020204" pitchFamily="34" charset="0"/>
              </a:rPr>
              <a:t>Se </a:t>
            </a:r>
            <a:r>
              <a:rPr lang="es-ES" dirty="0">
                <a:cs typeface="Arial" panose="020B0604020202020204" pitchFamily="34" charset="0"/>
              </a:rPr>
              <a:t>obtiene lo siguiente:</a:t>
            </a:r>
          </a:p>
          <a:p>
            <a:pPr marL="0" indent="0">
              <a:buNone/>
            </a:pPr>
            <a:r>
              <a:rPr lang="es-ES" dirty="0">
                <a:cs typeface="Arial" panose="020B0604020202020204" pitchFamily="34" charset="0"/>
              </a:rPr>
              <a:t>a) Valor del pasivo: 1000/ (1,07)2 + 50 / (1,07) + 50 / (1,07)2 </a:t>
            </a:r>
            <a:r>
              <a:rPr lang="es-ES" dirty="0" smtClean="0">
                <a:cs typeface="Arial" panose="020B0604020202020204" pitchFamily="34" charset="0"/>
              </a:rPr>
              <a:t>= 963,84</a:t>
            </a:r>
            <a:endParaRPr lang="es-ES" dirty="0">
              <a:cs typeface="Arial" panose="020B0604020202020204" pitchFamily="34" charset="0"/>
            </a:endParaRPr>
          </a:p>
          <a:p>
            <a:pPr marL="0" indent="0">
              <a:buNone/>
            </a:pPr>
            <a:r>
              <a:rPr lang="es-ES" dirty="0">
                <a:cs typeface="Arial" panose="020B0604020202020204" pitchFamily="34" charset="0"/>
              </a:rPr>
              <a:t>a) Valor del instrumento de patrimonio: 1000- 963,84 = 36,16 (</a:t>
            </a:r>
            <a:r>
              <a:rPr lang="es-ES" dirty="0" smtClean="0">
                <a:cs typeface="Arial" panose="020B0604020202020204" pitchFamily="34" charset="0"/>
              </a:rPr>
              <a:t>derivado se </a:t>
            </a:r>
            <a:r>
              <a:rPr lang="es-ES" dirty="0">
                <a:cs typeface="Arial" panose="020B0604020202020204" pitchFamily="34" charset="0"/>
              </a:rPr>
              <a:t>incorpora al patrimonio y se mantiene su importe)</a:t>
            </a:r>
          </a:p>
          <a:p>
            <a:pPr marL="0" indent="0">
              <a:buNone/>
            </a:pPr>
            <a:r>
              <a:rPr lang="es-ES" dirty="0">
                <a:cs typeface="Arial" panose="020B0604020202020204" pitchFamily="34" charset="0"/>
              </a:rPr>
              <a:t>Ambos importe quedan perfectamente determinados de cara a </a:t>
            </a:r>
            <a:r>
              <a:rPr lang="es-ES" dirty="0" smtClean="0">
                <a:cs typeface="Arial" panose="020B0604020202020204" pitchFamily="34" charset="0"/>
              </a:rPr>
              <a:t>su calificación </a:t>
            </a:r>
            <a:r>
              <a:rPr lang="es-ES" dirty="0">
                <a:cs typeface="Arial" panose="020B0604020202020204" pitchFamily="34" charset="0"/>
              </a:rPr>
              <a:t>en las </a:t>
            </a:r>
            <a:r>
              <a:rPr lang="es-ES" dirty="0" smtClean="0">
                <a:cs typeface="Arial" panose="020B0604020202020204" pitchFamily="34" charset="0"/>
              </a:rPr>
              <a:t>CCAA.</a:t>
            </a:r>
            <a:endParaRPr lang="es-ES" dirty="0">
              <a:cs typeface="Arial" panose="020B0604020202020204" pitchFamily="34" charset="0"/>
            </a:endParaRPr>
          </a:p>
        </p:txBody>
      </p:sp>
      <p:sp>
        <p:nvSpPr>
          <p:cNvPr id="4" name="Marcador de pie de página 3"/>
          <p:cNvSpPr>
            <a:spLocks noGrp="1"/>
          </p:cNvSpPr>
          <p:nvPr>
            <p:ph type="ftr" sz="quarter" idx="11"/>
          </p:nvPr>
        </p:nvSpPr>
        <p:spPr/>
        <p:txBody>
          <a:bodyPr/>
          <a:lstStyle/>
          <a:p>
            <a:r>
              <a:rPr lang="es-ES" smtClean="0"/>
              <a:t>Resolución ICAC Presentación Instrumentos Financieros</a:t>
            </a:r>
            <a:endParaRPr lang="es-ES" dirty="0"/>
          </a:p>
        </p:txBody>
      </p:sp>
      <p:sp>
        <p:nvSpPr>
          <p:cNvPr id="5" name="Marcador de número de diapositiva 4"/>
          <p:cNvSpPr>
            <a:spLocks noGrp="1"/>
          </p:cNvSpPr>
          <p:nvPr>
            <p:ph type="sldNum" sz="quarter" idx="12"/>
          </p:nvPr>
        </p:nvSpPr>
        <p:spPr/>
        <p:txBody>
          <a:bodyPr/>
          <a:lstStyle/>
          <a:p>
            <a:fld id="{E3641F1E-9ABE-44B9-AD99-E142BFF6F330}" type="slidenum">
              <a:rPr lang="es-ES" smtClean="0"/>
              <a:pPr/>
              <a:t>10</a:t>
            </a:fld>
            <a:endParaRPr lang="es-ES" dirty="0"/>
          </a:p>
        </p:txBody>
      </p:sp>
      <p:sp>
        <p:nvSpPr>
          <p:cNvPr id="8" name="object 4"/>
          <p:cNvSpPr txBox="1">
            <a:spLocks/>
          </p:cNvSpPr>
          <p:nvPr/>
        </p:nvSpPr>
        <p:spPr>
          <a:xfrm>
            <a:off x="0" y="270838"/>
            <a:ext cx="12192000" cy="1231106"/>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lnSpc>
                <a:spcPct val="100000"/>
              </a:lnSpc>
              <a:tabLst>
                <a:tab pos="3021330" algn="l"/>
              </a:tabLst>
            </a:pPr>
            <a:r>
              <a:rPr lang="es-ES" sz="4000" b="1" i="1" spc="-10" dirty="0" smtClean="0">
                <a:solidFill>
                  <a:schemeClr val="accent6">
                    <a:lumMod val="50000"/>
                  </a:schemeClr>
                </a:solidFill>
                <a:latin typeface="Calibri"/>
                <a:cs typeface="Calibri"/>
              </a:rPr>
              <a:t>Instrumento financiero compuesto: </a:t>
            </a:r>
          </a:p>
          <a:p>
            <a:pPr marL="12700" algn="ctr">
              <a:lnSpc>
                <a:spcPct val="100000"/>
              </a:lnSpc>
              <a:tabLst>
                <a:tab pos="3021330" algn="l"/>
              </a:tabLst>
            </a:pPr>
            <a:r>
              <a:rPr lang="es-ES" sz="4000" b="1" i="1" spc="-10" dirty="0" smtClean="0">
                <a:solidFill>
                  <a:schemeClr val="accent6">
                    <a:lumMod val="50000"/>
                  </a:schemeClr>
                </a:solidFill>
                <a:latin typeface="Calibri"/>
                <a:cs typeface="Calibri"/>
              </a:rPr>
              <a:t>caso práctico</a:t>
            </a:r>
            <a:endParaRPr lang="es-ES" sz="4000" b="1" i="1" dirty="0">
              <a:solidFill>
                <a:schemeClr val="accent6">
                  <a:lumMod val="50000"/>
                </a:schemeClr>
              </a:solidFill>
              <a:latin typeface="Calibri"/>
              <a:cs typeface="Calibri"/>
            </a:endParaRPr>
          </a:p>
        </p:txBody>
      </p:sp>
    </p:spTree>
    <p:extLst>
      <p:ext uri="{BB962C8B-B14F-4D97-AF65-F5344CB8AC3E}">
        <p14:creationId xmlns:p14="http://schemas.microsoft.com/office/powerpoint/2010/main" val="322903677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t>La contabilidad de la sociedad adquirida en la </a:t>
            </a:r>
            <a:r>
              <a:rPr lang="es-ES" dirty="0" smtClean="0"/>
              <a:t>fusión (art. 49)</a:t>
            </a:r>
          </a:p>
        </p:txBody>
      </p:sp>
      <p:sp>
        <p:nvSpPr>
          <p:cNvPr id="3" name="Marcador de contenido 2"/>
          <p:cNvSpPr>
            <a:spLocks noGrp="1"/>
          </p:cNvSpPr>
          <p:nvPr>
            <p:ph idx="1"/>
          </p:nvPr>
        </p:nvSpPr>
        <p:spPr/>
        <p:txBody>
          <a:bodyPr>
            <a:normAutofit fontScale="55000" lnSpcReduction="20000"/>
          </a:bodyPr>
          <a:lstStyle/>
          <a:p>
            <a:pPr marL="0" indent="0" algn="just">
              <a:buNone/>
            </a:pPr>
            <a:endParaRPr lang="es-ES" dirty="0" smtClean="0"/>
          </a:p>
          <a:p>
            <a:pPr marL="0" indent="0" algn="just">
              <a:buNone/>
            </a:pPr>
            <a:r>
              <a:rPr lang="es-ES" sz="3300" b="1" dirty="0"/>
              <a:t>¿CESAN LAS OBLIGACIONES REGISTRALES?</a:t>
            </a:r>
          </a:p>
          <a:p>
            <a:pPr marL="0" indent="0" algn="just">
              <a:buNone/>
            </a:pPr>
            <a:r>
              <a:rPr lang="es-ES" sz="3300" dirty="0"/>
              <a:t>-</a:t>
            </a:r>
            <a:r>
              <a:rPr lang="es-ES" sz="3600" dirty="0"/>
              <a:t>NO. Las obligaciones registrales (28.2 CoCo) </a:t>
            </a:r>
            <a:r>
              <a:rPr lang="es-ES" sz="3600" u="sng" dirty="0"/>
              <a:t>se mantendrán hasta la fecha de inscripción </a:t>
            </a:r>
            <a:r>
              <a:rPr lang="es-ES" sz="3600" dirty="0"/>
              <a:t>de la fusión en el Registro Mercantil. </a:t>
            </a:r>
          </a:p>
          <a:p>
            <a:pPr marL="0" indent="0" algn="just">
              <a:buNone/>
            </a:pPr>
            <a:r>
              <a:rPr lang="es-ES" sz="3600" dirty="0" smtClean="0"/>
              <a:t>-En la </a:t>
            </a:r>
            <a:r>
              <a:rPr lang="es-ES" sz="3600" dirty="0"/>
              <a:t>fecha de inscripción</a:t>
            </a:r>
            <a:r>
              <a:rPr lang="es-ES" sz="3600" u="sng" dirty="0"/>
              <a:t>, la sociedad adquirida (absorbida) reconocerá los efectos contables de la fusión a partir de la fecha de </a:t>
            </a:r>
            <a:r>
              <a:rPr lang="es-ES" sz="3600" u="sng" dirty="0" smtClean="0"/>
              <a:t>adquisición</a:t>
            </a:r>
            <a:r>
              <a:rPr lang="es-ES" sz="3600" dirty="0" smtClean="0"/>
              <a:t>: </a:t>
            </a:r>
            <a:r>
              <a:rPr lang="es-ES" sz="3600" b="1" dirty="0" smtClean="0"/>
              <a:t>ajuste </a:t>
            </a:r>
            <a:r>
              <a:rPr lang="es-ES" sz="3600" b="1" dirty="0"/>
              <a:t>en su libro diario para dar de baja los ingresos y gastos devengados desde la fecha de adquisición </a:t>
            </a:r>
            <a:r>
              <a:rPr lang="es-ES" sz="3600" dirty="0"/>
              <a:t>con cargo a la cuenta “Socios, cuenta de fusión”.</a:t>
            </a:r>
          </a:p>
          <a:p>
            <a:pPr marL="0" indent="0" algn="just">
              <a:buNone/>
            </a:pPr>
            <a:r>
              <a:rPr lang="es-ES" sz="3600" dirty="0" smtClean="0"/>
              <a:t>-Del </a:t>
            </a:r>
            <a:r>
              <a:rPr lang="es-ES" sz="3600" dirty="0"/>
              <a:t>mismo modo, una vez inscrita la fusión la sociedad adquirida (absorbida) que se extinga </a:t>
            </a:r>
            <a:r>
              <a:rPr lang="es-ES" sz="3600" u="sng" dirty="0"/>
              <a:t>reconocerá, con los efectos retroactivos indicados en el párrafo anterior, el traspaso de los activos y pasivos mediante la baja o cancelación de las correspondientes partidas del balance, empleando como contrapartida la cuenta “Socios, cuenta de fusión”, por el valor razonable de la contraprestación acordada, y contabilizará el resultado de la operación, neto de los costes de transacción incurridos por la sociedad adquirida (absorbida</a:t>
            </a:r>
            <a:r>
              <a:rPr lang="es-ES" sz="3600" u="sng" dirty="0" smtClean="0"/>
              <a:t>).</a:t>
            </a:r>
          </a:p>
          <a:p>
            <a:pPr marL="0" indent="0" algn="just">
              <a:buNone/>
            </a:pPr>
            <a:r>
              <a:rPr lang="es-ES" sz="3600" dirty="0" smtClean="0"/>
              <a:t>La </a:t>
            </a:r>
            <a:r>
              <a:rPr lang="es-ES" sz="3600" b="1" dirty="0" smtClean="0"/>
              <a:t>cuenta «Socios, cuenta de fusión» se abonará </a:t>
            </a:r>
            <a:r>
              <a:rPr lang="es-ES" sz="3600" dirty="0" smtClean="0"/>
              <a:t>en el momento de la entrega a los socios de las acciones o participaciones emitidas por la sociedad absorbente, </a:t>
            </a:r>
            <a:r>
              <a:rPr lang="es-ES" sz="3600" b="1" dirty="0" smtClean="0"/>
              <a:t>con cargo a las cuentas correspondientes del patrimonio neto</a:t>
            </a:r>
            <a:r>
              <a:rPr lang="es-ES" sz="3600" dirty="0" smtClean="0"/>
              <a:t> de la sociedad que se extingue</a:t>
            </a:r>
            <a:endParaRPr lang="es-ES" sz="3600" u="sng" dirty="0"/>
          </a:p>
          <a:p>
            <a:pPr marL="0" indent="0" algn="just">
              <a:buNone/>
            </a:pPr>
            <a:endParaRPr lang="es-ES" dirty="0"/>
          </a:p>
          <a:p>
            <a:pPr marL="0" indent="0" algn="just">
              <a:buNone/>
            </a:pPr>
            <a:endParaRPr lang="es-ES" dirty="0"/>
          </a:p>
        </p:txBody>
      </p:sp>
      <p:sp>
        <p:nvSpPr>
          <p:cNvPr id="5" name="Marcador de pie de página 4"/>
          <p:cNvSpPr>
            <a:spLocks noGrp="1"/>
          </p:cNvSpPr>
          <p:nvPr>
            <p:ph type="ftr" sz="quarter" idx="11"/>
          </p:nvPr>
        </p:nvSpPr>
        <p:spPr/>
        <p:txBody>
          <a:bodyPr/>
          <a:lstStyle/>
          <a:p>
            <a:r>
              <a:rPr lang="es-ES" smtClean="0"/>
              <a:t>Resolución ICAC Presentación Instrumentos Financieros</a:t>
            </a:r>
            <a:endParaRPr lang="es-ES" dirty="0"/>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100</a:t>
            </a:fld>
            <a:endParaRPr lang="es-ES" dirty="0"/>
          </a:p>
        </p:txBody>
      </p:sp>
      <p:sp>
        <p:nvSpPr>
          <p:cNvPr id="7" name="CuadroTexto 6"/>
          <p:cNvSpPr txBox="1"/>
          <p:nvPr/>
        </p:nvSpPr>
        <p:spPr>
          <a:xfrm>
            <a:off x="7858897" y="1252151"/>
            <a:ext cx="3896498" cy="646331"/>
          </a:xfrm>
          <a:prstGeom prst="rect">
            <a:avLst/>
          </a:prstGeom>
          <a:solidFill>
            <a:srgbClr val="FFFF00"/>
          </a:solidFill>
        </p:spPr>
        <p:txBody>
          <a:bodyPr wrap="square" rtlCol="0">
            <a:spAutoFit/>
          </a:bodyPr>
          <a:lstStyle/>
          <a:p>
            <a:pPr algn="ctr"/>
            <a:r>
              <a:rPr lang="pt-BR" dirty="0" err="1" smtClean="0"/>
              <a:t>Proviene</a:t>
            </a:r>
            <a:r>
              <a:rPr lang="pt-BR" dirty="0" smtClean="0"/>
              <a:t> de </a:t>
            </a:r>
          </a:p>
          <a:p>
            <a:pPr algn="ctr"/>
            <a:r>
              <a:rPr lang="pt-BR" dirty="0" smtClean="0"/>
              <a:t>BOICAC </a:t>
            </a:r>
            <a:r>
              <a:rPr lang="pt-BR" dirty="0"/>
              <a:t>Nº 102/2015 Consulta 2</a:t>
            </a:r>
            <a:endParaRPr lang="es-ES" dirty="0"/>
          </a:p>
        </p:txBody>
      </p:sp>
    </p:spTree>
    <p:extLst>
      <p:ext uri="{BB962C8B-B14F-4D97-AF65-F5344CB8AC3E}">
        <p14:creationId xmlns:p14="http://schemas.microsoft.com/office/powerpoint/2010/main" val="297875350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t>La fusión </a:t>
            </a:r>
            <a:r>
              <a:rPr lang="es-ES" dirty="0" smtClean="0"/>
              <a:t>inversa (art. 50)</a:t>
            </a:r>
            <a:endParaRPr lang="es-ES" dirty="0"/>
          </a:p>
        </p:txBody>
      </p:sp>
      <p:sp>
        <p:nvSpPr>
          <p:cNvPr id="3" name="Marcador de contenido 2"/>
          <p:cNvSpPr>
            <a:spLocks noGrp="1"/>
          </p:cNvSpPr>
          <p:nvPr>
            <p:ph idx="1"/>
          </p:nvPr>
        </p:nvSpPr>
        <p:spPr>
          <a:xfrm>
            <a:off x="851262" y="1810536"/>
            <a:ext cx="10515600" cy="3575176"/>
          </a:xfrm>
        </p:spPr>
        <p:txBody>
          <a:bodyPr>
            <a:noAutofit/>
          </a:bodyPr>
          <a:lstStyle/>
          <a:p>
            <a:pPr marL="0" indent="0" algn="just">
              <a:buNone/>
            </a:pPr>
            <a:r>
              <a:rPr lang="es-ES" sz="1800" b="1" dirty="0" smtClean="0"/>
              <a:t>-Los </a:t>
            </a:r>
            <a:r>
              <a:rPr lang="es-ES" sz="1800" b="1" dirty="0"/>
              <a:t>antiguos socios de la sociedad absorbida adquieren el control de la sociedad absorbente</a:t>
            </a:r>
            <a:r>
              <a:rPr lang="es-ES" sz="1800" dirty="0" smtClean="0"/>
              <a:t>.</a:t>
            </a:r>
          </a:p>
          <a:p>
            <a:pPr marL="0" indent="0" algn="just">
              <a:buNone/>
            </a:pPr>
            <a:r>
              <a:rPr lang="es-ES" sz="1800" dirty="0" smtClean="0"/>
              <a:t>-En </a:t>
            </a:r>
            <a:r>
              <a:rPr lang="es-ES" sz="1800" dirty="0"/>
              <a:t>las fusiones inversas, los efectos contables de la fusión deben mostrar el fondo económico de la operación. Por lo tanto, en la fecha de </a:t>
            </a:r>
            <a:r>
              <a:rPr lang="es-ES" sz="1800" dirty="0" smtClean="0"/>
              <a:t>inscripción:</a:t>
            </a:r>
          </a:p>
          <a:p>
            <a:pPr lvl="1" algn="just"/>
            <a:endParaRPr lang="es-ES" sz="1800" dirty="0" smtClean="0"/>
          </a:p>
          <a:p>
            <a:pPr lvl="1" algn="just"/>
            <a:r>
              <a:rPr lang="es-ES" sz="1800" dirty="0" smtClean="0"/>
              <a:t>los </a:t>
            </a:r>
            <a:r>
              <a:rPr lang="es-ES" sz="1800" b="1" u="sng" dirty="0"/>
              <a:t>ingresos y gastos del negocio adquirido, es decir, la sociedad absorbente, </a:t>
            </a:r>
            <a:r>
              <a:rPr lang="es-ES" sz="1800" b="1" u="sng" dirty="0" smtClean="0"/>
              <a:t>devengados </a:t>
            </a:r>
            <a:r>
              <a:rPr lang="es-ES" sz="1800" b="1" u="sng" dirty="0" smtClean="0">
                <a:solidFill>
                  <a:srgbClr val="0070C0"/>
                </a:solidFill>
              </a:rPr>
              <a:t>desde el último cierre</a:t>
            </a:r>
            <a:r>
              <a:rPr lang="es-ES" sz="1800" b="1" u="sng" dirty="0" smtClean="0"/>
              <a:t> </a:t>
            </a:r>
            <a:r>
              <a:rPr lang="es-ES" sz="1800" b="1" u="sng" dirty="0"/>
              <a:t>hasta la fecha de adquisición</a:t>
            </a:r>
            <a:r>
              <a:rPr lang="es-ES" sz="1800" u="sng" dirty="0"/>
              <a:t>, deberán contabilizarse contra la cuenta </a:t>
            </a:r>
            <a:r>
              <a:rPr lang="es-ES" sz="1800" u="sng" dirty="0" smtClean="0"/>
              <a:t>“</a:t>
            </a:r>
            <a:r>
              <a:rPr lang="es-ES" sz="1800" b="1" u="sng" dirty="0" smtClean="0"/>
              <a:t>prima </a:t>
            </a:r>
            <a:r>
              <a:rPr lang="es-ES" sz="1800" b="1" u="sng" dirty="0"/>
              <a:t>de emisión o </a:t>
            </a:r>
            <a:r>
              <a:rPr lang="es-ES" sz="1800" b="1" u="sng" dirty="0" smtClean="0"/>
              <a:t>asunción”</a:t>
            </a:r>
            <a:r>
              <a:rPr lang="es-ES" sz="1800" u="sng" dirty="0" smtClean="0"/>
              <a:t>, </a:t>
            </a:r>
            <a:r>
              <a:rPr lang="es-ES" sz="1800" u="sng" dirty="0"/>
              <a:t>y </a:t>
            </a:r>
            <a:endParaRPr lang="es-ES" sz="1800" u="sng" dirty="0" smtClean="0"/>
          </a:p>
          <a:p>
            <a:pPr lvl="1" algn="just"/>
            <a:endParaRPr lang="es-ES" sz="1800" u="sng" dirty="0"/>
          </a:p>
          <a:p>
            <a:pPr lvl="1" algn="just"/>
            <a:r>
              <a:rPr lang="es-ES" sz="1800" u="sng" dirty="0" smtClean="0"/>
              <a:t>los </a:t>
            </a:r>
            <a:r>
              <a:rPr lang="es-ES" sz="1800" b="1" u="sng" dirty="0"/>
              <a:t>ingresos y gastos de la sociedad absorbida lucirán en las </a:t>
            </a:r>
            <a:r>
              <a:rPr lang="es-ES" sz="1800" b="1" u="sng" dirty="0" smtClean="0"/>
              <a:t>CCAA </a:t>
            </a:r>
            <a:r>
              <a:rPr lang="es-ES" sz="1800" b="1" u="sng" dirty="0"/>
              <a:t>de la sociedad absorbente desde el inicio del ejercicio económico</a:t>
            </a:r>
            <a:r>
              <a:rPr lang="es-ES" sz="1800" dirty="0" smtClean="0"/>
              <a:t>. </a:t>
            </a:r>
            <a:r>
              <a:rPr lang="es-ES" sz="1800" dirty="0" smtClean="0">
                <a:solidFill>
                  <a:srgbClr val="FF0000"/>
                </a:solidFill>
              </a:rPr>
              <a:t> </a:t>
            </a:r>
          </a:p>
          <a:p>
            <a:pPr marL="0" indent="0" algn="just">
              <a:buNone/>
            </a:pPr>
            <a:r>
              <a:rPr lang="es-ES" sz="1800" dirty="0" smtClean="0"/>
              <a:t>En todo caso, en la </a:t>
            </a:r>
            <a:r>
              <a:rPr lang="es-ES" sz="1800" u="sng" dirty="0" smtClean="0"/>
              <a:t>memoria</a:t>
            </a:r>
            <a:r>
              <a:rPr lang="es-ES" sz="1800" dirty="0" smtClean="0"/>
              <a:t> se informará de los ingresos y gastos del negocio adquirido devengados hasta la fecha de adquisición.</a:t>
            </a:r>
          </a:p>
          <a:p>
            <a:pPr marL="0" indent="0" algn="just">
              <a:buNone/>
            </a:pPr>
            <a:r>
              <a:rPr lang="es-ES" sz="1800" dirty="0" smtClean="0"/>
              <a:t>En los supuestos de adquisición inversa, la d</a:t>
            </a:r>
            <a:r>
              <a:rPr lang="es-ES" sz="1800" b="1" dirty="0" smtClean="0"/>
              <a:t>iferencia indicada en el artículo 49.4 se contabilizará como un ingreso o gasto en la cuenta de pérdidas y ganancias de la sociedad absorbente</a:t>
            </a:r>
            <a:r>
              <a:rPr lang="es-ES" sz="1800" dirty="0" smtClean="0"/>
              <a:t>, sin perjuicio de su </a:t>
            </a:r>
            <a:r>
              <a:rPr lang="es-ES" sz="1800" b="1" dirty="0" smtClean="0"/>
              <a:t>posterior eliminación contra la cuenta «Prima de emisión o asunción».</a:t>
            </a:r>
          </a:p>
        </p:txBody>
      </p:sp>
      <p:sp>
        <p:nvSpPr>
          <p:cNvPr id="5" name="Marcador de pie de página 4"/>
          <p:cNvSpPr>
            <a:spLocks noGrp="1"/>
          </p:cNvSpPr>
          <p:nvPr>
            <p:ph type="ftr" sz="quarter" idx="11"/>
          </p:nvPr>
        </p:nvSpPr>
        <p:spPr/>
        <p:txBody>
          <a:bodyPr/>
          <a:lstStyle/>
          <a:p>
            <a:r>
              <a:rPr lang="es-ES" smtClean="0"/>
              <a:t>Resolución ICAC Presentación Instrumentos Financieros</a:t>
            </a:r>
            <a:endParaRPr lang="es-ES" dirty="0"/>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101</a:t>
            </a:fld>
            <a:endParaRPr lang="es-ES" dirty="0"/>
          </a:p>
        </p:txBody>
      </p:sp>
      <p:sp>
        <p:nvSpPr>
          <p:cNvPr id="4" name="CuadroTexto 3"/>
          <p:cNvSpPr txBox="1"/>
          <p:nvPr/>
        </p:nvSpPr>
        <p:spPr>
          <a:xfrm>
            <a:off x="7444673" y="213360"/>
            <a:ext cx="4388580" cy="1477328"/>
          </a:xfrm>
          <a:prstGeom prst="rect">
            <a:avLst/>
          </a:prstGeom>
          <a:solidFill>
            <a:schemeClr val="accent4">
              <a:lumMod val="20000"/>
              <a:lumOff val="80000"/>
            </a:schemeClr>
          </a:solidFill>
        </p:spPr>
        <p:txBody>
          <a:bodyPr wrap="square" rtlCol="0">
            <a:spAutoFit/>
          </a:bodyPr>
          <a:lstStyle/>
          <a:p>
            <a:pPr algn="ctr"/>
            <a:r>
              <a:rPr lang="es-ES" b="1" i="1" dirty="0">
                <a:solidFill>
                  <a:schemeClr val="accent6">
                    <a:lumMod val="50000"/>
                  </a:schemeClr>
                </a:solidFill>
              </a:rPr>
              <a:t>POR EJEMPLO, EN UNA HIPOTÉTICA FUSIÓN ENTRE COVIRÁN (ABSORBENTE) Y MERCADONA (ABSORBIDA), NO PARECE DIFÍCIL SABER QUIÉN TIENE EL CONTROL DEL NEGOCIO</a:t>
            </a:r>
            <a:r>
              <a:rPr lang="es-ES" b="1" i="1" dirty="0" smtClean="0">
                <a:solidFill>
                  <a:schemeClr val="accent6">
                    <a:lumMod val="50000"/>
                  </a:schemeClr>
                </a:solidFill>
              </a:rPr>
              <a:t>…</a:t>
            </a:r>
            <a:endParaRPr lang="es-ES" dirty="0"/>
          </a:p>
        </p:txBody>
      </p:sp>
    </p:spTree>
    <p:extLst>
      <p:ext uri="{BB962C8B-B14F-4D97-AF65-F5344CB8AC3E}">
        <p14:creationId xmlns:p14="http://schemas.microsoft.com/office/powerpoint/2010/main" val="352860482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La </a:t>
            </a:r>
            <a:r>
              <a:rPr lang="es-ES" dirty="0"/>
              <a:t>fusión </a:t>
            </a:r>
            <a:r>
              <a:rPr lang="es-ES" dirty="0" smtClean="0"/>
              <a:t>transfronteriza (art. 51)</a:t>
            </a:r>
          </a:p>
        </p:txBody>
      </p:sp>
      <p:sp>
        <p:nvSpPr>
          <p:cNvPr id="3" name="Marcador de contenido 2"/>
          <p:cNvSpPr>
            <a:spLocks noGrp="1"/>
          </p:cNvSpPr>
          <p:nvPr>
            <p:ph idx="1"/>
          </p:nvPr>
        </p:nvSpPr>
        <p:spPr>
          <a:xfrm>
            <a:off x="381001" y="1847850"/>
            <a:ext cx="5639474" cy="4351338"/>
          </a:xfrm>
        </p:spPr>
        <p:txBody>
          <a:bodyPr>
            <a:normAutofit fontScale="70000" lnSpcReduction="20000"/>
          </a:bodyPr>
          <a:lstStyle/>
          <a:p>
            <a:pPr marL="0" indent="0" algn="just">
              <a:buNone/>
            </a:pPr>
            <a:r>
              <a:rPr lang="es-ES" dirty="0" smtClean="0"/>
              <a:t>A </a:t>
            </a:r>
            <a:r>
              <a:rPr lang="es-ES" dirty="0"/>
              <a:t>las fusiones transfronterizas les serán de aplicación los </a:t>
            </a:r>
            <a:r>
              <a:rPr lang="es-ES" b="1" dirty="0"/>
              <a:t>criterios contables establecidos en el </a:t>
            </a:r>
            <a:r>
              <a:rPr lang="es-ES" b="1" dirty="0" smtClean="0"/>
              <a:t>art. 47 </a:t>
            </a:r>
            <a:r>
              <a:rPr lang="es-ES" dirty="0"/>
              <a:t>para contabilizar las fusiones, considerando las siguientes </a:t>
            </a:r>
            <a:r>
              <a:rPr lang="es-ES" u="sng" dirty="0"/>
              <a:t>precisiones</a:t>
            </a:r>
            <a:r>
              <a:rPr lang="es-ES" dirty="0"/>
              <a:t>:</a:t>
            </a:r>
          </a:p>
          <a:p>
            <a:pPr marL="0" indent="0" algn="just">
              <a:buNone/>
            </a:pPr>
            <a:endParaRPr lang="es-ES" dirty="0"/>
          </a:p>
          <a:p>
            <a:pPr marL="0" indent="0" algn="just">
              <a:buNone/>
            </a:pPr>
            <a:r>
              <a:rPr lang="es-ES" dirty="0" smtClean="0"/>
              <a:t>a) Cuando </a:t>
            </a:r>
            <a:r>
              <a:rPr lang="es-ES" dirty="0"/>
              <a:t>la sociedad </a:t>
            </a:r>
            <a:r>
              <a:rPr lang="es-ES" b="1" dirty="0" smtClean="0"/>
              <a:t>absorbente sea española y </a:t>
            </a:r>
            <a:r>
              <a:rPr lang="es-ES" b="1" dirty="0"/>
              <a:t>la absorbida </a:t>
            </a:r>
            <a:r>
              <a:rPr lang="es-ES" b="1" dirty="0" smtClean="0"/>
              <a:t>de </a:t>
            </a:r>
            <a:r>
              <a:rPr lang="es-ES" b="1" dirty="0"/>
              <a:t>otro Estado </a:t>
            </a:r>
            <a:r>
              <a:rPr lang="es-ES" b="1" dirty="0" smtClean="0"/>
              <a:t>miembro</a:t>
            </a:r>
            <a:r>
              <a:rPr lang="es-ES" dirty="0" smtClean="0"/>
              <a:t>, </a:t>
            </a:r>
            <a:r>
              <a:rPr lang="es-ES" dirty="0"/>
              <a:t>en caso de que </a:t>
            </a:r>
            <a:r>
              <a:rPr lang="es-ES" b="1" dirty="0"/>
              <a:t>la moneda funcional de esta última difiera del </a:t>
            </a:r>
            <a:r>
              <a:rPr lang="es-ES" b="1" dirty="0" smtClean="0"/>
              <a:t>euro (por ejemplo Dinamarca) </a:t>
            </a:r>
            <a:r>
              <a:rPr lang="es-ES" dirty="0" smtClean="0"/>
              <a:t>, </a:t>
            </a:r>
            <a:r>
              <a:rPr lang="es-ES" dirty="0"/>
              <a:t>se deberán tener en cuenta los </a:t>
            </a:r>
            <a:r>
              <a:rPr lang="es-ES" b="1" dirty="0"/>
              <a:t>criterios sobre conversión a la moneda de presentación euro establecidos en el </a:t>
            </a:r>
            <a:r>
              <a:rPr lang="es-ES" b="1" dirty="0" smtClean="0"/>
              <a:t>PGC </a:t>
            </a:r>
            <a:r>
              <a:rPr lang="es-ES" b="1" dirty="0"/>
              <a:t>y en las </a:t>
            </a:r>
            <a:r>
              <a:rPr lang="es-ES" b="1" dirty="0" smtClean="0"/>
              <a:t>NOFCAC</a:t>
            </a:r>
            <a:r>
              <a:rPr lang="es-ES" dirty="0" smtClean="0"/>
              <a:t>, </a:t>
            </a:r>
            <a:r>
              <a:rPr lang="es-ES" dirty="0"/>
              <a:t>para contabilizar los elementos patrimoniales adquiridos.</a:t>
            </a:r>
          </a:p>
          <a:p>
            <a:pPr marL="0" indent="0" algn="just">
              <a:buNone/>
            </a:pPr>
            <a:endParaRPr lang="es-ES" dirty="0"/>
          </a:p>
          <a:p>
            <a:pPr marL="0" indent="0" algn="just">
              <a:buNone/>
            </a:pPr>
            <a:r>
              <a:rPr lang="es-ES" dirty="0" smtClean="0"/>
              <a:t>b) Si </a:t>
            </a:r>
            <a:r>
              <a:rPr lang="es-ES" dirty="0"/>
              <a:t>la sociedad absorbente española es la sociedad adquirida se aplicarán los criterios regulados en el </a:t>
            </a:r>
            <a:r>
              <a:rPr lang="es-ES" dirty="0" smtClean="0"/>
              <a:t>art. 49 (sería una </a:t>
            </a:r>
            <a:r>
              <a:rPr lang="es-ES" b="1" dirty="0" smtClean="0"/>
              <a:t>fusión inversa transfronteriza</a:t>
            </a:r>
            <a:r>
              <a:rPr lang="es-ES" dirty="0" smtClean="0"/>
              <a:t>).</a:t>
            </a:r>
            <a:endParaRPr lang="es-ES" dirty="0"/>
          </a:p>
          <a:p>
            <a:pPr marL="0" indent="0" algn="just">
              <a:buNone/>
            </a:pPr>
            <a:endParaRPr lang="es-ES" dirty="0"/>
          </a:p>
        </p:txBody>
      </p:sp>
      <p:sp>
        <p:nvSpPr>
          <p:cNvPr id="5" name="Marcador de pie de página 4"/>
          <p:cNvSpPr>
            <a:spLocks noGrp="1"/>
          </p:cNvSpPr>
          <p:nvPr>
            <p:ph type="ftr" sz="quarter" idx="11"/>
          </p:nvPr>
        </p:nvSpPr>
        <p:spPr/>
        <p:txBody>
          <a:bodyPr/>
          <a:lstStyle/>
          <a:p>
            <a:r>
              <a:rPr lang="es-ES" smtClean="0"/>
              <a:t>Resolución ICAC Presentación Instrumentos Financieros</a:t>
            </a:r>
            <a:endParaRPr lang="es-ES" dirty="0"/>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102</a:t>
            </a:fld>
            <a:endParaRPr lang="es-ES" dirty="0"/>
          </a:p>
        </p:txBody>
      </p:sp>
      <p:pic>
        <p:nvPicPr>
          <p:cNvPr id="1026" name="Picture 2" descr="Resultado de imagen de paises de europ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0786" y="1847850"/>
            <a:ext cx="5398788" cy="4322679"/>
          </a:xfrm>
          <a:prstGeom prst="rect">
            <a:avLst/>
          </a:prstGeom>
          <a:noFill/>
          <a:extLst>
            <a:ext uri="{909E8E84-426E-40DD-AFC4-6F175D3DCCD1}">
              <a14:hiddenFill xmlns:a14="http://schemas.microsoft.com/office/drawing/2010/main">
                <a:solidFill>
                  <a:srgbClr val="FFFFFF"/>
                </a:solidFill>
              </a14:hiddenFill>
            </a:ext>
          </a:extLst>
        </p:spPr>
      </p:pic>
      <p:sp>
        <p:nvSpPr>
          <p:cNvPr id="4" name="Elipse 3"/>
          <p:cNvSpPr/>
          <p:nvPr/>
        </p:nvSpPr>
        <p:spPr>
          <a:xfrm>
            <a:off x="8270060" y="3398655"/>
            <a:ext cx="509798" cy="48552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 name="Flecha curvada hacia la derecha 6"/>
          <p:cNvSpPr/>
          <p:nvPr/>
        </p:nvSpPr>
        <p:spPr>
          <a:xfrm rot="1657412">
            <a:off x="7087797" y="3140916"/>
            <a:ext cx="662509" cy="240483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Tree>
    <p:extLst>
      <p:ext uri="{BB962C8B-B14F-4D97-AF65-F5344CB8AC3E}">
        <p14:creationId xmlns:p14="http://schemas.microsoft.com/office/powerpoint/2010/main" val="157902658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t>Criterios para contabilizar una </a:t>
            </a:r>
            <a:r>
              <a:rPr lang="es-ES" dirty="0" smtClean="0"/>
              <a:t>escisión </a:t>
            </a:r>
            <a:br>
              <a:rPr lang="es-ES" dirty="0" smtClean="0"/>
            </a:br>
            <a:r>
              <a:rPr lang="es-ES" dirty="0" smtClean="0"/>
              <a:t>(art. 53)</a:t>
            </a:r>
            <a:endParaRPr lang="es-ES" dirty="0"/>
          </a:p>
        </p:txBody>
      </p:sp>
      <p:sp>
        <p:nvSpPr>
          <p:cNvPr id="3" name="Marcador de contenido 2"/>
          <p:cNvSpPr>
            <a:spLocks noGrp="1"/>
          </p:cNvSpPr>
          <p:nvPr>
            <p:ph idx="1"/>
          </p:nvPr>
        </p:nvSpPr>
        <p:spPr/>
        <p:txBody>
          <a:bodyPr>
            <a:normAutofit/>
          </a:bodyPr>
          <a:lstStyle/>
          <a:p>
            <a:pPr marL="0" indent="0" algn="just">
              <a:buNone/>
            </a:pPr>
            <a:r>
              <a:rPr lang="es-ES" dirty="0"/>
              <a:t>-</a:t>
            </a:r>
            <a:r>
              <a:rPr lang="es-ES" b="1" dirty="0" smtClean="0"/>
              <a:t>Escisión: </a:t>
            </a:r>
            <a:r>
              <a:rPr lang="es-ES" dirty="0" smtClean="0"/>
              <a:t>es </a:t>
            </a:r>
            <a:r>
              <a:rPr lang="es-ES" dirty="0"/>
              <a:t>el acuerdo de modificación estructural regulado como tal en </a:t>
            </a:r>
            <a:r>
              <a:rPr lang="es-ES" dirty="0" smtClean="0"/>
              <a:t>la LME.</a:t>
            </a:r>
            <a:endParaRPr lang="es-ES" dirty="0"/>
          </a:p>
          <a:p>
            <a:pPr marL="0" indent="0" algn="just">
              <a:buNone/>
            </a:pPr>
            <a:r>
              <a:rPr lang="es-ES" b="1" dirty="0" smtClean="0"/>
              <a:t>PATRIMONIO TRANSMITIDO NEGOCIO ENTRE EMPRESAS INDEPENDIENTES</a:t>
            </a:r>
            <a:endParaRPr lang="es-ES" dirty="0" smtClean="0"/>
          </a:p>
          <a:p>
            <a:pPr marL="0" indent="0" algn="just">
              <a:buNone/>
            </a:pPr>
            <a:r>
              <a:rPr lang="es-ES" dirty="0" smtClean="0"/>
              <a:t>-Si </a:t>
            </a:r>
            <a:r>
              <a:rPr lang="es-ES" dirty="0"/>
              <a:t>el patrimonio que se transmite por </a:t>
            </a:r>
            <a:r>
              <a:rPr lang="es-ES" dirty="0" smtClean="0"/>
              <a:t>la </a:t>
            </a:r>
            <a:r>
              <a:rPr lang="es-ES" dirty="0"/>
              <a:t>escisión cumple la definición de </a:t>
            </a:r>
            <a:r>
              <a:rPr lang="es-ES" b="1" dirty="0"/>
              <a:t>negocio</a:t>
            </a:r>
            <a:r>
              <a:rPr lang="es-ES" dirty="0"/>
              <a:t> y las </a:t>
            </a:r>
            <a:r>
              <a:rPr lang="es-ES" b="1" dirty="0"/>
              <a:t>sociedades que intervienen en la operación no se califican como empresas del grupo</a:t>
            </a:r>
            <a:r>
              <a:rPr lang="es-ES" dirty="0"/>
              <a:t>, de conformidad con la regulación contenida en el </a:t>
            </a:r>
            <a:r>
              <a:rPr lang="es-ES" dirty="0" smtClean="0"/>
              <a:t>PGC </a:t>
            </a:r>
            <a:r>
              <a:rPr lang="es-ES" dirty="0"/>
              <a:t>o en el </a:t>
            </a:r>
            <a:r>
              <a:rPr lang="es-ES" dirty="0" smtClean="0"/>
              <a:t>PGC-PYMES, seguiremos el </a:t>
            </a:r>
            <a:r>
              <a:rPr lang="es-ES" b="1" dirty="0"/>
              <a:t>método de adquisición </a:t>
            </a:r>
            <a:r>
              <a:rPr lang="es-ES" dirty="0"/>
              <a:t>estipulado en la </a:t>
            </a:r>
            <a:r>
              <a:rPr lang="es-ES" dirty="0" smtClean="0"/>
              <a:t>NRV </a:t>
            </a:r>
            <a:r>
              <a:rPr lang="es-ES" dirty="0"/>
              <a:t>sobre </a:t>
            </a:r>
            <a:r>
              <a:rPr lang="es-ES" b="1" dirty="0"/>
              <a:t>combinaciones de negocios del </a:t>
            </a:r>
            <a:r>
              <a:rPr lang="es-ES" b="1" dirty="0" smtClean="0"/>
              <a:t>PGC</a:t>
            </a:r>
            <a:r>
              <a:rPr lang="es-ES" dirty="0" smtClean="0"/>
              <a:t>, </a:t>
            </a:r>
            <a:r>
              <a:rPr lang="es-ES" dirty="0"/>
              <a:t>y lo dispuesto en los </a:t>
            </a:r>
            <a:r>
              <a:rPr lang="es-ES" dirty="0" smtClean="0"/>
              <a:t>arts. de la RICAC-PIF. </a:t>
            </a:r>
            <a:endParaRPr lang="es-ES" dirty="0"/>
          </a:p>
        </p:txBody>
      </p:sp>
      <p:sp>
        <p:nvSpPr>
          <p:cNvPr id="5" name="Marcador de pie de página 4"/>
          <p:cNvSpPr>
            <a:spLocks noGrp="1"/>
          </p:cNvSpPr>
          <p:nvPr>
            <p:ph type="ftr" sz="quarter" idx="11"/>
          </p:nvPr>
        </p:nvSpPr>
        <p:spPr/>
        <p:txBody>
          <a:bodyPr/>
          <a:lstStyle/>
          <a:p>
            <a:r>
              <a:rPr lang="es-ES" smtClean="0"/>
              <a:t>Resolución ICAC Presentación Instrumentos Financieros</a:t>
            </a:r>
            <a:endParaRPr lang="es-ES" dirty="0"/>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103</a:t>
            </a:fld>
            <a:endParaRPr lang="es-ES" dirty="0"/>
          </a:p>
        </p:txBody>
      </p:sp>
    </p:spTree>
    <p:extLst>
      <p:ext uri="{BB962C8B-B14F-4D97-AF65-F5344CB8AC3E}">
        <p14:creationId xmlns:p14="http://schemas.microsoft.com/office/powerpoint/2010/main" val="216748719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t>Criterios para contabilizar una </a:t>
            </a:r>
            <a:r>
              <a:rPr lang="es-ES" dirty="0" smtClean="0"/>
              <a:t>escisión </a:t>
            </a:r>
            <a:br>
              <a:rPr lang="es-ES" dirty="0" smtClean="0"/>
            </a:br>
            <a:r>
              <a:rPr lang="es-ES" dirty="0" smtClean="0"/>
              <a:t>(art. 53)</a:t>
            </a:r>
            <a:endParaRPr lang="es-ES" dirty="0"/>
          </a:p>
        </p:txBody>
      </p:sp>
      <p:sp>
        <p:nvSpPr>
          <p:cNvPr id="3" name="Marcador de contenido 2"/>
          <p:cNvSpPr>
            <a:spLocks noGrp="1"/>
          </p:cNvSpPr>
          <p:nvPr>
            <p:ph idx="1"/>
          </p:nvPr>
        </p:nvSpPr>
        <p:spPr/>
        <p:txBody>
          <a:bodyPr>
            <a:normAutofit/>
          </a:bodyPr>
          <a:lstStyle/>
          <a:p>
            <a:pPr algn="just">
              <a:buNone/>
            </a:pPr>
            <a:r>
              <a:rPr lang="es-ES" b="1" dirty="0" smtClean="0"/>
              <a:t>PATRIMONIO TRANSMITIDO NEGOCIO ENTRE EMPRESAS DEL GRUPO</a:t>
            </a:r>
          </a:p>
          <a:p>
            <a:pPr algn="just">
              <a:buNone/>
            </a:pPr>
            <a:r>
              <a:rPr lang="es-ES" dirty="0" smtClean="0"/>
              <a:t>Si el patrimonio que se transmite por causa de la escisión cumple la definición de negocio y las sociedades que intervienen en la operación se califican como empresas del grupo, la operación se contabilizará de acuerdo con las </a:t>
            </a:r>
            <a:r>
              <a:rPr lang="es-ES" b="1" dirty="0" smtClean="0"/>
              <a:t>reglas particulares establecidas en la NRV sobre operaciones entre empresas del grupo del PGC o del PGC-PYMES</a:t>
            </a:r>
            <a:r>
              <a:rPr lang="es-ES" dirty="0" smtClean="0"/>
              <a:t>.</a:t>
            </a:r>
            <a:endParaRPr lang="es-ES" dirty="0"/>
          </a:p>
        </p:txBody>
      </p:sp>
      <p:sp>
        <p:nvSpPr>
          <p:cNvPr id="5" name="Marcador de pie de página 4"/>
          <p:cNvSpPr>
            <a:spLocks noGrp="1"/>
          </p:cNvSpPr>
          <p:nvPr>
            <p:ph type="ftr" sz="quarter" idx="11"/>
          </p:nvPr>
        </p:nvSpPr>
        <p:spPr/>
        <p:txBody>
          <a:bodyPr/>
          <a:lstStyle/>
          <a:p>
            <a:r>
              <a:rPr lang="es-ES" smtClean="0"/>
              <a:t>Resolución ICAC Presentación Instrumentos Financieros</a:t>
            </a:r>
            <a:endParaRPr lang="es-ES" dirty="0"/>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104</a:t>
            </a:fld>
            <a:endParaRPr lang="es-ES" dirty="0"/>
          </a:p>
        </p:txBody>
      </p:sp>
    </p:spTree>
    <p:extLst>
      <p:ext uri="{BB962C8B-B14F-4D97-AF65-F5344CB8AC3E}">
        <p14:creationId xmlns:p14="http://schemas.microsoft.com/office/powerpoint/2010/main" val="216748719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t>Criterios para contabilizar una </a:t>
            </a:r>
            <a:r>
              <a:rPr lang="es-ES" dirty="0" smtClean="0"/>
              <a:t>escisión </a:t>
            </a:r>
            <a:br>
              <a:rPr lang="es-ES" dirty="0" smtClean="0"/>
            </a:br>
            <a:r>
              <a:rPr lang="es-ES" dirty="0" smtClean="0"/>
              <a:t>(art. 53)</a:t>
            </a:r>
            <a:endParaRPr lang="es-ES" dirty="0"/>
          </a:p>
        </p:txBody>
      </p:sp>
      <p:sp>
        <p:nvSpPr>
          <p:cNvPr id="3" name="Marcador de contenido 2"/>
          <p:cNvSpPr>
            <a:spLocks noGrp="1"/>
          </p:cNvSpPr>
          <p:nvPr>
            <p:ph idx="1"/>
          </p:nvPr>
        </p:nvSpPr>
        <p:spPr/>
        <p:txBody>
          <a:bodyPr>
            <a:normAutofit fontScale="70000" lnSpcReduction="20000"/>
          </a:bodyPr>
          <a:lstStyle/>
          <a:p>
            <a:pPr marL="0" indent="0" algn="just">
              <a:buNone/>
            </a:pPr>
            <a:r>
              <a:rPr lang="es-ES" b="1" dirty="0"/>
              <a:t>S</a:t>
            </a:r>
            <a:r>
              <a:rPr lang="es-ES" b="1" dirty="0" smtClean="0"/>
              <a:t>e </a:t>
            </a:r>
            <a:r>
              <a:rPr lang="es-ES" b="1" dirty="0"/>
              <a:t>contabilizarán siguiendo las reglas particulares sobre </a:t>
            </a:r>
            <a:r>
              <a:rPr lang="es-ES" b="1" dirty="0" smtClean="0"/>
              <a:t>OPERACIONES ENTRE EMPRESAS DEL GRUPO, </a:t>
            </a:r>
            <a:r>
              <a:rPr lang="es-ES" b="1" dirty="0"/>
              <a:t>los siguientes acuerdos de transferencia de un negocio:</a:t>
            </a:r>
            <a:endParaRPr lang="es-ES" dirty="0" smtClean="0"/>
          </a:p>
          <a:p>
            <a:pPr marL="0" indent="0" algn="just">
              <a:buNone/>
            </a:pPr>
            <a:r>
              <a:rPr lang="es-ES" dirty="0" smtClean="0"/>
              <a:t>a) </a:t>
            </a:r>
            <a:r>
              <a:rPr lang="es-ES" b="1" dirty="0" smtClean="0"/>
              <a:t>ESCISIÓN TOTAL: </a:t>
            </a:r>
            <a:r>
              <a:rPr lang="es-ES" dirty="0" smtClean="0"/>
              <a:t>cuando </a:t>
            </a:r>
            <a:r>
              <a:rPr lang="es-ES" u="sng" dirty="0"/>
              <a:t>las sociedades beneficiarias sean empresas del grupo, antes y después de la operación, o sociedades de nueva creación que se incorporan al grupo</a:t>
            </a:r>
            <a:r>
              <a:rPr lang="es-ES" dirty="0" smtClean="0"/>
              <a:t>.</a:t>
            </a:r>
          </a:p>
          <a:p>
            <a:pPr marL="0" indent="0" algn="just">
              <a:buNone/>
            </a:pPr>
            <a:r>
              <a:rPr lang="es-ES" dirty="0" smtClean="0"/>
              <a:t>b) </a:t>
            </a:r>
            <a:r>
              <a:rPr lang="es-ES" b="1" dirty="0" smtClean="0"/>
              <a:t>ESCISIÓN PARCIAL O LA SEGREGACIÓN: </a:t>
            </a:r>
            <a:r>
              <a:rPr lang="es-ES" dirty="0" smtClean="0"/>
              <a:t>cuando </a:t>
            </a:r>
            <a:r>
              <a:rPr lang="es-ES" dirty="0"/>
              <a:t>el </a:t>
            </a:r>
            <a:r>
              <a:rPr lang="es-ES" u="sng" dirty="0"/>
              <a:t>patrimonio traspasado sea adquirido por una empresa del grupo, calificada como tal antes y después de la operación, o una sociedad de nueva creación que se incorpora al grupo</a:t>
            </a:r>
            <a:r>
              <a:rPr lang="es-ES" u="sng" dirty="0" smtClean="0"/>
              <a:t>.</a:t>
            </a:r>
            <a:endParaRPr lang="es-ES" dirty="0"/>
          </a:p>
          <a:p>
            <a:pPr marL="0" indent="0" algn="just">
              <a:buNone/>
            </a:pPr>
            <a:r>
              <a:rPr lang="es-ES" dirty="0" smtClean="0"/>
              <a:t>c) La </a:t>
            </a:r>
            <a:r>
              <a:rPr lang="es-ES" dirty="0"/>
              <a:t>operación mediante la cual </a:t>
            </a:r>
            <a:r>
              <a:rPr lang="es-ES" b="1" u="sng" dirty="0" smtClean="0"/>
              <a:t>UNA SOCIEDAD TRANSMITE EN BLOQUE SU PATRIMONIO A OTRA SOCIEDAD DE NUEVA CREACIÓN</a:t>
            </a:r>
            <a:r>
              <a:rPr lang="es-ES" dirty="0" smtClean="0"/>
              <a:t>, </a:t>
            </a:r>
            <a:r>
              <a:rPr lang="es-ES" dirty="0"/>
              <a:t>recibiendo a cambio todas las acciones, participaciones o cuotas de socio de la sociedad beneficiaria.</a:t>
            </a:r>
          </a:p>
          <a:p>
            <a:pPr marL="0" indent="0" algn="just">
              <a:buNone/>
            </a:pPr>
            <a:endParaRPr lang="es-ES" dirty="0"/>
          </a:p>
          <a:p>
            <a:pPr marL="0" indent="0" algn="just">
              <a:buNone/>
            </a:pPr>
            <a:r>
              <a:rPr lang="es-ES" dirty="0"/>
              <a:t>-</a:t>
            </a:r>
            <a:r>
              <a:rPr lang="es-ES" dirty="0" smtClean="0"/>
              <a:t>Cuando </a:t>
            </a:r>
            <a:r>
              <a:rPr lang="es-ES" dirty="0"/>
              <a:t>el valor razonable de las </a:t>
            </a:r>
            <a:r>
              <a:rPr lang="es-ES" dirty="0" smtClean="0"/>
              <a:t>acciones/participaciones </a:t>
            </a:r>
            <a:r>
              <a:rPr lang="es-ES" dirty="0"/>
              <a:t>entregadas por los socios no coincida con el valor razonable de las recibidas</a:t>
            </a:r>
            <a:r>
              <a:rPr lang="es-ES" dirty="0" smtClean="0"/>
              <a:t>, </a:t>
            </a:r>
            <a:r>
              <a:rPr lang="es-ES" b="1" dirty="0" smtClean="0">
                <a:solidFill>
                  <a:srgbClr val="0070C0"/>
                </a:solidFill>
              </a:rPr>
              <a:t>más, en su caso, la compensación en metálico prevista en la LME, </a:t>
            </a:r>
            <a:r>
              <a:rPr lang="es-ES" dirty="0"/>
              <a:t>la </a:t>
            </a:r>
            <a:r>
              <a:rPr lang="es-ES" b="1" u="sng" dirty="0"/>
              <a:t>diferencia se contabilizará atendiendo a su realidad económica </a:t>
            </a:r>
            <a:r>
              <a:rPr lang="es-ES" dirty="0"/>
              <a:t>de acuerdo con lo dispuesto en las </a:t>
            </a:r>
            <a:r>
              <a:rPr lang="es-ES" dirty="0" smtClean="0"/>
              <a:t>NRV </a:t>
            </a:r>
            <a:r>
              <a:rPr lang="es-ES" dirty="0"/>
              <a:t>sobre operaciones entre empresas del grupo del </a:t>
            </a:r>
            <a:r>
              <a:rPr lang="es-ES" dirty="0" smtClean="0"/>
              <a:t>PGC/PGC-PYMES.</a:t>
            </a:r>
            <a:endParaRPr lang="es-ES" dirty="0"/>
          </a:p>
        </p:txBody>
      </p:sp>
      <p:sp>
        <p:nvSpPr>
          <p:cNvPr id="5" name="Marcador de pie de página 4"/>
          <p:cNvSpPr>
            <a:spLocks noGrp="1"/>
          </p:cNvSpPr>
          <p:nvPr>
            <p:ph type="ftr" sz="quarter" idx="11"/>
          </p:nvPr>
        </p:nvSpPr>
        <p:spPr/>
        <p:txBody>
          <a:bodyPr/>
          <a:lstStyle/>
          <a:p>
            <a:r>
              <a:rPr lang="es-ES" smtClean="0"/>
              <a:t>Resolución ICAC Presentación Instrumentos Financieros</a:t>
            </a:r>
            <a:endParaRPr lang="es-ES" dirty="0"/>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105</a:t>
            </a:fld>
            <a:endParaRPr lang="es-ES" dirty="0"/>
          </a:p>
        </p:txBody>
      </p:sp>
    </p:spTree>
    <p:extLst>
      <p:ext uri="{BB962C8B-B14F-4D97-AF65-F5344CB8AC3E}">
        <p14:creationId xmlns:p14="http://schemas.microsoft.com/office/powerpoint/2010/main" val="4122210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t>Criterios para contabilizar una </a:t>
            </a:r>
            <a:r>
              <a:rPr lang="es-ES" dirty="0" smtClean="0"/>
              <a:t>escisión </a:t>
            </a:r>
            <a:br>
              <a:rPr lang="es-ES" dirty="0" smtClean="0"/>
            </a:br>
            <a:r>
              <a:rPr lang="es-ES" dirty="0" smtClean="0"/>
              <a:t>(art. 53)</a:t>
            </a:r>
            <a:endParaRPr lang="es-ES" dirty="0"/>
          </a:p>
        </p:txBody>
      </p:sp>
      <p:sp>
        <p:nvSpPr>
          <p:cNvPr id="3" name="Marcador de contenido 2"/>
          <p:cNvSpPr>
            <a:spLocks noGrp="1"/>
          </p:cNvSpPr>
          <p:nvPr>
            <p:ph idx="1"/>
          </p:nvPr>
        </p:nvSpPr>
        <p:spPr/>
        <p:txBody>
          <a:bodyPr>
            <a:normAutofit/>
          </a:bodyPr>
          <a:lstStyle/>
          <a:p>
            <a:pPr marL="0" indent="0" algn="just">
              <a:buNone/>
            </a:pPr>
            <a:r>
              <a:rPr lang="es-ES" b="1" dirty="0" smtClean="0"/>
              <a:t>¿QUIÉN ES LA SOCIEDAD ADQUIRENTE Y QUIÉN LA ADQUIRIDA?</a:t>
            </a:r>
          </a:p>
          <a:p>
            <a:pPr marL="0" indent="0" algn="just">
              <a:buNone/>
            </a:pPr>
            <a:endParaRPr lang="es-ES" dirty="0" smtClean="0"/>
          </a:p>
          <a:p>
            <a:pPr marL="0" indent="0" algn="just">
              <a:buNone/>
            </a:pPr>
            <a:r>
              <a:rPr lang="es-ES" dirty="0" smtClean="0"/>
              <a:t>En una operación de </a:t>
            </a:r>
            <a:r>
              <a:rPr lang="es-ES" b="1" dirty="0" smtClean="0"/>
              <a:t>escisión por absorción:</a:t>
            </a:r>
          </a:p>
          <a:p>
            <a:pPr marL="0" indent="0" algn="just">
              <a:buNone/>
            </a:pPr>
            <a:r>
              <a:rPr lang="es-ES" b="1" dirty="0" smtClean="0"/>
              <a:t>- </a:t>
            </a:r>
            <a:r>
              <a:rPr lang="es-ES" dirty="0" smtClean="0"/>
              <a:t>la </a:t>
            </a:r>
            <a:r>
              <a:rPr lang="es-ES" b="1" dirty="0" smtClean="0"/>
              <a:t>sociedad beneficiaria será la empresa adquirente </a:t>
            </a:r>
            <a:r>
              <a:rPr lang="es-ES" dirty="0" smtClean="0"/>
              <a:t>y </a:t>
            </a:r>
          </a:p>
          <a:p>
            <a:pPr algn="just">
              <a:buFontTx/>
              <a:buChar char="-"/>
            </a:pPr>
            <a:r>
              <a:rPr lang="es-ES" dirty="0" smtClean="0"/>
              <a:t>el </a:t>
            </a:r>
            <a:r>
              <a:rPr lang="es-ES" b="1" dirty="0" smtClean="0"/>
              <a:t>patrimonio escindido se calificará como empresa adquirida</a:t>
            </a:r>
            <a:r>
              <a:rPr lang="es-ES" dirty="0" smtClean="0"/>
              <a:t>.</a:t>
            </a:r>
          </a:p>
          <a:p>
            <a:pPr marL="0" indent="0" algn="just">
              <a:buNone/>
            </a:pPr>
            <a:r>
              <a:rPr lang="es-ES" dirty="0" smtClean="0"/>
              <a:t>(salvo en los supuestos de escisión inversa regulados en el art. 56).</a:t>
            </a:r>
            <a:endParaRPr lang="es-ES" dirty="0"/>
          </a:p>
        </p:txBody>
      </p:sp>
      <p:sp>
        <p:nvSpPr>
          <p:cNvPr id="5" name="Marcador de pie de página 4"/>
          <p:cNvSpPr>
            <a:spLocks noGrp="1"/>
          </p:cNvSpPr>
          <p:nvPr>
            <p:ph type="ftr" sz="quarter" idx="11"/>
          </p:nvPr>
        </p:nvSpPr>
        <p:spPr/>
        <p:txBody>
          <a:bodyPr/>
          <a:lstStyle/>
          <a:p>
            <a:r>
              <a:rPr lang="es-ES" smtClean="0"/>
              <a:t>Resolución ICAC Presentación Instrumentos Financieros</a:t>
            </a:r>
            <a:endParaRPr lang="es-ES" dirty="0"/>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106</a:t>
            </a:fld>
            <a:endParaRPr lang="es-ES" dirty="0"/>
          </a:p>
        </p:txBody>
      </p:sp>
    </p:spTree>
    <p:extLst>
      <p:ext uri="{BB962C8B-B14F-4D97-AF65-F5344CB8AC3E}">
        <p14:creationId xmlns:p14="http://schemas.microsoft.com/office/powerpoint/2010/main" val="216748719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t>La contabilidad de la sociedad adquirente en la </a:t>
            </a:r>
            <a:r>
              <a:rPr lang="es-ES" dirty="0" smtClean="0"/>
              <a:t>escisión (art. 54)</a:t>
            </a:r>
            <a:endParaRPr lang="es-ES" dirty="0"/>
          </a:p>
        </p:txBody>
      </p:sp>
      <p:sp>
        <p:nvSpPr>
          <p:cNvPr id="3" name="Marcador de contenido 2"/>
          <p:cNvSpPr>
            <a:spLocks noGrp="1"/>
          </p:cNvSpPr>
          <p:nvPr>
            <p:ph idx="1"/>
          </p:nvPr>
        </p:nvSpPr>
        <p:spPr/>
        <p:txBody>
          <a:bodyPr>
            <a:normAutofit fontScale="85000" lnSpcReduction="20000"/>
          </a:bodyPr>
          <a:lstStyle/>
          <a:p>
            <a:pPr marL="0" indent="0" algn="just">
              <a:buNone/>
            </a:pPr>
            <a:r>
              <a:rPr lang="es-ES" b="1" dirty="0" smtClean="0"/>
              <a:t>SE APLICA EL MÉTODO DE ADQUISICIÓN </a:t>
            </a:r>
          </a:p>
          <a:p>
            <a:pPr marL="0" indent="0" algn="just">
              <a:buNone/>
            </a:pPr>
            <a:r>
              <a:rPr lang="es-ES" dirty="0" smtClean="0"/>
              <a:t>El método de adquisición regulado en el PGC supone que la empresa adquirente contabilizará, en la fecha de adquisición, los activos identificables adquiridos y los pasivos asumidos en una combinación de negocios, así como, en su caso, el correspondiente </a:t>
            </a:r>
            <a:r>
              <a:rPr lang="es-ES" b="1" dirty="0" smtClean="0"/>
              <a:t>fondo de comercio o diferencia negativa</a:t>
            </a:r>
            <a:r>
              <a:rPr lang="es-ES" dirty="0" smtClean="0"/>
              <a:t>.</a:t>
            </a:r>
            <a:endParaRPr lang="es-ES" dirty="0"/>
          </a:p>
          <a:p>
            <a:pPr marL="0" indent="0" algn="just">
              <a:buNone/>
            </a:pPr>
            <a:endParaRPr lang="es-ES" dirty="0"/>
          </a:p>
          <a:p>
            <a:pPr marL="0" indent="0" algn="just">
              <a:buNone/>
            </a:pPr>
            <a:r>
              <a:rPr lang="es-ES" b="1" dirty="0" smtClean="0"/>
              <a:t>FECHA DE ADQUISICIÓN </a:t>
            </a:r>
          </a:p>
          <a:p>
            <a:pPr marL="0" indent="0" algn="just">
              <a:buNone/>
            </a:pPr>
            <a:r>
              <a:rPr lang="es-ES" dirty="0" smtClean="0"/>
              <a:t>Aquella en </a:t>
            </a:r>
            <a:r>
              <a:rPr lang="es-ES" dirty="0"/>
              <a:t>la que la empresa adquirente obtiene el </a:t>
            </a:r>
            <a:r>
              <a:rPr lang="es-ES" b="1" dirty="0"/>
              <a:t>control del negocio o negocios adquiridos</a:t>
            </a:r>
            <a:r>
              <a:rPr lang="es-ES" dirty="0"/>
              <a:t>. Con carácter general, dicha </a:t>
            </a:r>
            <a:r>
              <a:rPr lang="es-ES" b="1" dirty="0"/>
              <a:t>fecha será la de </a:t>
            </a:r>
            <a:r>
              <a:rPr lang="es-ES" b="1" u="sng" dirty="0"/>
              <a:t>celebración de la junta de accionistas </a:t>
            </a:r>
            <a:r>
              <a:rPr lang="es-ES" dirty="0"/>
              <a:t>u órgano equivalente de la </a:t>
            </a:r>
            <a:r>
              <a:rPr lang="es-ES" dirty="0" smtClean="0"/>
              <a:t>sociedad </a:t>
            </a:r>
            <a:r>
              <a:rPr lang="es-ES" b="1" dirty="0" smtClean="0">
                <a:solidFill>
                  <a:srgbClr val="0070C0"/>
                </a:solidFill>
              </a:rPr>
              <a:t>parcial o totalmente </a:t>
            </a:r>
            <a:r>
              <a:rPr lang="es-ES" dirty="0"/>
              <a:t>adquirida (escindida) en que se apruebe la operación, siempre que el acuerdo sobre el proyecto de escisión no contenga un pronunciamiento </a:t>
            </a:r>
            <a:r>
              <a:rPr lang="es-ES" dirty="0" smtClean="0"/>
              <a:t>expreso sobre </a:t>
            </a:r>
            <a:r>
              <a:rPr lang="es-ES" dirty="0"/>
              <a:t>la asunción de control del negocio por la sociedad adquirente (beneficiaria) en un momento posterior.</a:t>
            </a:r>
          </a:p>
          <a:p>
            <a:pPr marL="0" indent="0" algn="just">
              <a:buNone/>
            </a:pPr>
            <a:endParaRPr lang="es-ES" dirty="0"/>
          </a:p>
        </p:txBody>
      </p:sp>
      <p:sp>
        <p:nvSpPr>
          <p:cNvPr id="5" name="Marcador de pie de página 4"/>
          <p:cNvSpPr>
            <a:spLocks noGrp="1"/>
          </p:cNvSpPr>
          <p:nvPr>
            <p:ph type="ftr" sz="quarter" idx="11"/>
          </p:nvPr>
        </p:nvSpPr>
        <p:spPr/>
        <p:txBody>
          <a:bodyPr/>
          <a:lstStyle/>
          <a:p>
            <a:r>
              <a:rPr lang="es-ES" smtClean="0"/>
              <a:t>Resolución ICAC Presentación Instrumentos Financieros</a:t>
            </a:r>
            <a:endParaRPr lang="es-ES" dirty="0"/>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107</a:t>
            </a:fld>
            <a:endParaRPr lang="es-ES" dirty="0"/>
          </a:p>
        </p:txBody>
      </p:sp>
    </p:spTree>
    <p:extLst>
      <p:ext uri="{BB962C8B-B14F-4D97-AF65-F5344CB8AC3E}">
        <p14:creationId xmlns:p14="http://schemas.microsoft.com/office/powerpoint/2010/main" val="132790124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t>La contabilidad de la sociedad adquirente en la </a:t>
            </a:r>
            <a:r>
              <a:rPr lang="es-ES" dirty="0" smtClean="0"/>
              <a:t>escisión (art. 54)</a:t>
            </a:r>
            <a:endParaRPr lang="es-ES" dirty="0"/>
          </a:p>
        </p:txBody>
      </p:sp>
      <p:sp>
        <p:nvSpPr>
          <p:cNvPr id="3" name="Marcador de contenido 2"/>
          <p:cNvSpPr>
            <a:spLocks noGrp="1"/>
          </p:cNvSpPr>
          <p:nvPr>
            <p:ph idx="1"/>
          </p:nvPr>
        </p:nvSpPr>
        <p:spPr/>
        <p:txBody>
          <a:bodyPr>
            <a:normAutofit fontScale="77500" lnSpcReduction="20000"/>
          </a:bodyPr>
          <a:lstStyle/>
          <a:p>
            <a:pPr marL="0" indent="0" algn="just">
              <a:buNone/>
            </a:pPr>
            <a:r>
              <a:rPr lang="es-ES" dirty="0"/>
              <a:t>-</a:t>
            </a:r>
            <a:r>
              <a:rPr lang="es-ES" dirty="0" smtClean="0"/>
              <a:t>Sin </a:t>
            </a:r>
            <a:r>
              <a:rPr lang="es-ES" dirty="0"/>
              <a:t>perjuicio de lo anterior, </a:t>
            </a:r>
            <a:r>
              <a:rPr lang="es-ES" u="sng" dirty="0"/>
              <a:t>las </a:t>
            </a:r>
            <a:r>
              <a:rPr lang="es-ES" b="1" u="sng" dirty="0"/>
              <a:t>obligaciones registrales </a:t>
            </a:r>
            <a:r>
              <a:rPr lang="es-ES" u="sng" dirty="0"/>
              <a:t>previstas en el </a:t>
            </a:r>
            <a:r>
              <a:rPr lang="es-ES" u="sng" dirty="0" smtClean="0"/>
              <a:t>art. 28.2 </a:t>
            </a:r>
            <a:r>
              <a:rPr lang="es-ES" u="sng" dirty="0"/>
              <a:t>del </a:t>
            </a:r>
            <a:r>
              <a:rPr lang="es-ES" u="sng" dirty="0" smtClean="0"/>
              <a:t>CoCo </a:t>
            </a:r>
            <a:r>
              <a:rPr lang="es-ES" u="sng" dirty="0"/>
              <a:t>se mantendrán en la sociedad adquirida (escindida) hasta la </a:t>
            </a:r>
            <a:r>
              <a:rPr lang="es-ES" b="1" u="sng" dirty="0"/>
              <a:t>fecha de inscripción de la escisión </a:t>
            </a:r>
            <a:r>
              <a:rPr lang="es-ES" u="sng" dirty="0"/>
              <a:t>en el Registro Mercantil</a:t>
            </a:r>
            <a:r>
              <a:rPr lang="es-ES" dirty="0"/>
              <a:t>. </a:t>
            </a:r>
            <a:endParaRPr lang="es-ES" dirty="0" smtClean="0"/>
          </a:p>
          <a:p>
            <a:pPr marL="0" indent="0" algn="just">
              <a:buNone/>
            </a:pPr>
            <a:endParaRPr lang="es-ES" dirty="0"/>
          </a:p>
          <a:p>
            <a:pPr marL="0" indent="0" algn="just">
              <a:buNone/>
            </a:pPr>
            <a:r>
              <a:rPr lang="es-ES" dirty="0" smtClean="0"/>
              <a:t>-</a:t>
            </a:r>
            <a:r>
              <a:rPr lang="es-ES" u="sng" dirty="0" smtClean="0"/>
              <a:t>En la fecha </a:t>
            </a:r>
            <a:r>
              <a:rPr lang="es-ES" u="sng" dirty="0"/>
              <a:t>de inscripción, la sociedad adquirente (beneficiaria) reconocerá los efectos retroactivos de la escisión desde la fecha de adquisición</a:t>
            </a:r>
            <a:r>
              <a:rPr lang="es-ES" dirty="0"/>
              <a:t>, y los elementos patrimoniales de la sociedad adquirida (escindida) de acuerdo con los criterios de reconocimiento y valoración regulados en la norma sobre combinaciones de negocios del </a:t>
            </a:r>
            <a:r>
              <a:rPr lang="es-ES" dirty="0" smtClean="0"/>
              <a:t>PGC, </a:t>
            </a:r>
            <a:r>
              <a:rPr lang="es-ES" u="sng" dirty="0"/>
              <a:t>con abono a la cuenta “Socios de sociedad escindida”</a:t>
            </a:r>
            <a:r>
              <a:rPr lang="es-ES" dirty="0"/>
              <a:t>, por el valor razonable de la contraprestación acordada</a:t>
            </a:r>
            <a:r>
              <a:rPr lang="es-ES" dirty="0" smtClean="0"/>
              <a:t>.</a:t>
            </a:r>
          </a:p>
          <a:p>
            <a:pPr marL="0" indent="0" algn="just">
              <a:buNone/>
            </a:pPr>
            <a:endParaRPr lang="es-ES" dirty="0" smtClean="0"/>
          </a:p>
          <a:p>
            <a:pPr marL="0" indent="0" algn="just">
              <a:buNone/>
            </a:pPr>
            <a:r>
              <a:rPr lang="es-ES" dirty="0" smtClean="0"/>
              <a:t>La cuenta </a:t>
            </a:r>
            <a:r>
              <a:rPr lang="es-ES" b="1" dirty="0" smtClean="0"/>
              <a:t>«Socios de sociedad escindida» </a:t>
            </a:r>
            <a:r>
              <a:rPr lang="es-ES" dirty="0" smtClean="0"/>
              <a:t>se cargará en el momento de la entrega a los socios de las acciones o participaciones emitidas, con abono a las cuentas «Capital social» y «Prima de emisión o asunción» y, en su caso, a las correspondientes cuentas del subgrupo 57. «Tesorería».</a:t>
            </a:r>
            <a:endParaRPr lang="es-ES" dirty="0"/>
          </a:p>
          <a:p>
            <a:pPr marL="0" indent="0" algn="just">
              <a:buNone/>
            </a:pPr>
            <a:endParaRPr lang="es-ES" dirty="0"/>
          </a:p>
          <a:p>
            <a:pPr marL="0" indent="0" algn="just">
              <a:buNone/>
            </a:pPr>
            <a:endParaRPr lang="es-ES" dirty="0"/>
          </a:p>
        </p:txBody>
      </p:sp>
      <p:sp>
        <p:nvSpPr>
          <p:cNvPr id="5" name="Marcador de pie de página 4"/>
          <p:cNvSpPr>
            <a:spLocks noGrp="1"/>
          </p:cNvSpPr>
          <p:nvPr>
            <p:ph type="ftr" sz="quarter" idx="11"/>
          </p:nvPr>
        </p:nvSpPr>
        <p:spPr/>
        <p:txBody>
          <a:bodyPr/>
          <a:lstStyle/>
          <a:p>
            <a:r>
              <a:rPr lang="es-ES" smtClean="0"/>
              <a:t>Resolución ICAC Presentación Instrumentos Financieros</a:t>
            </a:r>
            <a:endParaRPr lang="es-ES" dirty="0"/>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108</a:t>
            </a:fld>
            <a:endParaRPr lang="es-ES" dirty="0"/>
          </a:p>
        </p:txBody>
      </p:sp>
    </p:spTree>
    <p:extLst>
      <p:ext uri="{BB962C8B-B14F-4D97-AF65-F5344CB8AC3E}">
        <p14:creationId xmlns:p14="http://schemas.microsoft.com/office/powerpoint/2010/main" val="256374008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t>La contabilidad de la sociedad adquirente en la </a:t>
            </a:r>
            <a:r>
              <a:rPr lang="es-ES" dirty="0" smtClean="0"/>
              <a:t>escisión (art. 54)</a:t>
            </a:r>
            <a:endParaRPr lang="es-ES" dirty="0"/>
          </a:p>
        </p:txBody>
      </p:sp>
      <p:sp>
        <p:nvSpPr>
          <p:cNvPr id="3" name="Marcador de contenido 2"/>
          <p:cNvSpPr>
            <a:spLocks noGrp="1"/>
          </p:cNvSpPr>
          <p:nvPr>
            <p:ph idx="1"/>
          </p:nvPr>
        </p:nvSpPr>
        <p:spPr>
          <a:xfrm>
            <a:off x="838200" y="1825625"/>
            <a:ext cx="10159093" cy="4351338"/>
          </a:xfrm>
        </p:spPr>
        <p:txBody>
          <a:bodyPr>
            <a:normAutofit fontScale="77500" lnSpcReduction="20000"/>
          </a:bodyPr>
          <a:lstStyle/>
          <a:p>
            <a:pPr marL="0" indent="0" algn="just">
              <a:buNone/>
            </a:pPr>
            <a:r>
              <a:rPr lang="es-ES" b="1" dirty="0" smtClean="0"/>
              <a:t>¿LA ESCISIÓN AFECTA A LA INFORMACIÓN COMPARATIVA?</a:t>
            </a:r>
            <a:endParaRPr lang="es-ES" b="1" dirty="0"/>
          </a:p>
          <a:p>
            <a:pPr marL="0" indent="0" algn="just">
              <a:buNone/>
            </a:pPr>
            <a:r>
              <a:rPr lang="es-ES" dirty="0" smtClean="0"/>
              <a:t>-</a:t>
            </a:r>
            <a:r>
              <a:rPr lang="es-ES" b="1" dirty="0" smtClean="0"/>
              <a:t>No,</a:t>
            </a:r>
            <a:r>
              <a:rPr lang="es-ES" dirty="0" smtClean="0"/>
              <a:t> pues solo </a:t>
            </a:r>
            <a:r>
              <a:rPr lang="es-ES" dirty="0"/>
              <a:t>produce efectos contables desde la fecha de adquisición</a:t>
            </a:r>
            <a:r>
              <a:rPr lang="es-ES" dirty="0" smtClean="0"/>
              <a:t>. </a:t>
            </a:r>
          </a:p>
          <a:p>
            <a:pPr marL="0" indent="0" algn="just">
              <a:buNone/>
            </a:pPr>
            <a:r>
              <a:rPr lang="es-ES" dirty="0" smtClean="0"/>
              <a:t>-Además, si </a:t>
            </a:r>
            <a:r>
              <a:rPr lang="es-ES" dirty="0"/>
              <a:t>la fecha de inscripción es posterior al plazo previsto </a:t>
            </a:r>
            <a:r>
              <a:rPr lang="es-ES" dirty="0" smtClean="0"/>
              <a:t>en el TRLSC </a:t>
            </a:r>
            <a:r>
              <a:rPr lang="es-ES" dirty="0"/>
              <a:t>para formular </a:t>
            </a:r>
            <a:r>
              <a:rPr lang="es-ES" dirty="0" smtClean="0"/>
              <a:t>CCAA, </a:t>
            </a:r>
            <a:r>
              <a:rPr lang="es-ES" dirty="0"/>
              <a:t>éstas no recogerán los efectos de la retrocesión a que se hace referencia en el apartado anterior. En consecuencia, la sociedad adquirente no mostrará en estas </a:t>
            </a:r>
            <a:r>
              <a:rPr lang="es-ES" dirty="0" smtClean="0"/>
              <a:t>CCAA </a:t>
            </a:r>
            <a:r>
              <a:rPr lang="es-ES" dirty="0"/>
              <a:t>los activos, pasivos, ingresos, gastos y flujos de efectivo de la adquirida, sin perjuicio </a:t>
            </a:r>
            <a:r>
              <a:rPr lang="es-ES" dirty="0" smtClean="0"/>
              <a:t>de informar en la memoria. </a:t>
            </a:r>
          </a:p>
          <a:p>
            <a:pPr marL="0" indent="0" algn="just">
              <a:buNone/>
            </a:pPr>
            <a:endParaRPr lang="es-ES" dirty="0"/>
          </a:p>
          <a:p>
            <a:pPr marL="0" indent="0" algn="just">
              <a:buNone/>
            </a:pPr>
            <a:endParaRPr lang="es-ES" dirty="0" smtClean="0"/>
          </a:p>
          <a:p>
            <a:pPr marL="0" indent="0" algn="just">
              <a:buNone/>
            </a:pPr>
            <a:endParaRPr lang="es-ES" dirty="0" smtClean="0"/>
          </a:p>
          <a:p>
            <a:pPr marL="0" indent="0" algn="just">
              <a:buNone/>
            </a:pPr>
            <a:endParaRPr lang="es-ES" dirty="0" smtClean="0"/>
          </a:p>
          <a:p>
            <a:pPr marL="0" indent="0" algn="just">
              <a:buNone/>
            </a:pPr>
            <a:r>
              <a:rPr lang="es-ES" dirty="0" smtClean="0"/>
              <a:t>-Pero OJO: una </a:t>
            </a:r>
            <a:r>
              <a:rPr lang="es-ES" dirty="0"/>
              <a:t>vez inscrita la escisión la sociedad adquirente deberá mostrar los efectos contables de la retrocesión, circunstancia que motivará el correspondiente ajuste en la información comparativa del ejercicio anterior.</a:t>
            </a:r>
          </a:p>
          <a:p>
            <a:pPr marL="0" indent="0" algn="just">
              <a:buNone/>
            </a:pPr>
            <a:endParaRPr lang="es-ES" dirty="0"/>
          </a:p>
        </p:txBody>
      </p:sp>
      <p:sp>
        <p:nvSpPr>
          <p:cNvPr id="5" name="Marcador de pie de página 4"/>
          <p:cNvSpPr>
            <a:spLocks noGrp="1"/>
          </p:cNvSpPr>
          <p:nvPr>
            <p:ph type="ftr" sz="quarter" idx="11"/>
          </p:nvPr>
        </p:nvSpPr>
        <p:spPr/>
        <p:txBody>
          <a:bodyPr/>
          <a:lstStyle/>
          <a:p>
            <a:r>
              <a:rPr lang="es-ES" smtClean="0"/>
              <a:t>Resolución ICAC Presentación Instrumentos Financieros</a:t>
            </a:r>
            <a:endParaRPr lang="es-ES" dirty="0"/>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109</a:t>
            </a:fld>
            <a:endParaRPr lang="es-ES" dirty="0"/>
          </a:p>
        </p:txBody>
      </p:sp>
      <p:graphicFrame>
        <p:nvGraphicFramePr>
          <p:cNvPr id="7" name="Diagrama 6"/>
          <p:cNvGraphicFramePr/>
          <p:nvPr>
            <p:extLst>
              <p:ext uri="{D42A27DB-BD31-4B8C-83A1-F6EECF244321}">
                <p14:modId xmlns:p14="http://schemas.microsoft.com/office/powerpoint/2010/main" val="1689075874"/>
              </p:ext>
            </p:extLst>
          </p:nvPr>
        </p:nvGraphicFramePr>
        <p:xfrm>
          <a:off x="1683104" y="4094411"/>
          <a:ext cx="8128000" cy="8331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95740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1923803610"/>
              </p:ext>
            </p:extLst>
          </p:nvPr>
        </p:nvGraphicFramePr>
        <p:xfrm>
          <a:off x="169816" y="161365"/>
          <a:ext cx="11808823" cy="64421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Marcador de número de diapositiva 9"/>
          <p:cNvSpPr>
            <a:spLocks noGrp="1"/>
          </p:cNvSpPr>
          <p:nvPr>
            <p:ph type="sldNum" sz="quarter" idx="12"/>
          </p:nvPr>
        </p:nvSpPr>
        <p:spPr/>
        <p:txBody>
          <a:bodyPr/>
          <a:lstStyle/>
          <a:p>
            <a:fld id="{E3641F1E-9ABE-44B9-AD99-E142BFF6F330}" type="slidenum">
              <a:rPr lang="es-ES" smtClean="0"/>
              <a:pPr/>
              <a:t>11</a:t>
            </a:fld>
            <a:endParaRPr lang="es-ES" dirty="0"/>
          </a:p>
        </p:txBody>
      </p:sp>
      <p:sp>
        <p:nvSpPr>
          <p:cNvPr id="13" name="Título 1"/>
          <p:cNvSpPr>
            <a:spLocks noGrp="1"/>
          </p:cNvSpPr>
          <p:nvPr>
            <p:ph type="title"/>
          </p:nvPr>
        </p:nvSpPr>
        <p:spPr>
          <a:xfrm>
            <a:off x="0" y="188258"/>
            <a:ext cx="4474896" cy="1976718"/>
          </a:xfrm>
        </p:spPr>
        <p:txBody>
          <a:bodyPr>
            <a:normAutofit fontScale="90000"/>
          </a:bodyPr>
          <a:lstStyle/>
          <a:p>
            <a:r>
              <a:rPr lang="es-ES" dirty="0" smtClean="0"/>
              <a:t>Cálculo del </a:t>
            </a:r>
            <a:br>
              <a:rPr lang="es-ES" dirty="0" smtClean="0"/>
            </a:br>
            <a:r>
              <a:rPr lang="es-ES" dirty="0" smtClean="0"/>
              <a:t>beneficio </a:t>
            </a:r>
            <a:br>
              <a:rPr lang="es-ES" dirty="0" smtClean="0"/>
            </a:br>
            <a:r>
              <a:rPr lang="es-ES" dirty="0" smtClean="0"/>
              <a:t>distribuible </a:t>
            </a:r>
            <a:br>
              <a:rPr lang="es-ES" dirty="0" smtClean="0"/>
            </a:br>
            <a:r>
              <a:rPr lang="es-ES" dirty="0" smtClean="0"/>
              <a:t>(art. 3.5)</a:t>
            </a:r>
            <a:endParaRPr lang="es-ES" dirty="0"/>
          </a:p>
        </p:txBody>
      </p:sp>
      <p:sp>
        <p:nvSpPr>
          <p:cNvPr id="5" name="Elipse 4"/>
          <p:cNvSpPr/>
          <p:nvPr/>
        </p:nvSpPr>
        <p:spPr>
          <a:xfrm>
            <a:off x="7019611" y="435194"/>
            <a:ext cx="4612095" cy="56526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Elipse 1"/>
          <p:cNvSpPr/>
          <p:nvPr/>
        </p:nvSpPr>
        <p:spPr>
          <a:xfrm>
            <a:off x="6622869" y="3422469"/>
            <a:ext cx="5379975" cy="920931"/>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noFill/>
            </a:endParaRPr>
          </a:p>
        </p:txBody>
      </p:sp>
      <p:sp>
        <p:nvSpPr>
          <p:cNvPr id="7" name="Elipse 6"/>
          <p:cNvSpPr/>
          <p:nvPr/>
        </p:nvSpPr>
        <p:spPr>
          <a:xfrm>
            <a:off x="9684573" y="1606829"/>
            <a:ext cx="1734670" cy="565266"/>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object 4"/>
          <p:cNvSpPr txBox="1"/>
          <p:nvPr/>
        </p:nvSpPr>
        <p:spPr>
          <a:xfrm>
            <a:off x="480338" y="3668352"/>
            <a:ext cx="2711098" cy="1945148"/>
          </a:xfrm>
          <a:prstGeom prst="rect">
            <a:avLst/>
          </a:prstGeom>
        </p:spPr>
        <p:style>
          <a:lnRef idx="2">
            <a:schemeClr val="dk1"/>
          </a:lnRef>
          <a:fillRef idx="1">
            <a:schemeClr val="lt1"/>
          </a:fillRef>
          <a:effectRef idx="0">
            <a:schemeClr val="dk1"/>
          </a:effectRef>
          <a:fontRef idx="minor">
            <a:schemeClr val="dk1"/>
          </a:fontRef>
        </p:style>
        <p:txBody>
          <a:bodyPr vert="horz" wrap="square" lIns="0" tIns="0" rIns="0" bIns="0" rtlCol="0">
            <a:spAutoFit/>
          </a:bodyPr>
          <a:lstStyle/>
          <a:p>
            <a:pPr>
              <a:spcBef>
                <a:spcPts val="25"/>
              </a:spcBef>
            </a:pPr>
            <a:endParaRPr sz="1600" dirty="0">
              <a:cs typeface="Times New Roman"/>
            </a:endParaRPr>
          </a:p>
          <a:p>
            <a:pPr marL="12700" marR="6985" algn="just">
              <a:lnSpc>
                <a:spcPct val="114999"/>
              </a:lnSpc>
            </a:pPr>
            <a:r>
              <a:rPr lang="es-ES" sz="1600" spc="-5" dirty="0" smtClean="0">
                <a:cs typeface="Verdana"/>
              </a:rPr>
              <a:t>La </a:t>
            </a:r>
            <a:r>
              <a:rPr sz="1600" b="1" spc="-5" dirty="0" err="1" smtClean="0">
                <a:cs typeface="Verdana"/>
              </a:rPr>
              <a:t>distribución</a:t>
            </a:r>
            <a:r>
              <a:rPr sz="1600" b="1" spc="-5" dirty="0" smtClean="0">
                <a:cs typeface="Verdana"/>
              </a:rPr>
              <a:t> </a:t>
            </a:r>
            <a:r>
              <a:rPr sz="1600" b="1" spc="-5" dirty="0">
                <a:cs typeface="Verdana"/>
              </a:rPr>
              <a:t>del beneficio o </a:t>
            </a:r>
            <a:r>
              <a:rPr sz="1600" b="1" spc="-10" dirty="0">
                <a:cs typeface="Verdana"/>
              </a:rPr>
              <a:t>la </a:t>
            </a:r>
            <a:r>
              <a:rPr sz="1600" b="1" spc="-5" dirty="0">
                <a:cs typeface="Verdana"/>
              </a:rPr>
              <a:t>devolución de las </a:t>
            </a:r>
            <a:r>
              <a:rPr sz="1600" b="1" dirty="0" err="1">
                <a:cs typeface="Verdana"/>
              </a:rPr>
              <a:t>aportaciones</a:t>
            </a:r>
            <a:r>
              <a:rPr sz="1600" b="1" dirty="0">
                <a:cs typeface="Verdana"/>
              </a:rPr>
              <a:t> </a:t>
            </a:r>
            <a:r>
              <a:rPr sz="1600" spc="-5" dirty="0" err="1" smtClean="0">
                <a:cs typeface="Verdana"/>
              </a:rPr>
              <a:t>indicadas</a:t>
            </a:r>
            <a:r>
              <a:rPr sz="1600" spc="-5" dirty="0" smtClean="0">
                <a:cs typeface="Verdana"/>
              </a:rPr>
              <a:t> </a:t>
            </a:r>
            <a:r>
              <a:rPr sz="1600" dirty="0">
                <a:cs typeface="Verdana"/>
              </a:rPr>
              <a:t>en </a:t>
            </a:r>
            <a:r>
              <a:rPr sz="1600" spc="-5" dirty="0">
                <a:cs typeface="Verdana"/>
              </a:rPr>
              <a:t>el </a:t>
            </a:r>
            <a:r>
              <a:rPr sz="1600" spc="-10" dirty="0">
                <a:cs typeface="Verdana"/>
              </a:rPr>
              <a:t>párrafo </a:t>
            </a:r>
            <a:r>
              <a:rPr sz="1600" spc="-30" dirty="0">
                <a:cs typeface="Verdana"/>
              </a:rPr>
              <a:t>anterior, </a:t>
            </a:r>
            <a:r>
              <a:rPr sz="1600" spc="-5" dirty="0">
                <a:cs typeface="Verdana"/>
              </a:rPr>
              <a:t>estará sujeta al </a:t>
            </a:r>
            <a:r>
              <a:rPr sz="1600" spc="-5" dirty="0" err="1">
                <a:cs typeface="Verdana"/>
              </a:rPr>
              <a:t>cumplimiento</a:t>
            </a:r>
            <a:r>
              <a:rPr sz="1600" spc="-5" dirty="0">
                <a:cs typeface="Verdana"/>
              </a:rPr>
              <a:t> </a:t>
            </a:r>
            <a:r>
              <a:rPr sz="1600" spc="-5" dirty="0" smtClean="0">
                <a:cs typeface="Verdana"/>
              </a:rPr>
              <a:t>de</a:t>
            </a:r>
            <a:r>
              <a:rPr lang="es-ES" sz="1600" spc="-5" dirty="0" smtClean="0">
                <a:cs typeface="Verdana"/>
              </a:rPr>
              <a:t> determinadas condiciones del </a:t>
            </a:r>
            <a:r>
              <a:rPr lang="es-ES" sz="1600" b="1" spc="-5" dirty="0" smtClean="0">
                <a:cs typeface="Verdana"/>
                <a:hlinkClick r:id="rId7" action="ppaction://hlinksldjump"/>
              </a:rPr>
              <a:t>art. 28. </a:t>
            </a:r>
            <a:endParaRPr sz="1600" b="1" dirty="0">
              <a:cs typeface="Verdana"/>
            </a:endParaRPr>
          </a:p>
        </p:txBody>
      </p:sp>
      <p:sp>
        <p:nvSpPr>
          <p:cNvPr id="11" name="10 Marcador de pie de página"/>
          <p:cNvSpPr>
            <a:spLocks noGrp="1"/>
          </p:cNvSpPr>
          <p:nvPr>
            <p:ph type="ftr" sz="quarter" idx="11"/>
          </p:nvPr>
        </p:nvSpPr>
        <p:spPr/>
        <p:txBody>
          <a:bodyPr/>
          <a:lstStyle/>
          <a:p>
            <a:r>
              <a:rPr lang="es-ES" smtClean="0"/>
              <a:t>Resolución ICAC Presentación Instrumentos Financieros</a:t>
            </a:r>
            <a:endParaRPr lang="es-ES" dirty="0"/>
          </a:p>
        </p:txBody>
      </p:sp>
    </p:spTree>
    <p:extLst>
      <p:ext uri="{BB962C8B-B14F-4D97-AF65-F5344CB8AC3E}">
        <p14:creationId xmlns:p14="http://schemas.microsoft.com/office/powerpoint/2010/main" val="2718512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t>La contabilidad de la sociedad adquirida en la </a:t>
            </a:r>
            <a:r>
              <a:rPr lang="es-ES" dirty="0" smtClean="0"/>
              <a:t>escisión (art. 55) </a:t>
            </a:r>
          </a:p>
        </p:txBody>
      </p:sp>
      <p:sp>
        <p:nvSpPr>
          <p:cNvPr id="3" name="Marcador de contenido 2"/>
          <p:cNvSpPr>
            <a:spLocks noGrp="1"/>
          </p:cNvSpPr>
          <p:nvPr>
            <p:ph idx="1"/>
          </p:nvPr>
        </p:nvSpPr>
        <p:spPr/>
        <p:txBody>
          <a:bodyPr>
            <a:noAutofit/>
          </a:bodyPr>
          <a:lstStyle/>
          <a:p>
            <a:pPr marL="0" indent="0" algn="just">
              <a:buNone/>
            </a:pPr>
            <a:r>
              <a:rPr lang="es-ES" sz="1800" b="1" dirty="0"/>
              <a:t>OBLIGACIÓN DE FORMULAR </a:t>
            </a:r>
            <a:r>
              <a:rPr lang="es-ES" sz="1800" b="1" dirty="0" smtClean="0"/>
              <a:t>CCAA</a:t>
            </a:r>
            <a:endParaRPr lang="es-ES" sz="1800" dirty="0" smtClean="0"/>
          </a:p>
          <a:p>
            <a:pPr marL="0" indent="0" algn="just">
              <a:buNone/>
            </a:pPr>
            <a:endParaRPr lang="es-ES" sz="1800" dirty="0" smtClean="0"/>
          </a:p>
          <a:p>
            <a:pPr marL="0" indent="0" algn="just">
              <a:buNone/>
            </a:pPr>
            <a:r>
              <a:rPr lang="es-ES" sz="1800" dirty="0" smtClean="0"/>
              <a:t>-La </a:t>
            </a:r>
            <a:r>
              <a:rPr lang="es-ES" sz="1800" dirty="0"/>
              <a:t>eficacia de la escisión quedará supeditada a la inscripción de la nueva sociedad o, en su caso, a la inscripción de la absorción, y por lo tanto </a:t>
            </a:r>
            <a:r>
              <a:rPr lang="es-ES" sz="1800" u="sng" dirty="0"/>
              <a:t>la obligación de formular </a:t>
            </a:r>
            <a:r>
              <a:rPr lang="es-ES" sz="1800" u="sng" dirty="0" smtClean="0"/>
              <a:t>CCAA </a:t>
            </a:r>
            <a:r>
              <a:rPr lang="es-ES" sz="1800" u="sng" dirty="0"/>
              <a:t>subsiste </a:t>
            </a:r>
            <a:r>
              <a:rPr lang="es-ES" sz="1800" u="sng" dirty="0" smtClean="0"/>
              <a:t>hasta la fecha de inscripción.</a:t>
            </a:r>
            <a:endParaRPr lang="es-ES" sz="1800" u="sng" dirty="0"/>
          </a:p>
          <a:p>
            <a:pPr marL="0" indent="0" algn="just">
              <a:buNone/>
            </a:pPr>
            <a:r>
              <a:rPr lang="es-ES" sz="1800" dirty="0" smtClean="0"/>
              <a:t>-Si </a:t>
            </a:r>
            <a:r>
              <a:rPr lang="es-ES" sz="1800" dirty="0"/>
              <a:t>la fecha de cierre del ejercicio social de las sociedades que participan en la operación se situase en el periodo que media entre la fecha de adquisición del control y la inscripción registral de la nueva sociedad o, en su caso, de la absorción</a:t>
            </a:r>
            <a:r>
              <a:rPr lang="es-ES" sz="1800" u="sng" dirty="0"/>
              <a:t>, la </a:t>
            </a:r>
            <a:r>
              <a:rPr lang="es-ES" sz="1800" b="1" u="sng" dirty="0"/>
              <a:t>contabilidad de la sociedad adquirida (escindida) recogerá los efectos contables de la escisión desde la fecha de adquisición</a:t>
            </a:r>
            <a:r>
              <a:rPr lang="es-ES" sz="1800" u="sng" dirty="0"/>
              <a:t>, siempre que la inscripción se haya producido antes de que finalice el plazo previsto </a:t>
            </a:r>
            <a:r>
              <a:rPr lang="es-ES" sz="1800" u="sng" dirty="0" smtClean="0"/>
              <a:t>en el TRLSC para </a:t>
            </a:r>
            <a:r>
              <a:rPr lang="es-ES" sz="1800" u="sng" dirty="0"/>
              <a:t>formular </a:t>
            </a:r>
            <a:r>
              <a:rPr lang="es-ES" sz="1800" u="sng" dirty="0" smtClean="0"/>
              <a:t>CCAA</a:t>
            </a:r>
            <a:r>
              <a:rPr lang="es-ES" sz="1800" dirty="0" smtClean="0"/>
              <a:t>.</a:t>
            </a:r>
          </a:p>
          <a:p>
            <a:pPr marL="0" indent="0" algn="just">
              <a:buNone/>
            </a:pPr>
            <a:endParaRPr lang="es-ES" sz="1800" dirty="0"/>
          </a:p>
          <a:p>
            <a:pPr marL="0" indent="0" algn="just">
              <a:buNone/>
            </a:pPr>
            <a:endParaRPr lang="es-ES" sz="1800" dirty="0"/>
          </a:p>
          <a:p>
            <a:pPr marL="0" indent="0" algn="just">
              <a:buNone/>
            </a:pPr>
            <a:r>
              <a:rPr lang="es-ES" sz="1800" dirty="0" smtClean="0"/>
              <a:t>En </a:t>
            </a:r>
            <a:r>
              <a:rPr lang="es-ES" sz="1800" dirty="0"/>
              <a:t>el supuesto general en el que la escisión se inicie y complete en el mismo ejercicio económico, serán de aplicación estos mismos criterios.</a:t>
            </a:r>
          </a:p>
          <a:p>
            <a:pPr marL="0" indent="0" algn="just">
              <a:buNone/>
            </a:pPr>
            <a:r>
              <a:rPr lang="es-ES" sz="1800" dirty="0"/>
              <a:t> </a:t>
            </a:r>
          </a:p>
        </p:txBody>
      </p:sp>
      <p:sp>
        <p:nvSpPr>
          <p:cNvPr id="5" name="Marcador de pie de página 4"/>
          <p:cNvSpPr>
            <a:spLocks noGrp="1"/>
          </p:cNvSpPr>
          <p:nvPr>
            <p:ph type="ftr" sz="quarter" idx="11"/>
          </p:nvPr>
        </p:nvSpPr>
        <p:spPr/>
        <p:txBody>
          <a:bodyPr/>
          <a:lstStyle/>
          <a:p>
            <a:r>
              <a:rPr lang="es-ES" smtClean="0"/>
              <a:t>Resolución ICAC Presentación Instrumentos Financieros</a:t>
            </a:r>
            <a:endParaRPr lang="es-ES" dirty="0"/>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110</a:t>
            </a:fld>
            <a:endParaRPr lang="es-ES" dirty="0"/>
          </a:p>
        </p:txBody>
      </p:sp>
      <p:graphicFrame>
        <p:nvGraphicFramePr>
          <p:cNvPr id="7" name="Diagrama 6"/>
          <p:cNvGraphicFramePr/>
          <p:nvPr>
            <p:extLst>
              <p:ext uri="{D42A27DB-BD31-4B8C-83A1-F6EECF244321}">
                <p14:modId xmlns:p14="http://schemas.microsoft.com/office/powerpoint/2010/main" val="3460122076"/>
              </p:ext>
            </p:extLst>
          </p:nvPr>
        </p:nvGraphicFramePr>
        <p:xfrm>
          <a:off x="1844221" y="4572433"/>
          <a:ext cx="8128000" cy="6282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043206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t>La contabilidad de la sociedad adquirida en la </a:t>
            </a:r>
            <a:r>
              <a:rPr lang="es-ES" dirty="0" smtClean="0"/>
              <a:t>escisión (art. 55) </a:t>
            </a:r>
          </a:p>
        </p:txBody>
      </p:sp>
      <p:sp>
        <p:nvSpPr>
          <p:cNvPr id="3" name="Marcador de contenido 2"/>
          <p:cNvSpPr>
            <a:spLocks noGrp="1"/>
          </p:cNvSpPr>
          <p:nvPr>
            <p:ph idx="1"/>
          </p:nvPr>
        </p:nvSpPr>
        <p:spPr>
          <a:xfrm>
            <a:off x="838200" y="1825624"/>
            <a:ext cx="10515600" cy="4460875"/>
          </a:xfrm>
        </p:spPr>
        <p:txBody>
          <a:bodyPr>
            <a:normAutofit fontScale="40000" lnSpcReduction="20000"/>
          </a:bodyPr>
          <a:lstStyle/>
          <a:p>
            <a:pPr marL="0" indent="0" algn="just">
              <a:buNone/>
            </a:pPr>
            <a:r>
              <a:rPr lang="es-ES" sz="3800" dirty="0"/>
              <a:t>-</a:t>
            </a:r>
            <a:r>
              <a:rPr lang="es-ES" sz="4500" dirty="0" smtClean="0"/>
              <a:t>Por </a:t>
            </a:r>
            <a:r>
              <a:rPr lang="es-ES" sz="4500" dirty="0"/>
              <a:t>el contrario, si la fecha de inscripción es posterior al plazo previsto </a:t>
            </a:r>
            <a:r>
              <a:rPr lang="es-ES" sz="4500" dirty="0" smtClean="0"/>
              <a:t>en el TRLSC </a:t>
            </a:r>
            <a:r>
              <a:rPr lang="es-ES" sz="4500" dirty="0"/>
              <a:t>para formular </a:t>
            </a:r>
            <a:r>
              <a:rPr lang="es-ES" sz="4500" dirty="0" smtClean="0"/>
              <a:t>CCAA</a:t>
            </a:r>
            <a:r>
              <a:rPr lang="es-ES" sz="4500" b="1" dirty="0" smtClean="0"/>
              <a:t>, </a:t>
            </a:r>
            <a:r>
              <a:rPr lang="es-ES" sz="4500" b="1" dirty="0"/>
              <a:t>éstas no recogerán los efectos de la retrocesión contable y la sociedad adquirida (escindida) deberá formular las </a:t>
            </a:r>
            <a:r>
              <a:rPr lang="es-ES" sz="4500" b="1" dirty="0" smtClean="0"/>
              <a:t>CCAA </a:t>
            </a:r>
            <a:r>
              <a:rPr lang="es-ES" sz="4500" b="1" dirty="0"/>
              <a:t>del último ejercicio económico cerrado antes de la inscripción de la fusión</a:t>
            </a:r>
            <a:r>
              <a:rPr lang="es-ES" sz="4500" dirty="0" smtClean="0"/>
              <a:t>.</a:t>
            </a:r>
          </a:p>
          <a:p>
            <a:pPr marL="0" indent="0" algn="just">
              <a:buNone/>
            </a:pPr>
            <a:endParaRPr lang="es-ES" sz="4500" dirty="0" smtClean="0"/>
          </a:p>
          <a:p>
            <a:pPr marL="0" indent="0" algn="just">
              <a:buNone/>
            </a:pPr>
            <a:endParaRPr lang="es-ES" sz="4500" dirty="0"/>
          </a:p>
          <a:p>
            <a:pPr marL="0" indent="0" algn="just">
              <a:buNone/>
            </a:pPr>
            <a:endParaRPr lang="es-ES" sz="4500" dirty="0"/>
          </a:p>
          <a:p>
            <a:pPr marL="0" indent="0" algn="just">
              <a:buNone/>
            </a:pPr>
            <a:endParaRPr lang="es-ES" sz="4500" dirty="0" smtClean="0"/>
          </a:p>
          <a:p>
            <a:pPr marL="0" indent="0" algn="just">
              <a:buNone/>
            </a:pPr>
            <a:r>
              <a:rPr lang="es-ES" sz="4500" dirty="0"/>
              <a:t>-</a:t>
            </a:r>
            <a:r>
              <a:rPr lang="es-ES" sz="4500" dirty="0" smtClean="0"/>
              <a:t>Las </a:t>
            </a:r>
            <a:r>
              <a:rPr lang="es-ES" sz="4500" dirty="0"/>
              <a:t>obligaciones registrales previstas en el </a:t>
            </a:r>
            <a:r>
              <a:rPr lang="es-ES" sz="4500" dirty="0" smtClean="0"/>
              <a:t>art. </a:t>
            </a:r>
            <a:r>
              <a:rPr lang="es-ES" sz="4500" dirty="0"/>
              <a:t>28.2 del </a:t>
            </a:r>
            <a:r>
              <a:rPr lang="es-ES" sz="4500" dirty="0" smtClean="0"/>
              <a:t>CoCo </a:t>
            </a:r>
            <a:r>
              <a:rPr lang="es-ES" sz="4500" dirty="0"/>
              <a:t>se mantendrán en la sociedad escindida hasta la fecha de inscripción de la escisión en el Registro Mercantil.</a:t>
            </a:r>
          </a:p>
          <a:p>
            <a:pPr marL="0" indent="0" algn="just">
              <a:buNone/>
            </a:pPr>
            <a:r>
              <a:rPr lang="es-ES" sz="4500" dirty="0" smtClean="0"/>
              <a:t>En </a:t>
            </a:r>
            <a:r>
              <a:rPr lang="es-ES" sz="4500" dirty="0"/>
              <a:t>esta fecha, fecha de inscripción, la sociedad adquirida (escindida) reconocerá los efectos contables de la escisión a partir de la fecha de adquisición, circunstancia que a su vez motivará el correspondiente ajuste en su libro diario para dar de baja los ingresos y gastos devengados desde la fecha de adquisición con cargo a la cuenta “Socios, cuenta de escisión”.</a:t>
            </a:r>
          </a:p>
          <a:p>
            <a:pPr marL="0" indent="0" algn="just">
              <a:buNone/>
            </a:pPr>
            <a:r>
              <a:rPr lang="es-ES" sz="4500" dirty="0" smtClean="0"/>
              <a:t>Del </a:t>
            </a:r>
            <a:r>
              <a:rPr lang="es-ES" sz="4500" dirty="0"/>
              <a:t>mismo modo, una vez inscrita la escisión la sociedad adquirida (escindida) reconocerá, con los efectos retroactivos indicados en el párrafo anterior, el traspaso de los activos y pasivos cancelando las correspondientes partidas del balance, con cargo a la cuenta “Socios, cuenta de escisión”, por el valor razonable de la contraprestación acordada, y contabilizará el resultado de la operación, neto de los costes de transacción incurridos por la sociedad adquirida (escindida</a:t>
            </a:r>
            <a:r>
              <a:rPr lang="es-ES" sz="4500" dirty="0" smtClean="0"/>
              <a:t>).</a:t>
            </a:r>
            <a:endParaRPr lang="es-ES" sz="4500" dirty="0"/>
          </a:p>
        </p:txBody>
      </p:sp>
      <p:sp>
        <p:nvSpPr>
          <p:cNvPr id="5" name="Marcador de pie de página 4"/>
          <p:cNvSpPr>
            <a:spLocks noGrp="1"/>
          </p:cNvSpPr>
          <p:nvPr>
            <p:ph type="ftr" sz="quarter" idx="11"/>
          </p:nvPr>
        </p:nvSpPr>
        <p:spPr/>
        <p:txBody>
          <a:bodyPr/>
          <a:lstStyle/>
          <a:p>
            <a:r>
              <a:rPr lang="es-ES" smtClean="0"/>
              <a:t>Resolución ICAC Presentación Instrumentos Financieros</a:t>
            </a:r>
            <a:endParaRPr lang="es-ES" dirty="0"/>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111</a:t>
            </a:fld>
            <a:endParaRPr lang="es-ES" dirty="0"/>
          </a:p>
        </p:txBody>
      </p:sp>
      <p:graphicFrame>
        <p:nvGraphicFramePr>
          <p:cNvPr id="7" name="Diagrama 6"/>
          <p:cNvGraphicFramePr/>
          <p:nvPr>
            <p:extLst>
              <p:ext uri="{D42A27DB-BD31-4B8C-83A1-F6EECF244321}">
                <p14:modId xmlns:p14="http://schemas.microsoft.com/office/powerpoint/2010/main" val="164302470"/>
              </p:ext>
            </p:extLst>
          </p:nvPr>
        </p:nvGraphicFramePr>
        <p:xfrm>
          <a:off x="1977019" y="2747303"/>
          <a:ext cx="8128000" cy="8331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656645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t>La contabilidad de la sociedad adquirida en la </a:t>
            </a:r>
            <a:r>
              <a:rPr lang="es-ES" dirty="0" smtClean="0"/>
              <a:t>escisión (art. 55) </a:t>
            </a:r>
          </a:p>
        </p:txBody>
      </p:sp>
      <p:sp>
        <p:nvSpPr>
          <p:cNvPr id="3" name="Marcador de contenido 2"/>
          <p:cNvSpPr>
            <a:spLocks noGrp="1"/>
          </p:cNvSpPr>
          <p:nvPr>
            <p:ph idx="1"/>
          </p:nvPr>
        </p:nvSpPr>
        <p:spPr>
          <a:xfrm>
            <a:off x="838200" y="1825625"/>
            <a:ext cx="10515600" cy="4104912"/>
          </a:xfrm>
        </p:spPr>
        <p:txBody>
          <a:bodyPr>
            <a:normAutofit fontScale="85000" lnSpcReduction="20000"/>
          </a:bodyPr>
          <a:lstStyle/>
          <a:p>
            <a:pPr marL="0" indent="0" algn="just">
              <a:buNone/>
            </a:pPr>
            <a:r>
              <a:rPr lang="es-ES" dirty="0" smtClean="0"/>
              <a:t>-La cuenta «Socios, cuenta de escisión» se abonará en el momento de la entrega a los socios de las acciones o participaciones emitidas por la sociedad beneficiaria, con cargo a las cuentas correspondientes del patrimonio neto de la sociedad que se escinde o extingue.</a:t>
            </a:r>
          </a:p>
          <a:p>
            <a:pPr marL="0" indent="0" algn="just">
              <a:buNone/>
            </a:pPr>
            <a:endParaRPr lang="es-ES" dirty="0" smtClean="0"/>
          </a:p>
          <a:p>
            <a:pPr marL="0" indent="0" algn="just">
              <a:buNone/>
            </a:pPr>
            <a:r>
              <a:rPr lang="es-ES" dirty="0" smtClean="0"/>
              <a:t>-En </a:t>
            </a:r>
            <a:r>
              <a:rPr lang="es-ES" dirty="0"/>
              <a:t>caso de </a:t>
            </a:r>
            <a:r>
              <a:rPr lang="es-ES" b="1" u="sng" dirty="0"/>
              <a:t>escisión y absorción con creación de nueva sociedad</a:t>
            </a:r>
            <a:r>
              <a:rPr lang="es-ES" dirty="0"/>
              <a:t>, en relación con la empresa adquirente (escindida), la baja de los activos y pasivos se </a:t>
            </a:r>
            <a:r>
              <a:rPr lang="es-ES" u="sng" dirty="0"/>
              <a:t>contabilizará por su valor en libros sin que proceda reconocer resultado alguno</a:t>
            </a:r>
            <a:r>
              <a:rPr lang="es-ES" dirty="0"/>
              <a:t>.</a:t>
            </a:r>
          </a:p>
          <a:p>
            <a:pPr marL="0" indent="0" algn="just">
              <a:buNone/>
            </a:pPr>
            <a:endParaRPr lang="es-ES" dirty="0"/>
          </a:p>
          <a:p>
            <a:pPr marL="0" indent="0" algn="just">
              <a:buNone/>
            </a:pPr>
            <a:r>
              <a:rPr lang="es-ES" strike="sngStrike" dirty="0">
                <a:solidFill>
                  <a:srgbClr val="FF0000"/>
                </a:solidFill>
              </a:rPr>
              <a:t>-</a:t>
            </a:r>
            <a:r>
              <a:rPr lang="es-ES" strike="sngStrike" dirty="0" smtClean="0">
                <a:solidFill>
                  <a:srgbClr val="FF0000"/>
                </a:solidFill>
              </a:rPr>
              <a:t>La </a:t>
            </a:r>
            <a:r>
              <a:rPr lang="es-ES" strike="sngStrike" dirty="0">
                <a:solidFill>
                  <a:srgbClr val="FF0000"/>
                </a:solidFill>
              </a:rPr>
              <a:t>reducción de capital o disolución en la sociedad escindida se contabilizará siguiendo los criterios generales establecidos en la presente resolución para estas operaciones.</a:t>
            </a:r>
          </a:p>
          <a:p>
            <a:pPr marL="0" indent="0" algn="just">
              <a:buNone/>
            </a:pPr>
            <a:endParaRPr lang="es-ES" dirty="0"/>
          </a:p>
        </p:txBody>
      </p:sp>
      <p:sp>
        <p:nvSpPr>
          <p:cNvPr id="5" name="Marcador de pie de página 4"/>
          <p:cNvSpPr>
            <a:spLocks noGrp="1"/>
          </p:cNvSpPr>
          <p:nvPr>
            <p:ph type="ftr" sz="quarter" idx="11"/>
          </p:nvPr>
        </p:nvSpPr>
        <p:spPr/>
        <p:txBody>
          <a:bodyPr/>
          <a:lstStyle/>
          <a:p>
            <a:r>
              <a:rPr lang="es-ES" smtClean="0"/>
              <a:t>Resolución ICAC Presentación Instrumentos Financieros</a:t>
            </a:r>
            <a:endParaRPr lang="es-ES" dirty="0"/>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112</a:t>
            </a:fld>
            <a:endParaRPr lang="es-ES" dirty="0"/>
          </a:p>
        </p:txBody>
      </p:sp>
    </p:spTree>
    <p:extLst>
      <p:ext uri="{BB962C8B-B14F-4D97-AF65-F5344CB8AC3E}">
        <p14:creationId xmlns:p14="http://schemas.microsoft.com/office/powerpoint/2010/main" val="3689937288"/>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t>La escisión </a:t>
            </a:r>
            <a:r>
              <a:rPr lang="es-ES" dirty="0" smtClean="0"/>
              <a:t>inversa (art. 56)</a:t>
            </a:r>
            <a:endParaRPr lang="es-ES" dirty="0"/>
          </a:p>
        </p:txBody>
      </p:sp>
      <p:sp>
        <p:nvSpPr>
          <p:cNvPr id="3" name="Marcador de contenido 2"/>
          <p:cNvSpPr>
            <a:spLocks noGrp="1"/>
          </p:cNvSpPr>
          <p:nvPr>
            <p:ph idx="1"/>
          </p:nvPr>
        </p:nvSpPr>
        <p:spPr/>
        <p:txBody>
          <a:bodyPr>
            <a:normAutofit fontScale="85000" lnSpcReduction="20000"/>
          </a:bodyPr>
          <a:lstStyle/>
          <a:p>
            <a:pPr marL="0" indent="0" algn="just">
              <a:buNone/>
            </a:pPr>
            <a:r>
              <a:rPr lang="es-ES" dirty="0" smtClean="0"/>
              <a:t>- Son aquellas operaciones en </a:t>
            </a:r>
            <a:r>
              <a:rPr lang="es-ES" dirty="0"/>
              <a:t>las que </a:t>
            </a:r>
            <a:r>
              <a:rPr lang="es-ES" b="1" dirty="0"/>
              <a:t>los antiguos socios de la sociedad escindida adquieren el control de la sociedad beneficiaria</a:t>
            </a:r>
            <a:r>
              <a:rPr lang="es-ES" dirty="0"/>
              <a:t>.</a:t>
            </a:r>
          </a:p>
          <a:p>
            <a:pPr marL="0" indent="0" algn="just">
              <a:buNone/>
            </a:pPr>
            <a:endParaRPr lang="es-ES" dirty="0"/>
          </a:p>
          <a:p>
            <a:pPr marL="0" indent="0" algn="just">
              <a:buNone/>
            </a:pPr>
            <a:r>
              <a:rPr lang="es-ES" dirty="0" smtClean="0"/>
              <a:t>- En </a:t>
            </a:r>
            <a:r>
              <a:rPr lang="es-ES" dirty="0"/>
              <a:t>la </a:t>
            </a:r>
            <a:r>
              <a:rPr lang="es-ES" b="1" dirty="0"/>
              <a:t>fecha de inscripción</a:t>
            </a:r>
            <a:r>
              <a:rPr lang="es-ES" dirty="0"/>
              <a:t>, los </a:t>
            </a:r>
            <a:r>
              <a:rPr lang="es-ES" u="sng" dirty="0"/>
              <a:t>ingresos y gastos del negocio adquirido, es decir, la sociedad beneficiaria, devengados hasta la fecha de adquisición, deberán contabilizarse contra la cuenta </a:t>
            </a:r>
            <a:r>
              <a:rPr lang="es-ES" b="1" u="sng" dirty="0"/>
              <a:t>prima de emisión o asunción</a:t>
            </a:r>
            <a:r>
              <a:rPr lang="es-ES" dirty="0"/>
              <a:t>, </a:t>
            </a:r>
            <a:r>
              <a:rPr lang="es-ES" u="sng" dirty="0"/>
              <a:t>y los ingresos y gastos generados por el negocio escindido lucirán en las </a:t>
            </a:r>
            <a:r>
              <a:rPr lang="es-ES" u="sng" dirty="0" smtClean="0"/>
              <a:t>CCAA </a:t>
            </a:r>
            <a:r>
              <a:rPr lang="es-ES" u="sng" dirty="0"/>
              <a:t>de la sociedad beneficiaria desde el inicio del ejercicio económico.</a:t>
            </a:r>
          </a:p>
          <a:p>
            <a:pPr marL="0" indent="0" algn="just">
              <a:buNone/>
            </a:pPr>
            <a:endParaRPr lang="es-ES" dirty="0"/>
          </a:p>
          <a:p>
            <a:pPr marL="0" indent="0" algn="just">
              <a:buNone/>
            </a:pPr>
            <a:r>
              <a:rPr lang="es-ES" dirty="0"/>
              <a:t>-</a:t>
            </a:r>
            <a:r>
              <a:rPr lang="es-ES" dirty="0" smtClean="0"/>
              <a:t>En </a:t>
            </a:r>
            <a:r>
              <a:rPr lang="es-ES" dirty="0"/>
              <a:t>los supuestos de escisión inversa, la diferencia indicada en el </a:t>
            </a:r>
            <a:r>
              <a:rPr lang="es-ES" dirty="0" smtClean="0"/>
              <a:t>art. </a:t>
            </a:r>
            <a:r>
              <a:rPr lang="es-ES" dirty="0"/>
              <a:t>54.4 se contabilizará como un ingreso o gasto en la cuenta de pérdidas y ganancias de la sociedad beneficiaria, sin perjuicio de su posterior eliminación contra la cuenta prima de emisión o asunción</a:t>
            </a:r>
            <a:r>
              <a:rPr lang="es-ES" dirty="0" smtClean="0"/>
              <a:t>.</a:t>
            </a:r>
            <a:endParaRPr lang="es-ES" dirty="0"/>
          </a:p>
          <a:p>
            <a:pPr marL="0" indent="0" algn="just">
              <a:buNone/>
            </a:pPr>
            <a:endParaRPr lang="es-ES" dirty="0"/>
          </a:p>
          <a:p>
            <a:pPr marL="0" indent="0" algn="just">
              <a:buNone/>
            </a:pPr>
            <a:endParaRPr lang="es-ES" dirty="0"/>
          </a:p>
          <a:p>
            <a:pPr marL="0" indent="0" algn="just">
              <a:buNone/>
            </a:pPr>
            <a:endParaRPr lang="es-ES" dirty="0"/>
          </a:p>
          <a:p>
            <a:pPr marL="0" indent="0" algn="just">
              <a:buNone/>
            </a:pPr>
            <a:endParaRPr lang="es-ES" dirty="0"/>
          </a:p>
          <a:p>
            <a:pPr marL="0" indent="0" algn="just">
              <a:buNone/>
            </a:pPr>
            <a:endParaRPr lang="es-ES" dirty="0"/>
          </a:p>
        </p:txBody>
      </p:sp>
      <p:sp>
        <p:nvSpPr>
          <p:cNvPr id="5" name="Marcador de pie de página 4"/>
          <p:cNvSpPr>
            <a:spLocks noGrp="1"/>
          </p:cNvSpPr>
          <p:nvPr>
            <p:ph type="ftr" sz="quarter" idx="11"/>
          </p:nvPr>
        </p:nvSpPr>
        <p:spPr/>
        <p:txBody>
          <a:bodyPr/>
          <a:lstStyle/>
          <a:p>
            <a:r>
              <a:rPr lang="es-ES" smtClean="0"/>
              <a:t>Resolución ICAC Presentación Instrumentos Financieros</a:t>
            </a:r>
            <a:endParaRPr lang="es-ES" dirty="0"/>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113</a:t>
            </a:fld>
            <a:endParaRPr lang="es-ES" dirty="0"/>
          </a:p>
        </p:txBody>
      </p:sp>
      <p:sp>
        <p:nvSpPr>
          <p:cNvPr id="7" name="CuadroTexto 6"/>
          <p:cNvSpPr txBox="1"/>
          <p:nvPr/>
        </p:nvSpPr>
        <p:spPr>
          <a:xfrm>
            <a:off x="7858897" y="543697"/>
            <a:ext cx="3896498" cy="646331"/>
          </a:xfrm>
          <a:prstGeom prst="rect">
            <a:avLst/>
          </a:prstGeom>
          <a:solidFill>
            <a:srgbClr val="FFFF00"/>
          </a:solidFill>
        </p:spPr>
        <p:txBody>
          <a:bodyPr wrap="square" rtlCol="0">
            <a:spAutoFit/>
          </a:bodyPr>
          <a:lstStyle/>
          <a:p>
            <a:pPr algn="ctr"/>
            <a:r>
              <a:rPr lang="pt-BR" dirty="0" err="1" smtClean="0"/>
              <a:t>Proviene</a:t>
            </a:r>
            <a:r>
              <a:rPr lang="pt-BR" dirty="0" smtClean="0"/>
              <a:t> de </a:t>
            </a:r>
          </a:p>
          <a:p>
            <a:pPr algn="ctr"/>
            <a:r>
              <a:rPr lang="pt-BR" dirty="0" smtClean="0"/>
              <a:t>BOICAC </a:t>
            </a:r>
            <a:r>
              <a:rPr lang="pt-BR" dirty="0"/>
              <a:t>Nº 102/2015 Consulta </a:t>
            </a:r>
            <a:r>
              <a:rPr lang="pt-BR" dirty="0" smtClean="0"/>
              <a:t>4</a:t>
            </a:r>
            <a:endParaRPr lang="es-ES" dirty="0"/>
          </a:p>
        </p:txBody>
      </p:sp>
    </p:spTree>
    <p:extLst>
      <p:ext uri="{BB962C8B-B14F-4D97-AF65-F5344CB8AC3E}">
        <p14:creationId xmlns:p14="http://schemas.microsoft.com/office/powerpoint/2010/main" val="29663892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t>La escisión </a:t>
            </a:r>
            <a:r>
              <a:rPr lang="es-ES" dirty="0" smtClean="0"/>
              <a:t>inversa (art. 56)</a:t>
            </a:r>
            <a:endParaRPr lang="es-ES" dirty="0"/>
          </a:p>
        </p:txBody>
      </p:sp>
      <p:sp>
        <p:nvSpPr>
          <p:cNvPr id="3" name="Marcador de contenido 2"/>
          <p:cNvSpPr>
            <a:spLocks noGrp="1"/>
          </p:cNvSpPr>
          <p:nvPr>
            <p:ph idx="1"/>
          </p:nvPr>
        </p:nvSpPr>
        <p:spPr/>
        <p:txBody>
          <a:bodyPr>
            <a:normAutofit fontScale="85000" lnSpcReduction="20000"/>
          </a:bodyPr>
          <a:lstStyle/>
          <a:p>
            <a:pPr marL="0" indent="0" algn="just">
              <a:buNone/>
            </a:pPr>
            <a:r>
              <a:rPr lang="es-ES" b="1" dirty="0" smtClean="0"/>
              <a:t>SI LA FECHA DE CIERRE ESTÁ ENTRE FECHA DE ADQUISICIÓN Y FECHA DE INSCRIPCIÓN</a:t>
            </a:r>
          </a:p>
          <a:p>
            <a:pPr marL="0" indent="0" algn="just">
              <a:buNone/>
            </a:pPr>
            <a:endParaRPr lang="es-ES" dirty="0" smtClean="0"/>
          </a:p>
          <a:p>
            <a:pPr marL="0" indent="0" algn="just">
              <a:buNone/>
            </a:pPr>
            <a:r>
              <a:rPr lang="es-ES" dirty="0" smtClean="0"/>
              <a:t>Si la fecha de cierre del ejercicio social de las sociedades que participan en la operación se situase en el periodo que media entre la fecha de adquisición y la fecha de inscripción registral de la nueva sociedad o, en su caso, de la escisión, siempre que la inscripción se haya producido antes de que finalice el plazo previsto en el texto refundido de la Ley de Sociedades de Capital para formular cuentas anuales, </a:t>
            </a:r>
            <a:r>
              <a:rPr lang="es-ES" b="1" dirty="0" smtClean="0"/>
              <a:t>la sociedad beneficiaria no incluirá en sus cuentas anuales los ingresos y gastos devengados hasta la fecha de adquisición</a:t>
            </a:r>
            <a:r>
              <a:rPr lang="es-ES" dirty="0" smtClean="0"/>
              <a:t>, sin perjuicio de la obligación de informar en la memoria sobre su importe y naturaleza. </a:t>
            </a:r>
          </a:p>
          <a:p>
            <a:pPr marL="0" indent="0" algn="just">
              <a:buNone/>
            </a:pPr>
            <a:r>
              <a:rPr lang="es-ES" dirty="0" smtClean="0"/>
              <a:t>La </a:t>
            </a:r>
            <a:r>
              <a:rPr lang="es-ES" b="1" dirty="0" smtClean="0"/>
              <a:t>sociedad escindida en virtud de una escisión total no formulará cuentas anuales porque sus activos y pasivos</a:t>
            </a:r>
            <a:r>
              <a:rPr lang="es-ES" dirty="0" smtClean="0"/>
              <a:t>, así como los ingresos, gastos y flujos de efectivo originados desde el inicio del ejercicio económico deben lucir en las cuentas anuales de la sociedad beneficiaria.</a:t>
            </a:r>
            <a:endParaRPr lang="es-ES" dirty="0"/>
          </a:p>
        </p:txBody>
      </p:sp>
      <p:sp>
        <p:nvSpPr>
          <p:cNvPr id="5" name="Marcador de pie de página 4"/>
          <p:cNvSpPr>
            <a:spLocks noGrp="1"/>
          </p:cNvSpPr>
          <p:nvPr>
            <p:ph type="ftr" sz="quarter" idx="11"/>
          </p:nvPr>
        </p:nvSpPr>
        <p:spPr/>
        <p:txBody>
          <a:bodyPr/>
          <a:lstStyle/>
          <a:p>
            <a:r>
              <a:rPr lang="es-ES" smtClean="0"/>
              <a:t>Resolución ICAC Presentación Instrumentos Financieros</a:t>
            </a:r>
            <a:endParaRPr lang="es-ES" dirty="0"/>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114</a:t>
            </a:fld>
            <a:endParaRPr lang="es-ES" dirty="0"/>
          </a:p>
        </p:txBody>
      </p:sp>
      <p:sp>
        <p:nvSpPr>
          <p:cNvPr id="7" name="CuadroTexto 6"/>
          <p:cNvSpPr txBox="1"/>
          <p:nvPr/>
        </p:nvSpPr>
        <p:spPr>
          <a:xfrm>
            <a:off x="7858897" y="543697"/>
            <a:ext cx="3896498" cy="646331"/>
          </a:xfrm>
          <a:prstGeom prst="rect">
            <a:avLst/>
          </a:prstGeom>
          <a:solidFill>
            <a:srgbClr val="FFFF00"/>
          </a:solidFill>
        </p:spPr>
        <p:txBody>
          <a:bodyPr wrap="square" rtlCol="0">
            <a:spAutoFit/>
          </a:bodyPr>
          <a:lstStyle/>
          <a:p>
            <a:pPr algn="ctr"/>
            <a:r>
              <a:rPr lang="pt-BR" dirty="0" err="1" smtClean="0"/>
              <a:t>Proviene</a:t>
            </a:r>
            <a:r>
              <a:rPr lang="pt-BR" dirty="0" smtClean="0"/>
              <a:t> de </a:t>
            </a:r>
          </a:p>
          <a:p>
            <a:pPr algn="ctr"/>
            <a:r>
              <a:rPr lang="pt-BR" dirty="0" smtClean="0"/>
              <a:t>BOICAC </a:t>
            </a:r>
            <a:r>
              <a:rPr lang="pt-BR" dirty="0"/>
              <a:t>Nº 102/2015 Consulta </a:t>
            </a:r>
            <a:r>
              <a:rPr lang="pt-BR" dirty="0" smtClean="0"/>
              <a:t>4</a:t>
            </a:r>
            <a:endParaRPr lang="es-ES" dirty="0"/>
          </a:p>
        </p:txBody>
      </p:sp>
    </p:spTree>
    <p:extLst>
      <p:ext uri="{BB962C8B-B14F-4D97-AF65-F5344CB8AC3E}">
        <p14:creationId xmlns:p14="http://schemas.microsoft.com/office/powerpoint/2010/main" val="27918899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t>La escisión </a:t>
            </a:r>
            <a:r>
              <a:rPr lang="es-ES" dirty="0" smtClean="0"/>
              <a:t>inversa (art. 56)</a:t>
            </a:r>
            <a:endParaRPr lang="es-ES" dirty="0"/>
          </a:p>
        </p:txBody>
      </p:sp>
      <p:sp>
        <p:nvSpPr>
          <p:cNvPr id="3" name="Marcador de contenido 2"/>
          <p:cNvSpPr>
            <a:spLocks noGrp="1"/>
          </p:cNvSpPr>
          <p:nvPr>
            <p:ph idx="1"/>
          </p:nvPr>
        </p:nvSpPr>
        <p:spPr/>
        <p:txBody>
          <a:bodyPr>
            <a:normAutofit lnSpcReduction="10000"/>
          </a:bodyPr>
          <a:lstStyle/>
          <a:p>
            <a:pPr marL="0" indent="0" algn="just">
              <a:buNone/>
            </a:pPr>
            <a:endParaRPr lang="es-ES" dirty="0" smtClean="0"/>
          </a:p>
          <a:p>
            <a:pPr marL="0" indent="0" algn="just">
              <a:buNone/>
            </a:pPr>
            <a:r>
              <a:rPr lang="es-ES" b="1" dirty="0" smtClean="0"/>
              <a:t>ESCISIÓN INCIADA Y COMPLETADA EL MISMO EJERCICIO</a:t>
            </a:r>
          </a:p>
          <a:p>
            <a:pPr marL="0" indent="0" algn="just">
              <a:buNone/>
            </a:pPr>
            <a:r>
              <a:rPr lang="es-ES" dirty="0" smtClean="0"/>
              <a:t>En </a:t>
            </a:r>
            <a:r>
              <a:rPr lang="es-ES" dirty="0"/>
              <a:t>el supuesto general en el que la escisión se inicie y complete en el mismo ejercicio económico, serán de aplicación estos mismos criterios</a:t>
            </a:r>
            <a:r>
              <a:rPr lang="es-ES" dirty="0" smtClean="0"/>
              <a:t>.</a:t>
            </a:r>
          </a:p>
          <a:p>
            <a:pPr marL="0" indent="0" algn="just">
              <a:buNone/>
            </a:pPr>
            <a:endParaRPr lang="es-ES" dirty="0" smtClean="0"/>
          </a:p>
          <a:p>
            <a:pPr marL="0" indent="0" algn="just">
              <a:buNone/>
            </a:pPr>
            <a:r>
              <a:rPr lang="es-ES" b="1" dirty="0" smtClean="0"/>
              <a:t>INFORMACIÓN COMPARATIVA</a:t>
            </a:r>
            <a:endParaRPr lang="es-ES" b="1" dirty="0"/>
          </a:p>
          <a:p>
            <a:pPr marL="0" indent="0" algn="just">
              <a:buNone/>
            </a:pPr>
            <a:r>
              <a:rPr lang="es-ES" dirty="0" smtClean="0"/>
              <a:t>Además</a:t>
            </a:r>
            <a:r>
              <a:rPr lang="es-ES" dirty="0"/>
              <a:t>, como excepción a la regla general, </a:t>
            </a:r>
            <a:r>
              <a:rPr lang="es-ES" b="1" dirty="0"/>
              <a:t>la información comparativa de periodos anteriores a la escisión en la sociedad beneficiaria estará referida a la de la empresa adquirente</a:t>
            </a:r>
            <a:r>
              <a:rPr lang="es-ES" dirty="0"/>
              <a:t> en los términos regulados en el </a:t>
            </a:r>
            <a:r>
              <a:rPr lang="es-ES" dirty="0" smtClean="0"/>
              <a:t>PGC.</a:t>
            </a:r>
            <a:endParaRPr lang="es-ES" dirty="0"/>
          </a:p>
          <a:p>
            <a:pPr marL="0" indent="0" algn="just">
              <a:buNone/>
            </a:pPr>
            <a:endParaRPr lang="es-ES" dirty="0"/>
          </a:p>
        </p:txBody>
      </p:sp>
      <p:sp>
        <p:nvSpPr>
          <p:cNvPr id="5" name="Marcador de pie de página 4"/>
          <p:cNvSpPr>
            <a:spLocks noGrp="1"/>
          </p:cNvSpPr>
          <p:nvPr>
            <p:ph type="ftr" sz="quarter" idx="11"/>
          </p:nvPr>
        </p:nvSpPr>
        <p:spPr/>
        <p:txBody>
          <a:bodyPr/>
          <a:lstStyle/>
          <a:p>
            <a:r>
              <a:rPr lang="es-ES" smtClean="0"/>
              <a:t>Resolución ICAC Presentación Instrumentos Financieros</a:t>
            </a:r>
            <a:endParaRPr lang="es-ES" dirty="0"/>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115</a:t>
            </a:fld>
            <a:endParaRPr lang="es-ES" dirty="0"/>
          </a:p>
        </p:txBody>
      </p:sp>
      <p:sp>
        <p:nvSpPr>
          <p:cNvPr id="7" name="CuadroTexto 6"/>
          <p:cNvSpPr txBox="1"/>
          <p:nvPr/>
        </p:nvSpPr>
        <p:spPr>
          <a:xfrm>
            <a:off x="7858897" y="543697"/>
            <a:ext cx="3896498" cy="646331"/>
          </a:xfrm>
          <a:prstGeom prst="rect">
            <a:avLst/>
          </a:prstGeom>
          <a:solidFill>
            <a:srgbClr val="FFFF00"/>
          </a:solidFill>
        </p:spPr>
        <p:txBody>
          <a:bodyPr wrap="square" rtlCol="0">
            <a:spAutoFit/>
          </a:bodyPr>
          <a:lstStyle/>
          <a:p>
            <a:pPr algn="ctr"/>
            <a:r>
              <a:rPr lang="pt-BR" dirty="0" err="1" smtClean="0"/>
              <a:t>Proviene</a:t>
            </a:r>
            <a:r>
              <a:rPr lang="pt-BR" dirty="0" smtClean="0"/>
              <a:t> de </a:t>
            </a:r>
          </a:p>
          <a:p>
            <a:pPr algn="ctr"/>
            <a:r>
              <a:rPr lang="pt-BR" dirty="0" smtClean="0"/>
              <a:t>BOICAC </a:t>
            </a:r>
            <a:r>
              <a:rPr lang="pt-BR" dirty="0"/>
              <a:t>Nº 102/2015 Consulta </a:t>
            </a:r>
            <a:r>
              <a:rPr lang="pt-BR" dirty="0" smtClean="0"/>
              <a:t>4</a:t>
            </a:r>
            <a:endParaRPr lang="es-ES" dirty="0"/>
          </a:p>
        </p:txBody>
      </p:sp>
    </p:spTree>
    <p:extLst>
      <p:ext uri="{BB962C8B-B14F-4D97-AF65-F5344CB8AC3E}">
        <p14:creationId xmlns:p14="http://schemas.microsoft.com/office/powerpoint/2010/main" val="406073845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t>La escisión </a:t>
            </a:r>
            <a:r>
              <a:rPr lang="es-ES" dirty="0" smtClean="0"/>
              <a:t>inversa (art. 56)</a:t>
            </a:r>
            <a:endParaRPr lang="es-ES" dirty="0"/>
          </a:p>
        </p:txBody>
      </p:sp>
      <p:sp>
        <p:nvSpPr>
          <p:cNvPr id="3" name="Marcador de contenido 2"/>
          <p:cNvSpPr>
            <a:spLocks noGrp="1"/>
          </p:cNvSpPr>
          <p:nvPr>
            <p:ph idx="1"/>
          </p:nvPr>
        </p:nvSpPr>
        <p:spPr/>
        <p:txBody>
          <a:bodyPr>
            <a:normAutofit/>
          </a:bodyPr>
          <a:lstStyle/>
          <a:p>
            <a:pPr marL="0" indent="0" algn="just">
              <a:buNone/>
            </a:pPr>
            <a:r>
              <a:rPr lang="es-ES" b="1" dirty="0" smtClean="0"/>
              <a:t>FECHA DE INSCRIPCIÓN POSTERIOR AL PLAZO FORMULACIÓN CCAA</a:t>
            </a:r>
            <a:endParaRPr lang="es-ES" b="1" dirty="0"/>
          </a:p>
          <a:p>
            <a:pPr marL="0" indent="0" algn="just">
              <a:buNone/>
            </a:pPr>
            <a:r>
              <a:rPr lang="es-ES" dirty="0"/>
              <a:t>-</a:t>
            </a:r>
            <a:r>
              <a:rPr lang="es-ES" dirty="0" smtClean="0"/>
              <a:t>Por </a:t>
            </a:r>
            <a:r>
              <a:rPr lang="es-ES" dirty="0"/>
              <a:t>el contrario, si la fecha de inscripción es posterior al plazo previsto </a:t>
            </a:r>
            <a:r>
              <a:rPr lang="es-ES" dirty="0" smtClean="0"/>
              <a:t>en el TRLSC </a:t>
            </a:r>
            <a:r>
              <a:rPr lang="es-ES" dirty="0"/>
              <a:t>para formular </a:t>
            </a:r>
            <a:r>
              <a:rPr lang="es-ES" dirty="0" smtClean="0"/>
              <a:t>CCAA, </a:t>
            </a:r>
            <a:r>
              <a:rPr lang="es-ES" b="1" dirty="0"/>
              <a:t>las sociedades que intervienen en la operación no recogerán los efectos de la retrocesión contable</a:t>
            </a:r>
            <a:r>
              <a:rPr lang="es-ES" dirty="0"/>
              <a:t>. Una vez inscrita la escisión, la sociedad beneficiaria mostrará los citados efectos de acuerdo con lo indicado en el párrafo anterior, circunstancia que motivará el correspondiente </a:t>
            </a:r>
            <a:r>
              <a:rPr lang="es-ES" b="1" dirty="0"/>
              <a:t>ajuste en la información comparativa </a:t>
            </a:r>
            <a:r>
              <a:rPr lang="es-ES" dirty="0"/>
              <a:t>del ejercicio anterior</a:t>
            </a:r>
            <a:r>
              <a:rPr lang="es-ES" dirty="0" smtClean="0"/>
              <a:t>.</a:t>
            </a:r>
            <a:endParaRPr lang="es-ES" dirty="0"/>
          </a:p>
        </p:txBody>
      </p:sp>
      <p:sp>
        <p:nvSpPr>
          <p:cNvPr id="5" name="Marcador de pie de página 4"/>
          <p:cNvSpPr>
            <a:spLocks noGrp="1"/>
          </p:cNvSpPr>
          <p:nvPr>
            <p:ph type="ftr" sz="quarter" idx="11"/>
          </p:nvPr>
        </p:nvSpPr>
        <p:spPr/>
        <p:txBody>
          <a:bodyPr/>
          <a:lstStyle/>
          <a:p>
            <a:r>
              <a:rPr lang="es-ES" smtClean="0"/>
              <a:t>Resolución ICAC Presentación Instrumentos Financieros</a:t>
            </a:r>
            <a:endParaRPr lang="es-ES" dirty="0"/>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116</a:t>
            </a:fld>
            <a:endParaRPr lang="es-ES" dirty="0"/>
          </a:p>
        </p:txBody>
      </p:sp>
      <p:sp>
        <p:nvSpPr>
          <p:cNvPr id="7" name="CuadroTexto 6"/>
          <p:cNvSpPr txBox="1"/>
          <p:nvPr/>
        </p:nvSpPr>
        <p:spPr>
          <a:xfrm>
            <a:off x="7858897" y="543697"/>
            <a:ext cx="3896498" cy="646331"/>
          </a:xfrm>
          <a:prstGeom prst="rect">
            <a:avLst/>
          </a:prstGeom>
          <a:solidFill>
            <a:srgbClr val="FFFF00"/>
          </a:solidFill>
        </p:spPr>
        <p:txBody>
          <a:bodyPr wrap="square" rtlCol="0">
            <a:spAutoFit/>
          </a:bodyPr>
          <a:lstStyle/>
          <a:p>
            <a:pPr algn="ctr"/>
            <a:r>
              <a:rPr lang="pt-BR" dirty="0" err="1" smtClean="0"/>
              <a:t>Proviene</a:t>
            </a:r>
            <a:r>
              <a:rPr lang="pt-BR" dirty="0" smtClean="0"/>
              <a:t> de </a:t>
            </a:r>
          </a:p>
          <a:p>
            <a:pPr algn="ctr"/>
            <a:r>
              <a:rPr lang="pt-BR" dirty="0" smtClean="0"/>
              <a:t>BOICAC </a:t>
            </a:r>
            <a:r>
              <a:rPr lang="pt-BR" dirty="0"/>
              <a:t>Nº 102/2015 Consulta </a:t>
            </a:r>
            <a:r>
              <a:rPr lang="pt-BR" dirty="0" smtClean="0"/>
              <a:t>4</a:t>
            </a:r>
            <a:endParaRPr lang="es-ES" dirty="0"/>
          </a:p>
        </p:txBody>
      </p:sp>
    </p:spTree>
    <p:extLst>
      <p:ext uri="{BB962C8B-B14F-4D97-AF65-F5344CB8AC3E}">
        <p14:creationId xmlns:p14="http://schemas.microsoft.com/office/powerpoint/2010/main" val="215502405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t>Criterios para contabilizar la cesión global de activo y </a:t>
            </a:r>
            <a:r>
              <a:rPr lang="es-ES" dirty="0" smtClean="0"/>
              <a:t>pasivo (art. 58)</a:t>
            </a:r>
            <a:endParaRPr lang="es-ES" dirty="0"/>
          </a:p>
        </p:txBody>
      </p:sp>
      <p:sp>
        <p:nvSpPr>
          <p:cNvPr id="3" name="Marcador de contenido 2"/>
          <p:cNvSpPr>
            <a:spLocks noGrp="1"/>
          </p:cNvSpPr>
          <p:nvPr>
            <p:ph idx="1"/>
          </p:nvPr>
        </p:nvSpPr>
        <p:spPr>
          <a:xfrm>
            <a:off x="851264" y="1812562"/>
            <a:ext cx="9768840" cy="4351338"/>
          </a:xfrm>
        </p:spPr>
        <p:txBody>
          <a:bodyPr>
            <a:normAutofit fontScale="77500" lnSpcReduction="20000"/>
          </a:bodyPr>
          <a:lstStyle/>
          <a:p>
            <a:pPr marL="0" indent="0" algn="just">
              <a:buNone/>
            </a:pPr>
            <a:r>
              <a:rPr lang="es-ES" b="1" dirty="0" smtClean="0"/>
              <a:t>DEFINICIÓN</a:t>
            </a:r>
          </a:p>
          <a:p>
            <a:pPr marL="0" indent="0" algn="just">
              <a:buNone/>
            </a:pPr>
            <a:r>
              <a:rPr lang="es-ES" b="1" dirty="0" smtClean="0"/>
              <a:t>-Definición: </a:t>
            </a:r>
            <a:r>
              <a:rPr lang="es-ES" dirty="0" smtClean="0"/>
              <a:t>es el acuerdo </a:t>
            </a:r>
            <a:r>
              <a:rPr lang="es-ES" dirty="0"/>
              <a:t>de modificación estructural regulado como tal en </a:t>
            </a:r>
            <a:r>
              <a:rPr lang="es-ES" dirty="0" smtClean="0"/>
              <a:t>la LME.</a:t>
            </a:r>
            <a:endParaRPr lang="es-ES" dirty="0" smtClean="0">
              <a:solidFill>
                <a:schemeClr val="accent6">
                  <a:lumMod val="50000"/>
                </a:schemeClr>
              </a:solidFill>
              <a:sym typeface="Wingdings" panose="05000000000000000000" pitchFamily="2" charset="2"/>
            </a:endParaRPr>
          </a:p>
          <a:p>
            <a:pPr marL="0" indent="0" algn="just">
              <a:buNone/>
            </a:pPr>
            <a:endParaRPr lang="es-ES" dirty="0" smtClean="0"/>
          </a:p>
          <a:p>
            <a:pPr marL="0" indent="0" algn="just">
              <a:buNone/>
            </a:pPr>
            <a:r>
              <a:rPr lang="es-ES" b="1" dirty="0" smtClean="0"/>
              <a:t>TRANSMISIÓN DE UN NEGOCIO (YA SEA ENTRE EMPRESAS DEL GRUPO O NO)</a:t>
            </a:r>
            <a:endParaRPr lang="es-ES" b="1" dirty="0"/>
          </a:p>
          <a:p>
            <a:pPr marL="0" indent="0" algn="just">
              <a:buNone/>
            </a:pPr>
            <a:r>
              <a:rPr lang="es-ES" dirty="0" smtClean="0"/>
              <a:t>Cuando el patrimonio que se transmita por causa de la cesión global de activo y pasivo cumpla la definición de negocio establecida en la NRV sobre </a:t>
            </a:r>
            <a:r>
              <a:rPr lang="es-ES" b="1" dirty="0" smtClean="0"/>
              <a:t>combinaciones de negocios </a:t>
            </a:r>
            <a:r>
              <a:rPr lang="es-ES" dirty="0" smtClean="0"/>
              <a:t>del PGC, la operación se contabilizará siguiendo el método de adquisición regulado en esa NRV, </a:t>
            </a:r>
            <a:r>
              <a:rPr lang="es-ES" b="1" dirty="0" smtClean="0"/>
              <a:t>al margen de que la operación se realice entre empresas del grupo</a:t>
            </a:r>
            <a:r>
              <a:rPr lang="es-ES" dirty="0" smtClean="0"/>
              <a:t>. </a:t>
            </a:r>
          </a:p>
          <a:p>
            <a:pPr marL="0" indent="0" algn="just">
              <a:buNone/>
            </a:pPr>
            <a:endParaRPr lang="es-ES" dirty="0" smtClean="0"/>
          </a:p>
          <a:p>
            <a:pPr marL="0" indent="0" algn="just">
              <a:buNone/>
            </a:pPr>
            <a:r>
              <a:rPr lang="es-ES" b="1" dirty="0" smtClean="0"/>
              <a:t>TRANSMISIÓN DE “NO NEGOCIO” (YA SEA ENTRE EMPRESAS DEL GRUPO O NO)</a:t>
            </a:r>
            <a:endParaRPr lang="es-ES" dirty="0" smtClean="0"/>
          </a:p>
          <a:p>
            <a:pPr marL="0" indent="0" algn="just">
              <a:buNone/>
            </a:pPr>
            <a:r>
              <a:rPr lang="es-ES" dirty="0" smtClean="0"/>
              <a:t>En </a:t>
            </a:r>
            <a:r>
              <a:rPr lang="es-ES" dirty="0"/>
              <a:t>caso contrario, la operación se contabilizará aplicando la </a:t>
            </a:r>
            <a:r>
              <a:rPr lang="es-ES" dirty="0" smtClean="0"/>
              <a:t>NRV </a:t>
            </a:r>
            <a:r>
              <a:rPr lang="es-ES" dirty="0"/>
              <a:t>que correspondan en función de la naturaleza de los activos y pasivos cedidos.</a:t>
            </a:r>
          </a:p>
          <a:p>
            <a:pPr marL="0" indent="0" algn="just">
              <a:buNone/>
            </a:pPr>
            <a:endParaRPr lang="es-ES" dirty="0"/>
          </a:p>
          <a:p>
            <a:pPr marL="0" indent="0" algn="just">
              <a:buNone/>
            </a:pPr>
            <a:endParaRPr lang="es-ES" dirty="0"/>
          </a:p>
        </p:txBody>
      </p:sp>
      <p:sp>
        <p:nvSpPr>
          <p:cNvPr id="5" name="Marcador de pie de página 4"/>
          <p:cNvSpPr>
            <a:spLocks noGrp="1"/>
          </p:cNvSpPr>
          <p:nvPr>
            <p:ph type="ftr" sz="quarter" idx="11"/>
          </p:nvPr>
        </p:nvSpPr>
        <p:spPr/>
        <p:txBody>
          <a:bodyPr/>
          <a:lstStyle/>
          <a:p>
            <a:r>
              <a:rPr lang="es-ES" smtClean="0"/>
              <a:t>Resolución ICAC Presentación Instrumentos Financieros</a:t>
            </a:r>
            <a:endParaRPr lang="es-ES" dirty="0"/>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117</a:t>
            </a:fld>
            <a:endParaRPr lang="es-ES" dirty="0"/>
          </a:p>
        </p:txBody>
      </p:sp>
      <p:pic>
        <p:nvPicPr>
          <p:cNvPr id="1026" name="Picture 2"/>
          <p:cNvPicPr>
            <a:picLocks noChangeAspect="1" noChangeArrowheads="1"/>
          </p:cNvPicPr>
          <p:nvPr/>
        </p:nvPicPr>
        <p:blipFill>
          <a:blip r:embed="rId2"/>
          <a:srcRect/>
          <a:stretch>
            <a:fillRect/>
          </a:stretch>
        </p:blipFill>
        <p:spPr bwMode="auto">
          <a:xfrm>
            <a:off x="10518537" y="3448596"/>
            <a:ext cx="1499291" cy="788337"/>
          </a:xfrm>
          <a:prstGeom prst="rect">
            <a:avLst/>
          </a:prstGeom>
          <a:noFill/>
          <a:ln w="9525">
            <a:noFill/>
            <a:miter lim="800000"/>
            <a:headEnd/>
            <a:tailEnd/>
          </a:ln>
          <a:effectLst/>
        </p:spPr>
      </p:pic>
    </p:spTree>
    <p:extLst>
      <p:ext uri="{BB962C8B-B14F-4D97-AF65-F5344CB8AC3E}">
        <p14:creationId xmlns:p14="http://schemas.microsoft.com/office/powerpoint/2010/main" val="261350581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34143" y="116900"/>
            <a:ext cx="10515600" cy="1325563"/>
          </a:xfrm>
        </p:spPr>
        <p:txBody>
          <a:bodyPr>
            <a:normAutofit/>
          </a:bodyPr>
          <a:lstStyle/>
          <a:p>
            <a:r>
              <a:rPr lang="es-ES" dirty="0"/>
              <a:t>La contabilidad de la sociedad </a:t>
            </a:r>
            <a:r>
              <a:rPr lang="es-ES" dirty="0" smtClean="0"/>
              <a:t>cedente </a:t>
            </a:r>
            <a:br>
              <a:rPr lang="es-ES" dirty="0" smtClean="0"/>
            </a:br>
            <a:r>
              <a:rPr lang="es-ES" dirty="0" smtClean="0"/>
              <a:t>(art. 59)</a:t>
            </a:r>
            <a:endParaRPr lang="es-ES" dirty="0"/>
          </a:p>
        </p:txBody>
      </p:sp>
      <p:sp>
        <p:nvSpPr>
          <p:cNvPr id="3" name="Marcador de contenido 2"/>
          <p:cNvSpPr>
            <a:spLocks noGrp="1"/>
          </p:cNvSpPr>
          <p:nvPr>
            <p:ph idx="1"/>
          </p:nvPr>
        </p:nvSpPr>
        <p:spPr>
          <a:xfrm>
            <a:off x="590005" y="1742909"/>
            <a:ext cx="10515600" cy="4030874"/>
          </a:xfrm>
        </p:spPr>
        <p:txBody>
          <a:bodyPr>
            <a:noAutofit/>
          </a:bodyPr>
          <a:lstStyle/>
          <a:p>
            <a:pPr marL="0" indent="0" algn="just">
              <a:buNone/>
            </a:pPr>
            <a:r>
              <a:rPr lang="es-ES" b="1" dirty="0" smtClean="0"/>
              <a:t>FECHA DE CONTROL</a:t>
            </a:r>
          </a:p>
          <a:p>
            <a:pPr marL="0" indent="0" algn="just">
              <a:buNone/>
            </a:pPr>
            <a:r>
              <a:rPr lang="es-ES" dirty="0" smtClean="0"/>
              <a:t>La </a:t>
            </a:r>
            <a:r>
              <a:rPr lang="es-ES" b="1" dirty="0"/>
              <a:t>fecha de adquisición </a:t>
            </a:r>
            <a:r>
              <a:rPr lang="es-ES" dirty="0"/>
              <a:t>es aquélla en la que la </a:t>
            </a:r>
            <a:r>
              <a:rPr lang="es-ES" b="1" dirty="0"/>
              <a:t>sociedad cesionaria adquiere el control de los activos y pasivos adquiridos</a:t>
            </a:r>
            <a:r>
              <a:rPr lang="es-ES" dirty="0" smtClean="0"/>
              <a:t>. </a:t>
            </a:r>
          </a:p>
          <a:p>
            <a:pPr marL="0" indent="0" algn="just">
              <a:buNone/>
            </a:pPr>
            <a:r>
              <a:rPr lang="es-ES" dirty="0" smtClean="0"/>
              <a:t>Con </a:t>
            </a:r>
            <a:r>
              <a:rPr lang="es-ES" dirty="0"/>
              <a:t>carácter general, dicha fecha será la de </a:t>
            </a:r>
            <a:r>
              <a:rPr lang="es-ES" b="1" dirty="0"/>
              <a:t>celebración de la junta de accionistas u órgano equivalente</a:t>
            </a:r>
            <a:r>
              <a:rPr lang="es-ES" dirty="0"/>
              <a:t> </a:t>
            </a:r>
            <a:r>
              <a:rPr lang="es-ES" b="1" dirty="0"/>
              <a:t>de la sociedad cedente </a:t>
            </a:r>
            <a:r>
              <a:rPr lang="es-ES" dirty="0"/>
              <a:t>en que se apruebe la operación, siempre que el acuerdo sobre el proyecto de cesión global no contenga un pronunciamiento expreso sobre la asunción de control del patrimonio trasferido en un momento posterior</a:t>
            </a:r>
            <a:r>
              <a:rPr lang="es-ES" dirty="0" smtClean="0"/>
              <a:t>.</a:t>
            </a:r>
          </a:p>
          <a:p>
            <a:pPr marL="0" indent="0" algn="just">
              <a:buNone/>
            </a:pPr>
            <a:endParaRPr lang="es-ES" sz="1600" dirty="0" smtClean="0"/>
          </a:p>
          <a:p>
            <a:pPr marL="0" indent="0" algn="just">
              <a:buNone/>
            </a:pPr>
            <a:endParaRPr lang="es-ES" sz="1600" dirty="0" smtClean="0"/>
          </a:p>
          <a:p>
            <a:pPr marL="0" indent="0" algn="just">
              <a:buNone/>
            </a:pPr>
            <a:endParaRPr lang="es-ES" sz="1600" dirty="0"/>
          </a:p>
          <a:p>
            <a:pPr marL="0" indent="0" algn="just">
              <a:buNone/>
            </a:pPr>
            <a:endParaRPr lang="es-ES" sz="1600" dirty="0"/>
          </a:p>
        </p:txBody>
      </p:sp>
      <p:sp>
        <p:nvSpPr>
          <p:cNvPr id="5" name="Marcador de pie de página 4"/>
          <p:cNvSpPr>
            <a:spLocks noGrp="1"/>
          </p:cNvSpPr>
          <p:nvPr>
            <p:ph type="ftr" sz="quarter" idx="11"/>
          </p:nvPr>
        </p:nvSpPr>
        <p:spPr/>
        <p:txBody>
          <a:bodyPr/>
          <a:lstStyle/>
          <a:p>
            <a:r>
              <a:rPr lang="es-ES" smtClean="0"/>
              <a:t>Resolución ICAC Presentación Instrumentos Financieros</a:t>
            </a:r>
            <a:endParaRPr lang="es-ES" dirty="0"/>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118</a:t>
            </a:fld>
            <a:endParaRPr lang="es-ES" dirty="0"/>
          </a:p>
        </p:txBody>
      </p:sp>
    </p:spTree>
    <p:extLst>
      <p:ext uri="{BB962C8B-B14F-4D97-AF65-F5344CB8AC3E}">
        <p14:creationId xmlns:p14="http://schemas.microsoft.com/office/powerpoint/2010/main" val="527041487"/>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34143" y="116900"/>
            <a:ext cx="10515600" cy="1325563"/>
          </a:xfrm>
        </p:spPr>
        <p:txBody>
          <a:bodyPr>
            <a:normAutofit/>
          </a:bodyPr>
          <a:lstStyle/>
          <a:p>
            <a:r>
              <a:rPr lang="es-ES" dirty="0"/>
              <a:t>La contabilidad de la sociedad </a:t>
            </a:r>
            <a:r>
              <a:rPr lang="es-ES" dirty="0" smtClean="0"/>
              <a:t>cedente </a:t>
            </a:r>
            <a:br>
              <a:rPr lang="es-ES" dirty="0" smtClean="0"/>
            </a:br>
            <a:r>
              <a:rPr lang="es-ES" dirty="0" smtClean="0"/>
              <a:t>(art. 59)</a:t>
            </a:r>
            <a:endParaRPr lang="es-ES" dirty="0"/>
          </a:p>
        </p:txBody>
      </p:sp>
      <p:sp>
        <p:nvSpPr>
          <p:cNvPr id="3" name="Marcador de contenido 2"/>
          <p:cNvSpPr>
            <a:spLocks noGrp="1"/>
          </p:cNvSpPr>
          <p:nvPr>
            <p:ph idx="1"/>
          </p:nvPr>
        </p:nvSpPr>
        <p:spPr>
          <a:xfrm>
            <a:off x="576943" y="1802674"/>
            <a:ext cx="10515600" cy="4057226"/>
          </a:xfrm>
        </p:spPr>
        <p:txBody>
          <a:bodyPr>
            <a:noAutofit/>
          </a:bodyPr>
          <a:lstStyle/>
          <a:p>
            <a:pPr marL="0" indent="0" algn="just">
              <a:buNone/>
            </a:pPr>
            <a:r>
              <a:rPr lang="es-ES" b="1" dirty="0" smtClean="0"/>
              <a:t>CRITERIOS DE CONTABILIZACIÓN </a:t>
            </a:r>
          </a:p>
          <a:p>
            <a:pPr marL="0" indent="0" algn="just">
              <a:buNone/>
            </a:pPr>
            <a:r>
              <a:rPr lang="es-ES" dirty="0" smtClean="0"/>
              <a:t>La sociedad cedente contabilizará la cesión global del activo y pasivo siguiendo los criterios establecidos en </a:t>
            </a:r>
            <a:r>
              <a:rPr lang="es-ES" b="1" dirty="0" smtClean="0"/>
              <a:t>el artículo 49 para contabilizar la fusión en la sociedad adquirida (absorbida). </a:t>
            </a:r>
          </a:p>
          <a:p>
            <a:pPr marL="0" indent="0" algn="just">
              <a:buNone/>
            </a:pPr>
            <a:r>
              <a:rPr lang="es-ES" dirty="0" smtClean="0"/>
              <a:t>A tal efecto, las referencias realizadas en ese artículo a la sociedad adquirida (absorbida) y a la fecha de inscripción de la fusión deberán entenderse realizadas a la sociedad cedente y a la fecha de inscripción de la cesión global, respectivamente.</a:t>
            </a:r>
            <a:endParaRPr lang="es-ES" dirty="0"/>
          </a:p>
        </p:txBody>
      </p:sp>
      <p:sp>
        <p:nvSpPr>
          <p:cNvPr id="5" name="Marcador de pie de página 4"/>
          <p:cNvSpPr>
            <a:spLocks noGrp="1"/>
          </p:cNvSpPr>
          <p:nvPr>
            <p:ph type="ftr" sz="quarter" idx="11"/>
          </p:nvPr>
        </p:nvSpPr>
        <p:spPr/>
        <p:txBody>
          <a:bodyPr/>
          <a:lstStyle/>
          <a:p>
            <a:r>
              <a:rPr lang="es-ES" smtClean="0"/>
              <a:t>Resolución ICAC Presentación Instrumentos Financieros</a:t>
            </a:r>
            <a:endParaRPr lang="es-ES" dirty="0"/>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119</a:t>
            </a:fld>
            <a:endParaRPr lang="es-ES" dirty="0"/>
          </a:p>
        </p:txBody>
      </p:sp>
    </p:spTree>
    <p:extLst>
      <p:ext uri="{BB962C8B-B14F-4D97-AF65-F5344CB8AC3E}">
        <p14:creationId xmlns:p14="http://schemas.microsoft.com/office/powerpoint/2010/main" val="5270414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smtClean="0"/>
              <a:t>Artículo 348 bis. Derecho de separación en caso de falta de distribución de dividendos.</a:t>
            </a:r>
            <a:endParaRPr lang="es-ES" dirty="0"/>
          </a:p>
        </p:txBody>
      </p:sp>
      <p:sp>
        <p:nvSpPr>
          <p:cNvPr id="3" name="2 Marcador de contenido"/>
          <p:cNvSpPr>
            <a:spLocks noGrp="1"/>
          </p:cNvSpPr>
          <p:nvPr>
            <p:ph idx="1"/>
          </p:nvPr>
        </p:nvSpPr>
        <p:spPr/>
        <p:txBody>
          <a:bodyPr>
            <a:normAutofit fontScale="92500" lnSpcReduction="10000"/>
          </a:bodyPr>
          <a:lstStyle/>
          <a:p>
            <a:pPr algn="just">
              <a:buNone/>
            </a:pPr>
            <a:r>
              <a:rPr lang="es-ES" dirty="0" smtClean="0"/>
              <a:t>1. Salvo disposición contraria de los estatutos, transcurrido el quinto ejercicio contado desde la inscripción en el Registro Mercantil de la sociedad, el socio que hubiera hecho constar en el acta su protesta por la insuficiencia de los dividendos reconocidos tendrá derecho de separación en el caso de que la junta general no acordara la distribución como dividendo de, al menos, el veinticinco por ciento de los beneficios obtenidos durante el ejercicio anterior que sean legalmente distribuibles siempre que se hayan obtenido beneficios durante los tres ejercicios anteriores. Sin embargo, aun cuando se produzca la anterior circunstancia, el derecho de separación no surgirá si el total de los dividendos distribuidos durante los últimos cinco años equivale, por lo menos, al veinticinco por ciento de los </a:t>
            </a:r>
            <a:r>
              <a:rPr lang="es-ES" b="1" u="sng" dirty="0" smtClean="0"/>
              <a:t>beneficios legalmente distribuibles </a:t>
            </a:r>
            <a:r>
              <a:rPr lang="es-ES" dirty="0" smtClean="0"/>
              <a:t>registrados en dicho periodo.</a:t>
            </a:r>
          </a:p>
          <a:p>
            <a:endParaRPr lang="es-ES" dirty="0"/>
          </a:p>
        </p:txBody>
      </p:sp>
      <p:sp>
        <p:nvSpPr>
          <p:cNvPr id="4" name="3 Marcador de pie de página"/>
          <p:cNvSpPr>
            <a:spLocks noGrp="1"/>
          </p:cNvSpPr>
          <p:nvPr>
            <p:ph type="ftr" sz="quarter" idx="11"/>
          </p:nvPr>
        </p:nvSpPr>
        <p:spPr/>
        <p:txBody>
          <a:bodyPr/>
          <a:lstStyle/>
          <a:p>
            <a:r>
              <a:rPr lang="es-ES" smtClean="0"/>
              <a:t>Resolución ICAC Presentación Instrumentos Financieros</a:t>
            </a:r>
            <a:endParaRPr lang="es-ES" dirty="0"/>
          </a:p>
        </p:txBody>
      </p:sp>
      <p:sp>
        <p:nvSpPr>
          <p:cNvPr id="5" name="4 Marcador de número de diapositiva"/>
          <p:cNvSpPr>
            <a:spLocks noGrp="1"/>
          </p:cNvSpPr>
          <p:nvPr>
            <p:ph type="sldNum" sz="quarter" idx="12"/>
          </p:nvPr>
        </p:nvSpPr>
        <p:spPr/>
        <p:txBody>
          <a:bodyPr/>
          <a:lstStyle/>
          <a:p>
            <a:fld id="{E3641F1E-9ABE-44B9-AD99-E142BFF6F330}" type="slidenum">
              <a:rPr lang="es-ES" smtClean="0"/>
              <a:pPr/>
              <a:t>12</a:t>
            </a:fld>
            <a:endParaRPr lang="es-ES"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La </a:t>
            </a:r>
            <a:r>
              <a:rPr lang="es-ES" dirty="0"/>
              <a:t>contabilidad de la sociedad cesionaria </a:t>
            </a:r>
            <a:r>
              <a:rPr lang="es-ES" dirty="0" smtClean="0"/>
              <a:t/>
            </a:r>
            <a:br>
              <a:rPr lang="es-ES" dirty="0" smtClean="0"/>
            </a:br>
            <a:r>
              <a:rPr lang="es-ES" dirty="0" smtClean="0"/>
              <a:t>(art. 60)</a:t>
            </a:r>
          </a:p>
        </p:txBody>
      </p:sp>
      <p:sp>
        <p:nvSpPr>
          <p:cNvPr id="3" name="Marcador de contenido 2"/>
          <p:cNvSpPr>
            <a:spLocks noGrp="1"/>
          </p:cNvSpPr>
          <p:nvPr>
            <p:ph idx="1"/>
          </p:nvPr>
        </p:nvSpPr>
        <p:spPr/>
        <p:txBody>
          <a:bodyPr>
            <a:normAutofit/>
          </a:bodyPr>
          <a:lstStyle/>
          <a:p>
            <a:pPr marL="0" indent="0" algn="just">
              <a:buNone/>
            </a:pPr>
            <a:r>
              <a:rPr lang="es-ES" b="1" dirty="0" smtClean="0"/>
              <a:t>MÉTODO DE ADQUISICIÓN</a:t>
            </a:r>
          </a:p>
          <a:p>
            <a:pPr marL="0" indent="0" algn="just">
              <a:buNone/>
            </a:pPr>
            <a:endParaRPr lang="es-ES" dirty="0" smtClean="0"/>
          </a:p>
          <a:p>
            <a:pPr marL="0" indent="0" algn="just">
              <a:buNone/>
            </a:pPr>
            <a:r>
              <a:rPr lang="es-ES" dirty="0" smtClean="0"/>
              <a:t>-Se aplicará este método, siguiendo el artículo 48, para contabilizar la fusión de la sociedad adquirente (absorbente)</a:t>
            </a:r>
          </a:p>
          <a:p>
            <a:pPr marL="0" indent="0" algn="just">
              <a:buNone/>
            </a:pPr>
            <a:endParaRPr lang="es-ES" dirty="0" smtClean="0"/>
          </a:p>
          <a:p>
            <a:pPr marL="0" indent="0" algn="just">
              <a:buNone/>
            </a:pPr>
            <a:r>
              <a:rPr lang="es-ES" dirty="0" smtClean="0"/>
              <a:t>-</a:t>
            </a:r>
            <a:r>
              <a:rPr lang="es-ES" dirty="0"/>
              <a:t>Por tanto las referencias realizadas </a:t>
            </a:r>
            <a:r>
              <a:rPr lang="es-ES" dirty="0" smtClean="0"/>
              <a:t>en art. 48:</a:t>
            </a:r>
          </a:p>
          <a:p>
            <a:pPr lvl="1" algn="just"/>
            <a:r>
              <a:rPr lang="es-ES" dirty="0" smtClean="0"/>
              <a:t>A </a:t>
            </a:r>
            <a:r>
              <a:rPr lang="es-ES" b="1" dirty="0" smtClean="0"/>
              <a:t>sociedad </a:t>
            </a:r>
            <a:r>
              <a:rPr lang="es-ES" b="1" dirty="0"/>
              <a:t>adquirente (absorbente) </a:t>
            </a:r>
            <a:r>
              <a:rPr lang="es-ES" dirty="0"/>
              <a:t>y a la </a:t>
            </a:r>
            <a:r>
              <a:rPr lang="es-ES" b="1" dirty="0"/>
              <a:t>fecha de inscripción de la fusión </a:t>
            </a:r>
            <a:r>
              <a:rPr lang="es-ES" dirty="0"/>
              <a:t>deberán entenderse realizadas a la </a:t>
            </a:r>
            <a:r>
              <a:rPr lang="es-ES" b="1" dirty="0"/>
              <a:t>sociedad cesionaria </a:t>
            </a:r>
            <a:r>
              <a:rPr lang="es-ES" dirty="0"/>
              <a:t>y a la </a:t>
            </a:r>
            <a:r>
              <a:rPr lang="es-ES" b="1" dirty="0"/>
              <a:t>fecha de inscripción de la cesión global</a:t>
            </a:r>
            <a:r>
              <a:rPr lang="es-ES" dirty="0"/>
              <a:t>, respectivamente.</a:t>
            </a:r>
          </a:p>
          <a:p>
            <a:pPr marL="0" indent="0" algn="just">
              <a:buNone/>
            </a:pPr>
            <a:endParaRPr lang="es-ES" dirty="0"/>
          </a:p>
        </p:txBody>
      </p:sp>
      <p:sp>
        <p:nvSpPr>
          <p:cNvPr id="5" name="Marcador de pie de página 4"/>
          <p:cNvSpPr>
            <a:spLocks noGrp="1"/>
          </p:cNvSpPr>
          <p:nvPr>
            <p:ph type="ftr" sz="quarter" idx="11"/>
          </p:nvPr>
        </p:nvSpPr>
        <p:spPr/>
        <p:txBody>
          <a:bodyPr/>
          <a:lstStyle/>
          <a:p>
            <a:r>
              <a:rPr lang="es-ES" smtClean="0"/>
              <a:t>Resolución ICAC Presentación Instrumentos Financieros</a:t>
            </a:r>
            <a:endParaRPr lang="es-ES" dirty="0"/>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120</a:t>
            </a:fld>
            <a:endParaRPr lang="es-ES" dirty="0"/>
          </a:p>
        </p:txBody>
      </p:sp>
    </p:spTree>
    <p:extLst>
      <p:ext uri="{BB962C8B-B14F-4D97-AF65-F5344CB8AC3E}">
        <p14:creationId xmlns:p14="http://schemas.microsoft.com/office/powerpoint/2010/main" val="576619239"/>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t>La contabilidad del socio de la sociedad </a:t>
            </a:r>
            <a:r>
              <a:rPr lang="es-ES" dirty="0" smtClean="0"/>
              <a:t>cedente (art. 61)</a:t>
            </a:r>
          </a:p>
        </p:txBody>
      </p:sp>
      <p:sp>
        <p:nvSpPr>
          <p:cNvPr id="3" name="Marcador de contenido 2"/>
          <p:cNvSpPr>
            <a:spLocks noGrp="1"/>
          </p:cNvSpPr>
          <p:nvPr>
            <p:ph idx="1"/>
          </p:nvPr>
        </p:nvSpPr>
        <p:spPr/>
        <p:txBody>
          <a:bodyPr>
            <a:normAutofit lnSpcReduction="10000"/>
          </a:bodyPr>
          <a:lstStyle/>
          <a:p>
            <a:pPr marL="0" indent="0" algn="just">
              <a:buNone/>
            </a:pPr>
            <a:r>
              <a:rPr lang="es-ES" b="1" dirty="0" smtClean="0"/>
              <a:t>CASO EN EL QUE LA RECIBAN LOS SOCIOS DIRECTAMENTE</a:t>
            </a:r>
          </a:p>
          <a:p>
            <a:pPr marL="0" indent="0" algn="just">
              <a:buNone/>
            </a:pPr>
            <a:r>
              <a:rPr lang="es-ES" dirty="0" smtClean="0"/>
              <a:t>-</a:t>
            </a:r>
            <a:r>
              <a:rPr lang="es-ES" b="1" dirty="0" smtClean="0"/>
              <a:t>Se </a:t>
            </a:r>
            <a:r>
              <a:rPr lang="es-ES" b="1" dirty="0"/>
              <a:t>aplicarán los criterios establecidos en el </a:t>
            </a:r>
            <a:r>
              <a:rPr lang="es-ES" b="1" dirty="0" smtClean="0"/>
              <a:t>art. 57 -escisión </a:t>
            </a:r>
            <a:r>
              <a:rPr lang="es-ES" b="1" dirty="0"/>
              <a:t>en los socios de la sociedad adquirida </a:t>
            </a:r>
            <a:r>
              <a:rPr lang="es-ES" b="1" dirty="0" smtClean="0"/>
              <a:t>(escindida)-</a:t>
            </a:r>
            <a:r>
              <a:rPr lang="es-ES" dirty="0" smtClean="0"/>
              <a:t>, </a:t>
            </a:r>
            <a:r>
              <a:rPr lang="es-ES" dirty="0"/>
              <a:t>sin perjuicio de que tal contraprestación por imperativo legal no pueda consistir en acciones, participaciones o cuotas de socio del </a:t>
            </a:r>
            <a:r>
              <a:rPr lang="es-ES" dirty="0" smtClean="0"/>
              <a:t>cesionario.</a:t>
            </a:r>
            <a:endParaRPr lang="es-ES" dirty="0" smtClean="0">
              <a:solidFill>
                <a:srgbClr val="FF0000"/>
              </a:solidFill>
              <a:sym typeface="Wingdings" panose="05000000000000000000" pitchFamily="2" charset="2"/>
            </a:endParaRPr>
          </a:p>
          <a:p>
            <a:pPr marL="0" indent="0" algn="just">
              <a:buNone/>
            </a:pPr>
            <a:endParaRPr lang="es-ES" b="1" dirty="0" smtClean="0"/>
          </a:p>
          <a:p>
            <a:pPr marL="0" indent="0" algn="just">
              <a:buNone/>
            </a:pPr>
            <a:r>
              <a:rPr lang="es-ES" b="1" dirty="0" smtClean="0"/>
              <a:t>CASO </a:t>
            </a:r>
            <a:r>
              <a:rPr lang="es-ES" b="1" dirty="0"/>
              <a:t>EN EL QUE LA </a:t>
            </a:r>
            <a:r>
              <a:rPr lang="es-ES" b="1" dirty="0" smtClean="0"/>
              <a:t>RECIBAN LA SOCIEDAD CEDENTE</a:t>
            </a:r>
            <a:endParaRPr lang="es-ES" dirty="0" smtClean="0">
              <a:solidFill>
                <a:srgbClr val="FF0000"/>
              </a:solidFill>
            </a:endParaRPr>
          </a:p>
          <a:p>
            <a:pPr marL="0" indent="0" algn="just">
              <a:buNone/>
            </a:pPr>
            <a:r>
              <a:rPr lang="es-ES" dirty="0" smtClean="0"/>
              <a:t>-Los </a:t>
            </a:r>
            <a:r>
              <a:rPr lang="es-ES" dirty="0"/>
              <a:t>socios de esta última que estuvieran aplicando el criterio del coste </a:t>
            </a:r>
            <a:r>
              <a:rPr lang="es-ES" strike="sngStrike" dirty="0">
                <a:solidFill>
                  <a:srgbClr val="FF0000"/>
                </a:solidFill>
              </a:rPr>
              <a:t>histórico</a:t>
            </a:r>
            <a:r>
              <a:rPr lang="es-ES" dirty="0"/>
              <a:t> no modificarán el valor en libros de su inversión por causa de la cesión.</a:t>
            </a:r>
          </a:p>
          <a:p>
            <a:pPr marL="0" indent="0" algn="just">
              <a:buNone/>
            </a:pPr>
            <a:endParaRPr lang="es-ES" dirty="0"/>
          </a:p>
        </p:txBody>
      </p:sp>
      <p:sp>
        <p:nvSpPr>
          <p:cNvPr id="5" name="Marcador de pie de página 4"/>
          <p:cNvSpPr>
            <a:spLocks noGrp="1"/>
          </p:cNvSpPr>
          <p:nvPr>
            <p:ph type="ftr" sz="quarter" idx="11"/>
          </p:nvPr>
        </p:nvSpPr>
        <p:spPr/>
        <p:txBody>
          <a:bodyPr/>
          <a:lstStyle/>
          <a:p>
            <a:r>
              <a:rPr lang="es-ES" smtClean="0"/>
              <a:t>Resolución ICAC Presentación Instrumentos Financieros</a:t>
            </a:r>
            <a:endParaRPr lang="es-ES" dirty="0"/>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121</a:t>
            </a:fld>
            <a:endParaRPr lang="es-ES" dirty="0"/>
          </a:p>
        </p:txBody>
      </p:sp>
    </p:spTree>
    <p:extLst>
      <p:ext uri="{BB962C8B-B14F-4D97-AF65-F5344CB8AC3E}">
        <p14:creationId xmlns:p14="http://schemas.microsoft.com/office/powerpoint/2010/main" val="124009793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t>Traslado a territorio español del domicilio </a:t>
            </a:r>
            <a:r>
              <a:rPr lang="es-ES" dirty="0" smtClean="0"/>
              <a:t>social (art. 61)</a:t>
            </a:r>
            <a:endParaRPr lang="es-ES" dirty="0"/>
          </a:p>
        </p:txBody>
      </p:sp>
      <p:sp>
        <p:nvSpPr>
          <p:cNvPr id="3" name="Marcador de contenido 2"/>
          <p:cNvSpPr>
            <a:spLocks noGrp="1"/>
          </p:cNvSpPr>
          <p:nvPr>
            <p:ph idx="1"/>
          </p:nvPr>
        </p:nvSpPr>
        <p:spPr/>
        <p:txBody>
          <a:bodyPr>
            <a:normAutofit fontScale="85000" lnSpcReduction="20000"/>
          </a:bodyPr>
          <a:lstStyle/>
          <a:p>
            <a:pPr marL="0" indent="0" algn="just">
              <a:buNone/>
            </a:pPr>
            <a:r>
              <a:rPr lang="es-ES" dirty="0" smtClean="0"/>
              <a:t>1. El </a:t>
            </a:r>
            <a:r>
              <a:rPr lang="es-ES" dirty="0"/>
              <a:t>traslado al territorio español del domicilio de una sociedad constituida conforme a la ley de otro Estado Miembro del Espacio Económico Europeo </a:t>
            </a:r>
            <a:r>
              <a:rPr lang="es-ES" b="1" u="sng" dirty="0"/>
              <a:t>no afectará a la personalidad jurídica de la sociedad</a:t>
            </a:r>
            <a:r>
              <a:rPr lang="es-ES" b="1" dirty="0"/>
              <a:t>. </a:t>
            </a:r>
            <a:endParaRPr lang="es-ES" b="1" dirty="0" smtClean="0"/>
          </a:p>
          <a:p>
            <a:pPr marL="0" indent="0" algn="just">
              <a:buNone/>
            </a:pPr>
            <a:endParaRPr lang="es-ES" dirty="0" smtClean="0"/>
          </a:p>
          <a:p>
            <a:pPr marL="0" indent="0" algn="just">
              <a:buNone/>
            </a:pPr>
            <a:r>
              <a:rPr lang="es-ES" dirty="0" smtClean="0"/>
              <a:t>En </a:t>
            </a:r>
            <a:r>
              <a:rPr lang="es-ES" dirty="0"/>
              <a:t>todo caso las sociedades extranjeras de capital que pretendan trasladar su domicilio social a España desde un Estado que no forme parte del Espacio Económico Europeo deberán </a:t>
            </a:r>
            <a:r>
              <a:rPr lang="es-ES" b="1" u="sng" dirty="0"/>
              <a:t>justificar con informe de experto independiente que el valor razonable del activo menos el pasivo cubre la cifra del capital social </a:t>
            </a:r>
            <a:r>
              <a:rPr lang="es-ES" dirty="0"/>
              <a:t>exigido por el Derecho español de conformidad con las reglas previstas para las aportaciones no </a:t>
            </a:r>
            <a:r>
              <a:rPr lang="es-ES" dirty="0" smtClean="0"/>
              <a:t>dinerarias </a:t>
            </a:r>
            <a:r>
              <a:rPr lang="es-ES" dirty="0" smtClean="0">
                <a:sym typeface="Wingdings" panose="05000000000000000000" pitchFamily="2" charset="2"/>
              </a:rPr>
              <a:t></a:t>
            </a:r>
            <a:endParaRPr lang="es-ES" dirty="0"/>
          </a:p>
          <a:p>
            <a:pPr marL="0" indent="0" algn="just">
              <a:buNone/>
            </a:pPr>
            <a:endParaRPr lang="es-ES" dirty="0"/>
          </a:p>
          <a:p>
            <a:pPr marL="0" indent="0" algn="just">
              <a:buNone/>
            </a:pPr>
            <a:r>
              <a:rPr lang="es-ES" dirty="0"/>
              <a:t>La misma regla se aplicará al traslado a España del domicilio de sociedades constituidas conforme a la ley de otros Estados, si su ley personal  lo permite con mantenimiento de la personalidad jurídica.</a:t>
            </a:r>
          </a:p>
          <a:p>
            <a:pPr marL="0" indent="0" algn="just">
              <a:buNone/>
            </a:pPr>
            <a:endParaRPr lang="es-ES" dirty="0"/>
          </a:p>
        </p:txBody>
      </p:sp>
      <p:sp>
        <p:nvSpPr>
          <p:cNvPr id="5" name="Marcador de pie de página 4"/>
          <p:cNvSpPr>
            <a:spLocks noGrp="1"/>
          </p:cNvSpPr>
          <p:nvPr>
            <p:ph type="ftr" sz="quarter" idx="11"/>
          </p:nvPr>
        </p:nvSpPr>
        <p:spPr/>
        <p:txBody>
          <a:bodyPr/>
          <a:lstStyle/>
          <a:p>
            <a:r>
              <a:rPr lang="es-ES" smtClean="0"/>
              <a:t>Resolución ICAC Presentación Instrumentos Financieros</a:t>
            </a:r>
            <a:endParaRPr lang="es-ES" dirty="0"/>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122</a:t>
            </a:fld>
            <a:endParaRPr lang="es-ES" dirty="0"/>
          </a:p>
        </p:txBody>
      </p:sp>
    </p:spTree>
    <p:extLst>
      <p:ext uri="{BB962C8B-B14F-4D97-AF65-F5344CB8AC3E}">
        <p14:creationId xmlns:p14="http://schemas.microsoft.com/office/powerpoint/2010/main" val="133642948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t>Traslado a territorio español del domicilio </a:t>
            </a:r>
            <a:r>
              <a:rPr lang="es-ES" dirty="0" smtClean="0"/>
              <a:t>social (art. 61)</a:t>
            </a:r>
            <a:endParaRPr lang="es-ES" dirty="0"/>
          </a:p>
        </p:txBody>
      </p:sp>
      <p:sp>
        <p:nvSpPr>
          <p:cNvPr id="3" name="Marcador de contenido 2"/>
          <p:cNvSpPr>
            <a:spLocks noGrp="1"/>
          </p:cNvSpPr>
          <p:nvPr>
            <p:ph idx="1"/>
          </p:nvPr>
        </p:nvSpPr>
        <p:spPr/>
        <p:txBody>
          <a:bodyPr>
            <a:normAutofit fontScale="77500" lnSpcReduction="20000"/>
          </a:bodyPr>
          <a:lstStyle/>
          <a:p>
            <a:pPr marL="0" indent="0" algn="just">
              <a:buNone/>
            </a:pPr>
            <a:r>
              <a:rPr lang="es-ES" dirty="0" smtClean="0"/>
              <a:t>2. Al </a:t>
            </a:r>
            <a:r>
              <a:rPr lang="es-ES" dirty="0"/>
              <a:t>objeto de </a:t>
            </a:r>
            <a:r>
              <a:rPr lang="es-ES" b="1" dirty="0"/>
              <a:t>elaborar las </a:t>
            </a:r>
            <a:r>
              <a:rPr lang="es-ES" b="1" dirty="0" smtClean="0"/>
              <a:t>CCAA </a:t>
            </a:r>
            <a:r>
              <a:rPr lang="es-ES" b="1" dirty="0"/>
              <a:t>del primer ejercicio económico cerrado en España </a:t>
            </a:r>
            <a:r>
              <a:rPr lang="es-ES" dirty="0"/>
              <a:t>se seguirán los siguientes criterios:</a:t>
            </a:r>
          </a:p>
          <a:p>
            <a:pPr marL="0" indent="0" algn="just">
              <a:buNone/>
            </a:pPr>
            <a:r>
              <a:rPr lang="es-ES" dirty="0" smtClean="0"/>
              <a:t>a) La </a:t>
            </a:r>
            <a:r>
              <a:rPr lang="es-ES" dirty="0"/>
              <a:t>sociedad que traslada su domicilio social a territorio español deberá formular sus </a:t>
            </a:r>
            <a:r>
              <a:rPr lang="es-ES" dirty="0" smtClean="0"/>
              <a:t>CCAA </a:t>
            </a:r>
            <a:r>
              <a:rPr lang="es-ES" dirty="0"/>
              <a:t>individuales de conformidad con lo previsto en el </a:t>
            </a:r>
            <a:r>
              <a:rPr lang="es-ES" b="1" dirty="0" smtClean="0"/>
              <a:t>CoCo, TRLSC, PGC </a:t>
            </a:r>
            <a:r>
              <a:rPr lang="es-ES" b="1" dirty="0"/>
              <a:t>y demás normativa que le sea aplicable</a:t>
            </a:r>
            <a:r>
              <a:rPr lang="es-ES" dirty="0"/>
              <a:t>.</a:t>
            </a:r>
          </a:p>
          <a:p>
            <a:pPr marL="0" indent="0" algn="just">
              <a:buNone/>
            </a:pPr>
            <a:r>
              <a:rPr lang="es-ES" dirty="0" smtClean="0"/>
              <a:t>b) En </a:t>
            </a:r>
            <a:r>
              <a:rPr lang="es-ES" dirty="0"/>
              <a:t>consecuencia, si la sociedad que traslada su domicilio ha seguido principios y normas de valoración no homogéneos a los vigentes en España, </a:t>
            </a:r>
            <a:r>
              <a:rPr lang="es-ES" b="1" dirty="0"/>
              <a:t>los elementos integrantes de las </a:t>
            </a:r>
            <a:r>
              <a:rPr lang="es-ES" b="1" dirty="0" smtClean="0"/>
              <a:t>CCAA </a:t>
            </a:r>
            <a:r>
              <a:rPr lang="es-ES" b="1" dirty="0"/>
              <a:t>deberán ser valorados de nuevo conforme a los criterios contables españoles</a:t>
            </a:r>
            <a:r>
              <a:rPr lang="es-ES" dirty="0"/>
              <a:t>, realizándose los </a:t>
            </a:r>
            <a:r>
              <a:rPr lang="es-ES" b="1" dirty="0"/>
              <a:t>ajustes retroactivos necesarios</a:t>
            </a:r>
            <a:r>
              <a:rPr lang="es-ES" dirty="0"/>
              <a:t>, salvo que el resultado de la nueva valoración ofrezca un interés poco relevante a los efectos de alcanzar la imagen fiel.</a:t>
            </a:r>
          </a:p>
          <a:p>
            <a:pPr marL="0" indent="0" algn="just">
              <a:buNone/>
            </a:pPr>
            <a:r>
              <a:rPr lang="es-ES" dirty="0" smtClean="0"/>
              <a:t>El </a:t>
            </a:r>
            <a:r>
              <a:rPr lang="es-ES" b="1" u="sng" dirty="0"/>
              <a:t>efecto neto </a:t>
            </a:r>
            <a:r>
              <a:rPr lang="es-ES" dirty="0"/>
              <a:t>de aplicar el criterio establecido en el párrafo anterior se reconocerá contra una </a:t>
            </a:r>
            <a:r>
              <a:rPr lang="es-ES" b="1" u="sng" dirty="0"/>
              <a:t>cuenta de reservas</a:t>
            </a:r>
            <a:r>
              <a:rPr lang="es-ES" dirty="0"/>
              <a:t>, salvo que en aplicación del nuevo criterio la diferencia de valor se tuviera que contabilizar en otro epígrafe del patrimonio meto.</a:t>
            </a:r>
          </a:p>
          <a:p>
            <a:pPr marL="0" indent="0" algn="just">
              <a:buNone/>
            </a:pPr>
            <a:r>
              <a:rPr lang="es-ES" dirty="0" smtClean="0"/>
              <a:t>c) En </a:t>
            </a:r>
            <a:r>
              <a:rPr lang="es-ES" dirty="0"/>
              <a:t>las primeras cuentas formuladas en España se deberá suministrar </a:t>
            </a:r>
            <a:r>
              <a:rPr lang="es-ES" u="sng" dirty="0"/>
              <a:t>información comparativa del ejercicio anterior ajustada </a:t>
            </a:r>
            <a:r>
              <a:rPr lang="es-ES" dirty="0"/>
              <a:t>a los nuevos criterios</a:t>
            </a:r>
            <a:r>
              <a:rPr lang="es-ES" dirty="0" smtClean="0"/>
              <a:t>.</a:t>
            </a:r>
          </a:p>
          <a:p>
            <a:pPr marL="0" indent="0" algn="just">
              <a:buNone/>
            </a:pPr>
            <a:endParaRPr lang="es-ES" dirty="0"/>
          </a:p>
        </p:txBody>
      </p:sp>
      <p:sp>
        <p:nvSpPr>
          <p:cNvPr id="5" name="Marcador de pie de página 4"/>
          <p:cNvSpPr>
            <a:spLocks noGrp="1"/>
          </p:cNvSpPr>
          <p:nvPr>
            <p:ph type="ftr" sz="quarter" idx="11"/>
          </p:nvPr>
        </p:nvSpPr>
        <p:spPr/>
        <p:txBody>
          <a:bodyPr/>
          <a:lstStyle/>
          <a:p>
            <a:r>
              <a:rPr lang="es-ES" smtClean="0"/>
              <a:t>Resolución ICAC Presentación Instrumentos Financieros</a:t>
            </a:r>
            <a:endParaRPr lang="es-ES" dirty="0"/>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123</a:t>
            </a:fld>
            <a:endParaRPr lang="es-ES" dirty="0"/>
          </a:p>
        </p:txBody>
      </p:sp>
    </p:spTree>
    <p:extLst>
      <p:ext uri="{BB962C8B-B14F-4D97-AF65-F5344CB8AC3E}">
        <p14:creationId xmlns:p14="http://schemas.microsoft.com/office/powerpoint/2010/main" val="11844884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p:nvPr/>
        </p:nvSpPr>
        <p:spPr>
          <a:xfrm>
            <a:off x="313407" y="1652186"/>
            <a:ext cx="11301524" cy="4155946"/>
          </a:xfrm>
          <a:prstGeom prst="rect">
            <a:avLst/>
          </a:prstGeom>
        </p:spPr>
        <p:txBody>
          <a:bodyPr vert="horz" wrap="square" lIns="0" tIns="0" rIns="0" bIns="0" rtlCol="0">
            <a:spAutoFit/>
          </a:bodyPr>
          <a:lstStyle/>
          <a:p>
            <a:pPr marL="12700" marR="5080" algn="just">
              <a:lnSpc>
                <a:spcPct val="98100"/>
              </a:lnSpc>
            </a:pPr>
            <a:r>
              <a:rPr lang="es-ES" sz="2400" b="1" spc="-5" dirty="0" smtClean="0">
                <a:cs typeface="Arial" panose="020B0604020202020204" pitchFamily="34" charset="0"/>
              </a:rPr>
              <a:t>Ejemplo (enunciado)</a:t>
            </a:r>
          </a:p>
          <a:p>
            <a:pPr marL="12700" marR="5080" algn="just">
              <a:lnSpc>
                <a:spcPct val="98100"/>
              </a:lnSpc>
            </a:pPr>
            <a:endParaRPr lang="es-ES" sz="2400" spc="-5" dirty="0">
              <a:cs typeface="Arial" panose="020B0604020202020204" pitchFamily="34" charset="0"/>
            </a:endParaRPr>
          </a:p>
          <a:p>
            <a:pPr marL="12700" marR="5080" algn="just">
              <a:lnSpc>
                <a:spcPct val="98100"/>
              </a:lnSpc>
            </a:pPr>
            <a:r>
              <a:rPr lang="es-ES" sz="2400" spc="-5" dirty="0" smtClean="0">
                <a:cs typeface="Arial" panose="020B0604020202020204" pitchFamily="34" charset="0"/>
              </a:rPr>
              <a:t>Datos de la empresa XXX</a:t>
            </a:r>
            <a:r>
              <a:rPr sz="2400" dirty="0" smtClean="0">
                <a:cs typeface="Arial" panose="020B0604020202020204" pitchFamily="34" charset="0"/>
              </a:rPr>
              <a:t> </a:t>
            </a:r>
            <a:r>
              <a:rPr sz="2400" dirty="0">
                <a:cs typeface="Arial" panose="020B0604020202020204" pitchFamily="34" charset="0"/>
              </a:rPr>
              <a:t>al cierre </a:t>
            </a:r>
            <a:r>
              <a:rPr sz="2400" spc="-5" dirty="0">
                <a:cs typeface="Arial" panose="020B0604020202020204" pitchFamily="34" charset="0"/>
              </a:rPr>
              <a:t>del </a:t>
            </a:r>
            <a:r>
              <a:rPr sz="2400" dirty="0" err="1">
                <a:cs typeface="Arial" panose="020B0604020202020204" pitchFamily="34" charset="0"/>
              </a:rPr>
              <a:t>ejercicio</a:t>
            </a:r>
            <a:r>
              <a:rPr sz="2400" dirty="0">
                <a:cs typeface="Arial" panose="020B0604020202020204" pitchFamily="34" charset="0"/>
              </a:rPr>
              <a:t> </a:t>
            </a:r>
            <a:r>
              <a:rPr sz="2400" dirty="0" smtClean="0">
                <a:cs typeface="Arial" panose="020B0604020202020204" pitchFamily="34" charset="0"/>
              </a:rPr>
              <a:t>20X</a:t>
            </a:r>
            <a:r>
              <a:rPr lang="es-ES" sz="2400" dirty="0" smtClean="0">
                <a:cs typeface="Arial" panose="020B0604020202020204" pitchFamily="34" charset="0"/>
              </a:rPr>
              <a:t>1:</a:t>
            </a:r>
            <a:endParaRPr sz="2400" dirty="0">
              <a:cs typeface="Arial" panose="020B0604020202020204" pitchFamily="34" charset="0"/>
            </a:endParaRPr>
          </a:p>
          <a:p>
            <a:pPr marL="12700" marR="5402580"/>
            <a:r>
              <a:rPr sz="2400" dirty="0">
                <a:cs typeface="Arial" panose="020B0604020202020204" pitchFamily="34" charset="0"/>
              </a:rPr>
              <a:t>Capital social = </a:t>
            </a:r>
            <a:r>
              <a:rPr lang="es-ES" sz="2400" spc="-5" dirty="0">
                <a:cs typeface="Arial" panose="020B0604020202020204" pitchFamily="34" charset="0"/>
              </a:rPr>
              <a:t>2</a:t>
            </a:r>
            <a:r>
              <a:rPr sz="2400" spc="-5" dirty="0" smtClean="0">
                <a:cs typeface="Arial" panose="020B0604020202020204" pitchFamily="34" charset="0"/>
              </a:rPr>
              <a:t>.000  </a:t>
            </a:r>
            <a:endParaRPr lang="es-ES" sz="2400" spc="-5" dirty="0" smtClean="0">
              <a:cs typeface="Arial" panose="020B0604020202020204" pitchFamily="34" charset="0"/>
            </a:endParaRPr>
          </a:p>
          <a:p>
            <a:pPr marL="12700" marR="5402580"/>
            <a:r>
              <a:rPr sz="2400" spc="-15" dirty="0" err="1" smtClean="0">
                <a:cs typeface="Arial" panose="020B0604020202020204" pitchFamily="34" charset="0"/>
              </a:rPr>
              <a:t>Reserva</a:t>
            </a:r>
            <a:r>
              <a:rPr sz="2400" spc="-15" dirty="0" smtClean="0">
                <a:cs typeface="Arial" panose="020B0604020202020204" pitchFamily="34" charset="0"/>
              </a:rPr>
              <a:t> </a:t>
            </a:r>
            <a:r>
              <a:rPr sz="2400" spc="-5" dirty="0">
                <a:cs typeface="Arial" panose="020B0604020202020204" pitchFamily="34" charset="0"/>
              </a:rPr>
              <a:t>Legal </a:t>
            </a:r>
            <a:r>
              <a:rPr sz="2400" dirty="0">
                <a:cs typeface="Arial" panose="020B0604020202020204" pitchFamily="34" charset="0"/>
              </a:rPr>
              <a:t>= </a:t>
            </a:r>
            <a:r>
              <a:rPr lang="es-ES" sz="2400" dirty="0" smtClean="0">
                <a:cs typeface="Arial" panose="020B0604020202020204" pitchFamily="34" charset="0"/>
              </a:rPr>
              <a:t>300</a:t>
            </a:r>
            <a:r>
              <a:rPr sz="2400" spc="-5" dirty="0" smtClean="0">
                <a:cs typeface="Arial" panose="020B0604020202020204" pitchFamily="34" charset="0"/>
              </a:rPr>
              <a:t>  </a:t>
            </a:r>
            <a:endParaRPr lang="es-ES" sz="2400" spc="-5" dirty="0" smtClean="0">
              <a:cs typeface="Arial" panose="020B0604020202020204" pitchFamily="34" charset="0"/>
            </a:endParaRPr>
          </a:p>
          <a:p>
            <a:pPr marL="12700" marR="5402580"/>
            <a:r>
              <a:rPr sz="2400" spc="-15" dirty="0" err="1" smtClean="0">
                <a:cs typeface="Arial" panose="020B0604020202020204" pitchFamily="34" charset="0"/>
              </a:rPr>
              <a:t>Reserva</a:t>
            </a:r>
            <a:r>
              <a:rPr sz="2400" spc="-15" dirty="0" smtClean="0">
                <a:cs typeface="Arial" panose="020B0604020202020204" pitchFamily="34" charset="0"/>
              </a:rPr>
              <a:t> </a:t>
            </a:r>
            <a:r>
              <a:rPr sz="2400" dirty="0">
                <a:cs typeface="Arial" panose="020B0604020202020204" pitchFamily="34" charset="0"/>
              </a:rPr>
              <a:t>voluntaria =</a:t>
            </a:r>
            <a:r>
              <a:rPr sz="2400" spc="-100" dirty="0">
                <a:cs typeface="Arial" panose="020B0604020202020204" pitchFamily="34" charset="0"/>
              </a:rPr>
              <a:t> </a:t>
            </a:r>
            <a:r>
              <a:rPr lang="es-ES" sz="2400" spc="-5" dirty="0" smtClean="0">
                <a:cs typeface="Arial" panose="020B0604020202020204" pitchFamily="34" charset="0"/>
              </a:rPr>
              <a:t>130</a:t>
            </a:r>
            <a:endParaRPr sz="2400" dirty="0">
              <a:cs typeface="Arial" panose="020B0604020202020204" pitchFamily="34" charset="0"/>
            </a:endParaRPr>
          </a:p>
          <a:p>
            <a:pPr marL="12700" marR="245745"/>
            <a:r>
              <a:rPr sz="2400" spc="-5" dirty="0">
                <a:cs typeface="Arial" panose="020B0604020202020204" pitchFamily="34" charset="0"/>
              </a:rPr>
              <a:t>Resultado </a:t>
            </a:r>
            <a:r>
              <a:rPr sz="2400" dirty="0">
                <a:cs typeface="Arial" panose="020B0604020202020204" pitchFamily="34" charset="0"/>
              </a:rPr>
              <a:t>antes </a:t>
            </a:r>
            <a:r>
              <a:rPr sz="2400" spc="-5" dirty="0">
                <a:cs typeface="Arial" panose="020B0604020202020204" pitchFamily="34" charset="0"/>
              </a:rPr>
              <a:t>de </a:t>
            </a:r>
            <a:r>
              <a:rPr sz="2400" dirty="0">
                <a:cs typeface="Arial" panose="020B0604020202020204" pitchFamily="34" charset="0"/>
              </a:rPr>
              <a:t>intereses </a:t>
            </a:r>
            <a:r>
              <a:rPr sz="2400" spc="-5" dirty="0">
                <a:cs typeface="Arial" panose="020B0604020202020204" pitchFamily="34" charset="0"/>
              </a:rPr>
              <a:t>(gastos </a:t>
            </a:r>
            <a:r>
              <a:rPr sz="2400" dirty="0">
                <a:cs typeface="Arial" panose="020B0604020202020204" pitchFamily="34" charset="0"/>
              </a:rPr>
              <a:t>financieros) e impuestos = </a:t>
            </a:r>
            <a:r>
              <a:rPr lang="es-ES" sz="2400" dirty="0" smtClean="0">
                <a:cs typeface="Arial" panose="020B0604020202020204" pitchFamily="34" charset="0"/>
              </a:rPr>
              <a:t>2</a:t>
            </a:r>
            <a:r>
              <a:rPr sz="2400" spc="-5" dirty="0" smtClean="0">
                <a:cs typeface="Arial" panose="020B0604020202020204" pitchFamily="34" charset="0"/>
              </a:rPr>
              <a:t>00  </a:t>
            </a:r>
            <a:endParaRPr lang="es-ES" sz="2400" spc="-5" dirty="0" smtClean="0">
              <a:cs typeface="Arial" panose="020B0604020202020204" pitchFamily="34" charset="0"/>
            </a:endParaRPr>
          </a:p>
          <a:p>
            <a:pPr marL="12700" marR="245745"/>
            <a:r>
              <a:rPr sz="2400" dirty="0" err="1" smtClean="0">
                <a:cs typeface="Arial" panose="020B0604020202020204" pitchFamily="34" charset="0"/>
              </a:rPr>
              <a:t>Dividendo</a:t>
            </a:r>
            <a:r>
              <a:rPr sz="2400" dirty="0" smtClean="0">
                <a:cs typeface="Arial" panose="020B0604020202020204" pitchFamily="34" charset="0"/>
              </a:rPr>
              <a:t> </a:t>
            </a:r>
            <a:r>
              <a:rPr sz="2400" spc="-5" dirty="0" err="1" smtClean="0">
                <a:cs typeface="Arial" panose="020B0604020202020204" pitchFamily="34" charset="0"/>
              </a:rPr>
              <a:t>preferente</a:t>
            </a:r>
            <a:r>
              <a:rPr lang="es-ES" sz="2400" spc="-5" dirty="0" smtClean="0">
                <a:cs typeface="Arial" panose="020B0604020202020204" pitchFamily="34" charset="0"/>
              </a:rPr>
              <a:t> (se considera gasto financiero)</a:t>
            </a:r>
            <a:r>
              <a:rPr sz="2400" dirty="0" smtClean="0">
                <a:cs typeface="Arial" panose="020B0604020202020204" pitchFamily="34" charset="0"/>
              </a:rPr>
              <a:t> </a:t>
            </a:r>
            <a:r>
              <a:rPr sz="2400" dirty="0">
                <a:cs typeface="Arial" panose="020B0604020202020204" pitchFamily="34" charset="0"/>
              </a:rPr>
              <a:t>=</a:t>
            </a:r>
            <a:r>
              <a:rPr sz="2400" spc="-25" dirty="0">
                <a:cs typeface="Arial" panose="020B0604020202020204" pitchFamily="34" charset="0"/>
              </a:rPr>
              <a:t> </a:t>
            </a:r>
            <a:r>
              <a:rPr lang="es-ES" sz="2400" spc="-5" dirty="0">
                <a:cs typeface="Arial" panose="020B0604020202020204" pitchFamily="34" charset="0"/>
              </a:rPr>
              <a:t>3</a:t>
            </a:r>
            <a:r>
              <a:rPr sz="2400" spc="-5" dirty="0" smtClean="0">
                <a:cs typeface="Arial" panose="020B0604020202020204" pitchFamily="34" charset="0"/>
              </a:rPr>
              <a:t>0</a:t>
            </a:r>
            <a:endParaRPr sz="2400" dirty="0">
              <a:cs typeface="Arial" panose="020B0604020202020204" pitchFamily="34" charset="0"/>
            </a:endParaRPr>
          </a:p>
          <a:p>
            <a:pPr marL="12700" algn="just"/>
            <a:r>
              <a:rPr sz="2400" dirty="0">
                <a:cs typeface="Arial" panose="020B0604020202020204" pitchFamily="34" charset="0"/>
              </a:rPr>
              <a:t>Tipo </a:t>
            </a:r>
            <a:r>
              <a:rPr sz="2400" spc="-5" dirty="0">
                <a:cs typeface="Arial" panose="020B0604020202020204" pitchFamily="34" charset="0"/>
              </a:rPr>
              <a:t>de </a:t>
            </a:r>
            <a:r>
              <a:rPr sz="2400" spc="-15" dirty="0">
                <a:cs typeface="Arial" panose="020B0604020202020204" pitchFamily="34" charset="0"/>
              </a:rPr>
              <a:t>gravamen </a:t>
            </a:r>
            <a:r>
              <a:rPr sz="2400" dirty="0">
                <a:cs typeface="Arial" panose="020B0604020202020204" pitchFamily="34" charset="0"/>
              </a:rPr>
              <a:t>=</a:t>
            </a:r>
            <a:r>
              <a:rPr sz="2400" spc="-30" dirty="0">
                <a:cs typeface="Arial" panose="020B0604020202020204" pitchFamily="34" charset="0"/>
              </a:rPr>
              <a:t> </a:t>
            </a:r>
            <a:r>
              <a:rPr sz="2400" spc="-5" dirty="0">
                <a:cs typeface="Arial" panose="020B0604020202020204" pitchFamily="34" charset="0"/>
              </a:rPr>
              <a:t>25%</a:t>
            </a:r>
            <a:endParaRPr sz="2400" dirty="0">
              <a:cs typeface="Arial" panose="020B0604020202020204" pitchFamily="34" charset="0"/>
            </a:endParaRPr>
          </a:p>
          <a:p>
            <a:pPr>
              <a:lnSpc>
                <a:spcPct val="100000"/>
              </a:lnSpc>
            </a:pPr>
            <a:endParaRPr dirty="0">
              <a:latin typeface="Arial" panose="020B0604020202020204" pitchFamily="34" charset="0"/>
              <a:cs typeface="Arial" panose="020B0604020202020204" pitchFamily="34" charset="0"/>
            </a:endParaRPr>
          </a:p>
          <a:p>
            <a:pPr marL="12700" marR="2555240"/>
            <a:endParaRPr dirty="0">
              <a:latin typeface="Arial" panose="020B0604020202020204" pitchFamily="34" charset="0"/>
              <a:cs typeface="Arial" panose="020B0604020202020204" pitchFamily="34" charset="0"/>
            </a:endParaRPr>
          </a:p>
          <a:p>
            <a:pPr>
              <a:spcBef>
                <a:spcPts val="20"/>
              </a:spcBef>
            </a:pPr>
            <a:endParaRPr sz="1950" dirty="0">
              <a:latin typeface="Arial" panose="020B0604020202020204" pitchFamily="34" charset="0"/>
              <a:cs typeface="Arial" panose="020B0604020202020204" pitchFamily="34" charset="0"/>
            </a:endParaRPr>
          </a:p>
        </p:txBody>
      </p:sp>
      <p:sp>
        <p:nvSpPr>
          <p:cNvPr id="11" name="Título 7"/>
          <p:cNvSpPr>
            <a:spLocks noGrp="1"/>
          </p:cNvSpPr>
          <p:nvPr>
            <p:ph type="title"/>
          </p:nvPr>
        </p:nvSpPr>
        <p:spPr>
          <a:xfrm>
            <a:off x="313407" y="0"/>
            <a:ext cx="11564828" cy="703025"/>
          </a:xfrm>
        </p:spPr>
        <p:txBody>
          <a:bodyPr>
            <a:normAutofit/>
          </a:bodyPr>
          <a:lstStyle/>
          <a:p>
            <a:pPr algn="ctr"/>
            <a:r>
              <a:rPr lang="es-ES" sz="3200" b="1" i="1" dirty="0" smtClean="0">
                <a:solidFill>
                  <a:schemeClr val="accent6">
                    <a:lumMod val="50000"/>
                  </a:schemeClr>
                </a:solidFill>
                <a:latin typeface="+mn-lt"/>
              </a:rPr>
              <a:t>Beneficio distribuible (caso práctico)</a:t>
            </a:r>
            <a:endParaRPr lang="es-ES" sz="3200" b="1" i="1" dirty="0">
              <a:solidFill>
                <a:schemeClr val="accent6">
                  <a:lumMod val="50000"/>
                </a:schemeClr>
              </a:solidFill>
              <a:latin typeface="+mn-lt"/>
            </a:endParaRPr>
          </a:p>
        </p:txBody>
      </p:sp>
      <p:sp>
        <p:nvSpPr>
          <p:cNvPr id="3" name="Marcador de pie de página 2"/>
          <p:cNvSpPr>
            <a:spLocks noGrp="1"/>
          </p:cNvSpPr>
          <p:nvPr>
            <p:ph type="ftr" sz="quarter" idx="11"/>
          </p:nvPr>
        </p:nvSpPr>
        <p:spPr/>
        <p:txBody>
          <a:bodyPr/>
          <a:lstStyle/>
          <a:p>
            <a:r>
              <a:rPr lang="es-ES" smtClean="0"/>
              <a:t>Resolución ICAC Presentación Instrumentos Financieros</a:t>
            </a:r>
            <a:endParaRPr lang="es-ES" dirty="0"/>
          </a:p>
        </p:txBody>
      </p:sp>
      <p:sp>
        <p:nvSpPr>
          <p:cNvPr id="4" name="Marcador de número de diapositiva 3"/>
          <p:cNvSpPr>
            <a:spLocks noGrp="1"/>
          </p:cNvSpPr>
          <p:nvPr>
            <p:ph type="sldNum" sz="quarter" idx="12"/>
          </p:nvPr>
        </p:nvSpPr>
        <p:spPr/>
        <p:txBody>
          <a:bodyPr/>
          <a:lstStyle/>
          <a:p>
            <a:fld id="{E3641F1E-9ABE-44B9-AD99-E142BFF6F330}" type="slidenum">
              <a:rPr lang="es-ES" smtClean="0"/>
              <a:pPr/>
              <a:t>13</a:t>
            </a:fld>
            <a:endParaRPr lang="es-ES" dirty="0"/>
          </a:p>
        </p:txBody>
      </p:sp>
    </p:spTree>
    <p:extLst>
      <p:ext uri="{BB962C8B-B14F-4D97-AF65-F5344CB8AC3E}">
        <p14:creationId xmlns:p14="http://schemas.microsoft.com/office/powerpoint/2010/main" val="1988028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p:nvPr/>
        </p:nvSpPr>
        <p:spPr>
          <a:xfrm>
            <a:off x="169970" y="1634257"/>
            <a:ext cx="13070899" cy="854080"/>
          </a:xfrm>
          <a:prstGeom prst="rect">
            <a:avLst/>
          </a:prstGeom>
        </p:spPr>
        <p:txBody>
          <a:bodyPr vert="horz" wrap="square" lIns="0" tIns="0" rIns="0" bIns="0" rtlCol="0">
            <a:spAutoFit/>
          </a:bodyPr>
          <a:lstStyle/>
          <a:p>
            <a:pPr>
              <a:lnSpc>
                <a:spcPct val="100000"/>
              </a:lnSpc>
            </a:pPr>
            <a:endParaRPr dirty="0">
              <a:latin typeface="Arial" panose="020B0604020202020204" pitchFamily="34" charset="0"/>
              <a:cs typeface="Arial" panose="020B0604020202020204" pitchFamily="34" charset="0"/>
            </a:endParaRPr>
          </a:p>
          <a:p>
            <a:pPr marL="12700" marR="2555240"/>
            <a:endParaRPr dirty="0">
              <a:latin typeface="Arial" panose="020B0604020202020204" pitchFamily="34" charset="0"/>
              <a:cs typeface="Arial" panose="020B0604020202020204" pitchFamily="34" charset="0"/>
            </a:endParaRPr>
          </a:p>
          <a:p>
            <a:pPr>
              <a:spcBef>
                <a:spcPts val="20"/>
              </a:spcBef>
            </a:pPr>
            <a:endParaRPr sz="1950" dirty="0">
              <a:latin typeface="Arial" panose="020B0604020202020204" pitchFamily="34" charset="0"/>
              <a:cs typeface="Arial" panose="020B0604020202020204" pitchFamily="34" charset="0"/>
            </a:endParaRPr>
          </a:p>
        </p:txBody>
      </p:sp>
      <p:sp>
        <p:nvSpPr>
          <p:cNvPr id="2" name="CuadroTexto 1"/>
          <p:cNvSpPr txBox="1"/>
          <p:nvPr/>
        </p:nvSpPr>
        <p:spPr>
          <a:xfrm>
            <a:off x="169970" y="2136076"/>
            <a:ext cx="13070899" cy="3294492"/>
          </a:xfrm>
          <a:prstGeom prst="rect">
            <a:avLst/>
          </a:prstGeom>
          <a:noFill/>
        </p:spPr>
        <p:txBody>
          <a:bodyPr wrap="square" rtlCol="0">
            <a:spAutoFit/>
          </a:bodyPr>
          <a:lstStyle/>
          <a:p>
            <a:pPr marL="12700" marR="5080" algn="just">
              <a:lnSpc>
                <a:spcPct val="98100"/>
              </a:lnSpc>
            </a:pPr>
            <a:r>
              <a:rPr lang="es-ES" sz="2400" b="1" spc="-5" dirty="0">
                <a:cs typeface="Arial" panose="020B0604020202020204" pitchFamily="34" charset="0"/>
              </a:rPr>
              <a:t>Ejemplo (solución)</a:t>
            </a:r>
          </a:p>
          <a:p>
            <a:pPr marL="12700" marR="5080" algn="just">
              <a:lnSpc>
                <a:spcPct val="98100"/>
              </a:lnSpc>
            </a:pPr>
            <a:endParaRPr lang="es-ES" sz="2400" spc="-5" dirty="0">
              <a:cs typeface="Arial" panose="020B0604020202020204" pitchFamily="34" charset="0"/>
            </a:endParaRPr>
          </a:p>
          <a:p>
            <a:pPr marL="12700" marR="5080" algn="just">
              <a:lnSpc>
                <a:spcPct val="98100"/>
              </a:lnSpc>
            </a:pPr>
            <a:r>
              <a:rPr lang="es-ES" sz="2400" spc="-5" dirty="0">
                <a:cs typeface="Arial" panose="020B0604020202020204" pitchFamily="34" charset="0"/>
              </a:rPr>
              <a:t>Resultado antes de impuestos: RAII – Gasto Financiero (</a:t>
            </a:r>
            <a:r>
              <a:rPr lang="es-ES" sz="2400" spc="-5" dirty="0" smtClean="0">
                <a:cs typeface="Arial" panose="020B0604020202020204" pitchFamily="34" charset="0"/>
              </a:rPr>
              <a:t>div.pref.) </a:t>
            </a:r>
            <a:r>
              <a:rPr lang="es-ES" sz="2400" spc="-5" dirty="0">
                <a:cs typeface="Arial" panose="020B0604020202020204" pitchFamily="34" charset="0"/>
              </a:rPr>
              <a:t>= 200 – 30 = 170</a:t>
            </a:r>
            <a:endParaRPr lang="es-ES" sz="2400" dirty="0">
              <a:cs typeface="Arial" panose="020B0604020202020204" pitchFamily="34" charset="0"/>
            </a:endParaRPr>
          </a:p>
          <a:p>
            <a:pPr marL="12700" marR="5080" algn="just">
              <a:lnSpc>
                <a:spcPct val="98100"/>
              </a:lnSpc>
            </a:pPr>
            <a:r>
              <a:rPr lang="es-ES" sz="2400" spc="-5" dirty="0">
                <a:cs typeface="Arial" panose="020B0604020202020204" pitchFamily="34" charset="0"/>
              </a:rPr>
              <a:t>Gasto impuesto sociedades: 200 x 25% = 50 </a:t>
            </a:r>
            <a:r>
              <a:rPr lang="es-ES" sz="2400" spc="-5" dirty="0">
                <a:cs typeface="Arial" panose="020B0604020202020204" pitchFamily="34" charset="0"/>
                <a:sym typeface="Wingdings" panose="05000000000000000000" pitchFamily="2" charset="2"/>
              </a:rPr>
              <a:t> No minora el dividendo preferente</a:t>
            </a:r>
            <a:endParaRPr lang="es-ES" sz="2400" spc="-5" dirty="0">
              <a:cs typeface="Arial" panose="020B0604020202020204" pitchFamily="34" charset="0"/>
            </a:endParaRPr>
          </a:p>
          <a:p>
            <a:pPr marL="12700" marR="5402580"/>
            <a:r>
              <a:rPr lang="es-ES" sz="2400" spc="-5" dirty="0">
                <a:cs typeface="Arial" panose="020B0604020202020204" pitchFamily="34" charset="0"/>
              </a:rPr>
              <a:t>Resultado del ejercicio = 200 – </a:t>
            </a:r>
            <a:r>
              <a:rPr lang="es-ES" sz="2400" spc="-5" dirty="0" smtClean="0">
                <a:cs typeface="Arial" panose="020B0604020202020204" pitchFamily="34" charset="0"/>
              </a:rPr>
              <a:t>30 (div.pref.) </a:t>
            </a:r>
            <a:r>
              <a:rPr lang="es-ES" sz="2400" spc="-5" dirty="0">
                <a:cs typeface="Arial" panose="020B0604020202020204" pitchFamily="34" charset="0"/>
              </a:rPr>
              <a:t>– 50 </a:t>
            </a:r>
            <a:r>
              <a:rPr lang="es-ES" sz="2400" spc="-5" dirty="0" smtClean="0">
                <a:cs typeface="Arial" panose="020B0604020202020204" pitchFamily="34" charset="0"/>
              </a:rPr>
              <a:t>(IS) = </a:t>
            </a:r>
            <a:r>
              <a:rPr lang="es-ES" sz="2400" spc="-5" dirty="0">
                <a:cs typeface="Arial" panose="020B0604020202020204" pitchFamily="34" charset="0"/>
              </a:rPr>
              <a:t>120</a:t>
            </a:r>
          </a:p>
          <a:p>
            <a:pPr marL="12700" marR="5402580"/>
            <a:r>
              <a:rPr lang="es-ES" sz="2400" spc="-5" dirty="0">
                <a:cs typeface="Arial" panose="020B0604020202020204" pitchFamily="34" charset="0"/>
              </a:rPr>
              <a:t>Beneficio distribuible = 120 (PyG) + 130 (RV) + 30 (GF</a:t>
            </a:r>
            <a:r>
              <a:rPr lang="es-ES" sz="2400" spc="-5" dirty="0" smtClean="0">
                <a:cs typeface="Arial" panose="020B0604020202020204" pitchFamily="34" charset="0"/>
              </a:rPr>
              <a:t>) – 12 (dotación RL) </a:t>
            </a:r>
            <a:r>
              <a:rPr lang="es-ES" sz="2400" spc="-5" dirty="0">
                <a:cs typeface="Arial" panose="020B0604020202020204" pitchFamily="34" charset="0"/>
              </a:rPr>
              <a:t>= </a:t>
            </a:r>
            <a:r>
              <a:rPr lang="es-ES" sz="2400" spc="-5" dirty="0" smtClean="0">
                <a:cs typeface="Arial" panose="020B0604020202020204" pitchFamily="34" charset="0"/>
              </a:rPr>
              <a:t>268</a:t>
            </a:r>
            <a:endParaRPr lang="es-ES" sz="2400" spc="-5" dirty="0">
              <a:cs typeface="Arial" panose="020B0604020202020204" pitchFamily="34" charset="0"/>
            </a:endParaRPr>
          </a:p>
          <a:p>
            <a:pPr marL="12700" marR="5402580"/>
            <a:r>
              <a:rPr lang="es-ES" sz="2400" spc="-5" dirty="0">
                <a:cs typeface="Arial" panose="020B0604020202020204" pitchFamily="34" charset="0"/>
              </a:rPr>
              <a:t>Dotación obligatoria para reserva legal = 10% 120 = 12</a:t>
            </a:r>
          </a:p>
          <a:p>
            <a:endParaRPr lang="es-ES" dirty="0"/>
          </a:p>
        </p:txBody>
      </p:sp>
      <p:sp>
        <p:nvSpPr>
          <p:cNvPr id="4" name="Marcador de pie de página 3"/>
          <p:cNvSpPr>
            <a:spLocks noGrp="1"/>
          </p:cNvSpPr>
          <p:nvPr>
            <p:ph type="ftr" sz="quarter" idx="11"/>
          </p:nvPr>
        </p:nvSpPr>
        <p:spPr/>
        <p:txBody>
          <a:bodyPr/>
          <a:lstStyle/>
          <a:p>
            <a:r>
              <a:rPr lang="es-ES" smtClean="0"/>
              <a:t>Resolución ICAC Presentación Instrumentos Financieros</a:t>
            </a:r>
            <a:endParaRPr lang="es-ES" dirty="0"/>
          </a:p>
        </p:txBody>
      </p:sp>
      <p:sp>
        <p:nvSpPr>
          <p:cNvPr id="5" name="Marcador de número de diapositiva 4"/>
          <p:cNvSpPr>
            <a:spLocks noGrp="1"/>
          </p:cNvSpPr>
          <p:nvPr>
            <p:ph type="sldNum" sz="quarter" idx="12"/>
          </p:nvPr>
        </p:nvSpPr>
        <p:spPr/>
        <p:txBody>
          <a:bodyPr/>
          <a:lstStyle/>
          <a:p>
            <a:fld id="{E3641F1E-9ABE-44B9-AD99-E142BFF6F330}" type="slidenum">
              <a:rPr lang="es-ES" smtClean="0"/>
              <a:pPr/>
              <a:t>14</a:t>
            </a:fld>
            <a:endParaRPr lang="es-ES" dirty="0"/>
          </a:p>
        </p:txBody>
      </p:sp>
      <p:sp>
        <p:nvSpPr>
          <p:cNvPr id="10" name="Título 7"/>
          <p:cNvSpPr>
            <a:spLocks noGrp="1"/>
          </p:cNvSpPr>
          <p:nvPr>
            <p:ph type="title"/>
          </p:nvPr>
        </p:nvSpPr>
        <p:spPr>
          <a:xfrm>
            <a:off x="313407" y="0"/>
            <a:ext cx="11564828" cy="703025"/>
          </a:xfrm>
        </p:spPr>
        <p:txBody>
          <a:bodyPr>
            <a:normAutofit/>
          </a:bodyPr>
          <a:lstStyle/>
          <a:p>
            <a:pPr algn="ctr"/>
            <a:r>
              <a:rPr lang="es-ES" sz="3200" b="1" i="1" dirty="0" smtClean="0">
                <a:solidFill>
                  <a:schemeClr val="accent6">
                    <a:lumMod val="50000"/>
                  </a:schemeClr>
                </a:solidFill>
                <a:latin typeface="+mn-lt"/>
              </a:rPr>
              <a:t>Beneficio distribuible (caso práctico)</a:t>
            </a:r>
            <a:endParaRPr lang="es-ES" sz="3200" b="1" i="1" dirty="0">
              <a:solidFill>
                <a:schemeClr val="accent6">
                  <a:lumMod val="50000"/>
                </a:schemeClr>
              </a:solidFill>
              <a:latin typeface="+mn-lt"/>
            </a:endParaRPr>
          </a:p>
        </p:txBody>
      </p:sp>
    </p:spTree>
    <p:extLst>
      <p:ext uri="{BB962C8B-B14F-4D97-AF65-F5344CB8AC3E}">
        <p14:creationId xmlns:p14="http://schemas.microsoft.com/office/powerpoint/2010/main" val="41507493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Definiciones (art. 3) </a:t>
            </a:r>
          </a:p>
        </p:txBody>
      </p:sp>
      <p:sp>
        <p:nvSpPr>
          <p:cNvPr id="3" name="Marcador de contenido 2"/>
          <p:cNvSpPr>
            <a:spLocks noGrp="1"/>
          </p:cNvSpPr>
          <p:nvPr>
            <p:ph idx="1"/>
          </p:nvPr>
        </p:nvSpPr>
        <p:spPr/>
        <p:txBody>
          <a:bodyPr>
            <a:normAutofit fontScale="62500" lnSpcReduction="20000"/>
          </a:bodyPr>
          <a:lstStyle/>
          <a:p>
            <a:pPr marL="0" indent="0" algn="just">
              <a:buNone/>
            </a:pPr>
            <a:r>
              <a:rPr lang="es-ES" b="1" dirty="0" smtClean="0"/>
              <a:t>6. COSTE DEL DERECHO DE SUSCRIPCIÓN O ASUNCIÓN Y DE ASIGNACIÓN GRATUITA (ART. 3.6)</a:t>
            </a:r>
            <a:endParaRPr lang="es-ES" dirty="0" smtClean="0"/>
          </a:p>
          <a:p>
            <a:pPr marL="0" indent="0" algn="just">
              <a:buNone/>
            </a:pPr>
            <a:endParaRPr lang="es-ES" dirty="0" smtClean="0"/>
          </a:p>
          <a:p>
            <a:pPr marL="0" indent="0" algn="just">
              <a:buNone/>
            </a:pPr>
            <a:r>
              <a:rPr lang="es-ES" dirty="0" smtClean="0"/>
              <a:t>Es </a:t>
            </a:r>
            <a:r>
              <a:rPr lang="es-ES" dirty="0"/>
              <a:t>la </a:t>
            </a:r>
            <a:r>
              <a:rPr lang="es-ES" b="1" u="sng" dirty="0"/>
              <a:t>parte proporcional del valor contable de una acción </a:t>
            </a:r>
            <a:r>
              <a:rPr lang="es-ES" dirty="0"/>
              <a:t>o participación que corresponde a los citados derechos.</a:t>
            </a:r>
            <a:r>
              <a:rPr lang="es-ES" b="1" dirty="0" smtClean="0"/>
              <a:t> </a:t>
            </a:r>
            <a:endParaRPr lang="es-ES" dirty="0" smtClean="0"/>
          </a:p>
          <a:p>
            <a:pPr marL="0" indent="0" algn="just">
              <a:buNone/>
            </a:pPr>
            <a:endParaRPr lang="es-ES" dirty="0" smtClean="0"/>
          </a:p>
          <a:p>
            <a:pPr algn="just">
              <a:buNone/>
            </a:pPr>
            <a:r>
              <a:rPr lang="es-ES" dirty="0" smtClean="0"/>
              <a:t>a) El coste del derecho preferente de suscripción o asunción y el de asignación gratuita </a:t>
            </a:r>
            <a:r>
              <a:rPr lang="es-ES" b="1" dirty="0" smtClean="0"/>
              <a:t>se determinarán a partir del valor contable</a:t>
            </a:r>
            <a:r>
              <a:rPr lang="es-ES" dirty="0" smtClean="0"/>
              <a:t> de las acciones o participaciones de las cuales se segrega el derecho. A estos efectos:</a:t>
            </a:r>
          </a:p>
          <a:p>
            <a:pPr algn="just">
              <a:buNone/>
            </a:pPr>
            <a:r>
              <a:rPr lang="es-ES" dirty="0" smtClean="0"/>
              <a:t>		1.º El importe del coste del derecho preferente de suscripción o asunción y de asignación 	gratuita se cuantificarán </a:t>
            </a:r>
            <a:r>
              <a:rPr lang="es-ES" b="1" dirty="0" smtClean="0"/>
              <a:t>aplicando al valor contable la proporción existente entre el valor 	teórico del derecho y el valor ex ante unitario</a:t>
            </a:r>
            <a:r>
              <a:rPr lang="es-ES" dirty="0" smtClean="0"/>
              <a:t> de las acciones o participaciones sociales.</a:t>
            </a:r>
          </a:p>
          <a:p>
            <a:pPr algn="just">
              <a:buNone/>
            </a:pPr>
            <a:endParaRPr lang="es-ES" dirty="0" smtClean="0"/>
          </a:p>
          <a:p>
            <a:pPr algn="just">
              <a:buNone/>
            </a:pPr>
            <a:r>
              <a:rPr lang="es-ES" dirty="0" smtClean="0"/>
              <a:t>		2.º El citado </a:t>
            </a:r>
            <a:r>
              <a:rPr lang="es-ES" b="1" dirty="0" smtClean="0"/>
              <a:t>valor contable </a:t>
            </a:r>
            <a:r>
              <a:rPr lang="es-ES" dirty="0" smtClean="0"/>
              <a:t>será el </a:t>
            </a:r>
            <a:r>
              <a:rPr lang="es-ES" b="1" dirty="0" smtClean="0">
                <a:solidFill>
                  <a:srgbClr val="0070C0"/>
                </a:solidFill>
              </a:rPr>
              <a:t>coste, menos, en su caso, el importe acumulado de las 	correcciones valorativas por deterioro</a:t>
            </a:r>
            <a:r>
              <a:rPr lang="es-ES" dirty="0" smtClean="0"/>
              <a:t>, </a:t>
            </a:r>
            <a:r>
              <a:rPr lang="es-ES" b="1" dirty="0" smtClean="0">
                <a:solidFill>
                  <a:srgbClr val="0070C0"/>
                </a:solidFill>
              </a:rPr>
              <a:t>o el valor razonable de las acciones o 	participaciones</a:t>
            </a:r>
            <a:r>
              <a:rPr lang="es-ES" dirty="0" smtClean="0"/>
              <a:t>, de 	forma consistente con la valoración de los activos financieros de los 	cuales se segrega el derecho.</a:t>
            </a:r>
          </a:p>
          <a:p>
            <a:pPr marL="0" indent="0" algn="just">
              <a:buNone/>
            </a:pPr>
            <a:endParaRPr lang="es-ES" dirty="0"/>
          </a:p>
        </p:txBody>
      </p:sp>
      <p:sp>
        <p:nvSpPr>
          <p:cNvPr id="5" name="Marcador de pie de página 4"/>
          <p:cNvSpPr>
            <a:spLocks noGrp="1"/>
          </p:cNvSpPr>
          <p:nvPr>
            <p:ph type="ftr" sz="quarter" idx="11"/>
          </p:nvPr>
        </p:nvSpPr>
        <p:spPr/>
        <p:txBody>
          <a:bodyPr/>
          <a:lstStyle/>
          <a:p>
            <a:r>
              <a:rPr lang="es-ES" smtClean="0"/>
              <a:t>Resolución ICAC Presentación Instrumentos Financieros</a:t>
            </a:r>
            <a:endParaRPr lang="es-ES" dirty="0"/>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15</a:t>
            </a:fld>
            <a:endParaRPr lang="es-ES" dirty="0"/>
          </a:p>
        </p:txBody>
      </p:sp>
    </p:spTree>
    <p:extLst>
      <p:ext uri="{BB962C8B-B14F-4D97-AF65-F5344CB8AC3E}">
        <p14:creationId xmlns:p14="http://schemas.microsoft.com/office/powerpoint/2010/main" val="10284521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Definiciones (art. 3) </a:t>
            </a:r>
          </a:p>
        </p:txBody>
      </p:sp>
      <p:sp>
        <p:nvSpPr>
          <p:cNvPr id="3" name="Marcador de contenido 2"/>
          <p:cNvSpPr>
            <a:spLocks noGrp="1"/>
          </p:cNvSpPr>
          <p:nvPr>
            <p:ph idx="1"/>
          </p:nvPr>
        </p:nvSpPr>
        <p:spPr/>
        <p:txBody>
          <a:bodyPr>
            <a:normAutofit fontScale="62500" lnSpcReduction="20000"/>
          </a:bodyPr>
          <a:lstStyle/>
          <a:p>
            <a:pPr marL="0" indent="0" algn="just">
              <a:buNone/>
            </a:pPr>
            <a:r>
              <a:rPr lang="es-ES" b="1" dirty="0" smtClean="0"/>
              <a:t>6. COSTE DEL DERECHO DE SUSCRIPCIÓN O ASUNCIÓN Y DE ASIGNACIÓN GRATUITA (ART. 3.6)</a:t>
            </a:r>
            <a:endParaRPr lang="es-ES" dirty="0" smtClean="0"/>
          </a:p>
          <a:p>
            <a:pPr marL="0" indent="0" algn="just">
              <a:buNone/>
            </a:pPr>
            <a:endParaRPr lang="es-ES" dirty="0" smtClean="0"/>
          </a:p>
          <a:p>
            <a:pPr algn="just">
              <a:buNone/>
            </a:pPr>
            <a:r>
              <a:rPr lang="es-ES" dirty="0" smtClean="0"/>
              <a:t>b) Para el cálculo previsto en la letra anterior se tendrán en cuenta las siguientes reglas y conceptos:</a:t>
            </a:r>
          </a:p>
          <a:p>
            <a:pPr algn="just">
              <a:buNone/>
            </a:pPr>
            <a:r>
              <a:rPr lang="es-ES" dirty="0" smtClean="0"/>
              <a:t>	1.º El </a:t>
            </a:r>
            <a:r>
              <a:rPr lang="es-ES" b="1" dirty="0" smtClean="0"/>
              <a:t>valor ex ante de las acciones o participaciones sociales será su </a:t>
            </a:r>
            <a:r>
              <a:rPr lang="es-ES" b="1" dirty="0" smtClean="0">
                <a:solidFill>
                  <a:srgbClr val="0070C0"/>
                </a:solidFill>
              </a:rPr>
              <a:t>valor razonable antes del aumento de capital</a:t>
            </a:r>
            <a:r>
              <a:rPr lang="es-ES" dirty="0" smtClean="0"/>
              <a:t>. A estos efectos, se entenderá por valor razonable la </a:t>
            </a:r>
            <a:r>
              <a:rPr lang="es-ES" dirty="0" smtClean="0">
                <a:solidFill>
                  <a:srgbClr val="0070C0"/>
                </a:solidFill>
              </a:rPr>
              <a:t>cotización bursátil </a:t>
            </a:r>
            <a:r>
              <a:rPr lang="es-ES" dirty="0" smtClean="0"/>
              <a:t>inmediatamente anterior al inicio del plazo para el ejercicio del derecho preferente de suscripción o asunción o de asignación gratuita; en su defecto se tomará el </a:t>
            </a:r>
            <a:r>
              <a:rPr lang="es-ES" dirty="0" smtClean="0">
                <a:solidFill>
                  <a:srgbClr val="0070C0"/>
                </a:solidFill>
              </a:rPr>
              <a:t>valor teórico contable </a:t>
            </a:r>
            <a:r>
              <a:rPr lang="es-ES" dirty="0" smtClean="0"/>
              <a:t>en esa fecha, corregido, cuando sea razonablemente posible obtener la información, por las plusvalías o minusvalías tácitas de los elementos patrimoniales.</a:t>
            </a:r>
          </a:p>
          <a:p>
            <a:pPr algn="just">
              <a:buNone/>
            </a:pPr>
            <a:r>
              <a:rPr lang="es-ES" dirty="0" smtClean="0"/>
              <a:t>	</a:t>
            </a:r>
          </a:p>
          <a:p>
            <a:pPr algn="just">
              <a:buNone/>
            </a:pPr>
            <a:r>
              <a:rPr lang="es-ES" dirty="0" smtClean="0"/>
              <a:t>	2.º El </a:t>
            </a:r>
            <a:r>
              <a:rPr lang="es-ES" b="1" dirty="0" smtClean="0"/>
              <a:t>valor teórico del derecho preferente de suscripción o asunción y de asignación gratuita </a:t>
            </a:r>
            <a:r>
              <a:rPr lang="es-ES" dirty="0" smtClean="0"/>
              <a:t>será la </a:t>
            </a:r>
            <a:r>
              <a:rPr lang="es-ES" b="1" dirty="0" smtClean="0">
                <a:solidFill>
                  <a:srgbClr val="0070C0"/>
                </a:solidFill>
              </a:rPr>
              <a:t>diferencia existente entre el valor ex ante unitario y el valor teórico unitario ex post </a:t>
            </a:r>
            <a:r>
              <a:rPr lang="es-ES" dirty="0" smtClean="0"/>
              <a:t>de las acciones o participaciones sociales. No obstante, cuando exista una cotización bursátil del derecho se tomará este valor.</a:t>
            </a:r>
          </a:p>
          <a:p>
            <a:pPr algn="just">
              <a:buNone/>
            </a:pPr>
            <a:r>
              <a:rPr lang="es-ES" dirty="0" smtClean="0"/>
              <a:t>	</a:t>
            </a:r>
          </a:p>
          <a:p>
            <a:pPr algn="just">
              <a:buNone/>
            </a:pPr>
            <a:r>
              <a:rPr lang="es-ES" dirty="0" smtClean="0"/>
              <a:t>	3.º El </a:t>
            </a:r>
            <a:r>
              <a:rPr lang="es-ES" b="1" dirty="0" smtClean="0"/>
              <a:t>valor teórico ex post </a:t>
            </a:r>
            <a:r>
              <a:rPr lang="es-ES" dirty="0" smtClean="0"/>
              <a:t>de las acciones o participaciones sociales </a:t>
            </a:r>
            <a:r>
              <a:rPr lang="es-ES" b="1" dirty="0" smtClean="0">
                <a:solidFill>
                  <a:srgbClr val="0070C0"/>
                </a:solidFill>
              </a:rPr>
              <a:t>se calculará sumando al valor ex ante, el importe a desembolsar por las nuevas acciones o participaciones sociales, y dividiendo el importe resultante por la suma del número de las acciones o participaciones sociales antiguas más las previstas para el aumento de capital.</a:t>
            </a:r>
          </a:p>
          <a:p>
            <a:pPr marL="0" indent="0" algn="just">
              <a:buNone/>
            </a:pPr>
            <a:endParaRPr lang="es-ES" dirty="0"/>
          </a:p>
        </p:txBody>
      </p:sp>
      <p:sp>
        <p:nvSpPr>
          <p:cNvPr id="5" name="Marcador de pie de página 4"/>
          <p:cNvSpPr>
            <a:spLocks noGrp="1"/>
          </p:cNvSpPr>
          <p:nvPr>
            <p:ph type="ftr" sz="quarter" idx="11"/>
          </p:nvPr>
        </p:nvSpPr>
        <p:spPr/>
        <p:txBody>
          <a:bodyPr/>
          <a:lstStyle/>
          <a:p>
            <a:r>
              <a:rPr lang="es-ES" smtClean="0"/>
              <a:t>Resolución ICAC Presentación Instrumentos Financieros</a:t>
            </a:r>
            <a:endParaRPr lang="es-ES" dirty="0"/>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16</a:t>
            </a:fld>
            <a:endParaRPr lang="es-ES" dirty="0"/>
          </a:p>
        </p:txBody>
      </p:sp>
    </p:spTree>
    <p:extLst>
      <p:ext uri="{BB962C8B-B14F-4D97-AF65-F5344CB8AC3E}">
        <p14:creationId xmlns:p14="http://schemas.microsoft.com/office/powerpoint/2010/main" val="10284521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Definiciones (art. 3) </a:t>
            </a:r>
          </a:p>
        </p:txBody>
      </p:sp>
      <p:sp>
        <p:nvSpPr>
          <p:cNvPr id="3" name="Marcador de contenido 2"/>
          <p:cNvSpPr>
            <a:spLocks noGrp="1"/>
          </p:cNvSpPr>
          <p:nvPr>
            <p:ph idx="1"/>
          </p:nvPr>
        </p:nvSpPr>
        <p:spPr/>
        <p:txBody>
          <a:bodyPr>
            <a:normAutofit fontScale="62500" lnSpcReduction="20000"/>
          </a:bodyPr>
          <a:lstStyle/>
          <a:p>
            <a:pPr marL="0" indent="0" algn="just">
              <a:buNone/>
            </a:pPr>
            <a:r>
              <a:rPr lang="es-ES" b="1" dirty="0" smtClean="0"/>
              <a:t>6. COSTE DEL DERECHO DE SUSCRIPCIÓN O ASUNCIÓN Y DE ASIGNACIÓN GRATUITA (ART. 3.6)</a:t>
            </a:r>
            <a:endParaRPr lang="es-ES" dirty="0" smtClean="0"/>
          </a:p>
          <a:p>
            <a:pPr marL="0" indent="0" algn="just">
              <a:buNone/>
            </a:pPr>
            <a:endParaRPr lang="es-ES" dirty="0" smtClean="0"/>
          </a:p>
          <a:p>
            <a:pPr algn="just">
              <a:buNone/>
            </a:pPr>
            <a:r>
              <a:rPr lang="es-ES" dirty="0" smtClean="0"/>
              <a:t>c) Se deberá tener en cuenta la </a:t>
            </a:r>
            <a:r>
              <a:rPr lang="es-ES" b="1" dirty="0" smtClean="0"/>
              <a:t>existencia de acciones o participaciones con derechos distintos</a:t>
            </a:r>
            <a:r>
              <a:rPr lang="es-ES" dirty="0" smtClean="0"/>
              <a:t>, incluso cuando esta circunstancia sea consecuencia del aumento de capital, en los términos establecidos en el apartado siguiente.</a:t>
            </a:r>
          </a:p>
          <a:p>
            <a:pPr algn="just">
              <a:buNone/>
            </a:pPr>
            <a:endParaRPr lang="es-ES" dirty="0" smtClean="0"/>
          </a:p>
          <a:p>
            <a:pPr algn="just">
              <a:buNone/>
            </a:pPr>
            <a:r>
              <a:rPr lang="es-ES" dirty="0" smtClean="0"/>
              <a:t>d) En el caso de </a:t>
            </a:r>
            <a:r>
              <a:rPr lang="es-ES" b="1" dirty="0" smtClean="0"/>
              <a:t>segregación de derechos para su venta o para la suscripción o asunción de acciones o participaciones con derechos distintos de los de las acciones o participaciones antiguas</a:t>
            </a:r>
            <a:r>
              <a:rPr lang="es-ES" dirty="0" smtClean="0"/>
              <a:t>, o para el ejercicio del derecho de asignación gratuita de acciones o participaciones con derechos distintos, se aplicarán las reglas indicadas en los párrafos anteriores.</a:t>
            </a:r>
          </a:p>
          <a:p>
            <a:pPr algn="just">
              <a:buNone/>
            </a:pPr>
            <a:endParaRPr lang="es-ES" dirty="0" smtClean="0"/>
          </a:p>
          <a:p>
            <a:pPr algn="just">
              <a:buNone/>
            </a:pPr>
            <a:r>
              <a:rPr lang="es-ES" dirty="0" smtClean="0"/>
              <a:t>Si las </a:t>
            </a:r>
            <a:r>
              <a:rPr lang="es-ES" b="1" dirty="0" smtClean="0"/>
              <a:t>acciones o participaciones de las cuales se segrega el derecho están deterioradas</a:t>
            </a:r>
            <a:r>
              <a:rPr lang="es-ES" dirty="0" smtClean="0"/>
              <a:t>, al reconocer el coste del derecho </a:t>
            </a:r>
            <a:r>
              <a:rPr lang="es-ES" b="1" dirty="0" smtClean="0">
                <a:solidFill>
                  <a:srgbClr val="0070C0"/>
                </a:solidFill>
              </a:rPr>
              <a:t>se reducirá proporcionalmente el importe de las correcciones valorativas contabilizadas</a:t>
            </a:r>
            <a:r>
              <a:rPr lang="es-ES" dirty="0" smtClean="0"/>
              <a:t>.</a:t>
            </a:r>
          </a:p>
          <a:p>
            <a:pPr algn="just">
              <a:buNone/>
            </a:pPr>
            <a:r>
              <a:rPr lang="es-ES" dirty="0" smtClean="0"/>
              <a:t>Si las </a:t>
            </a:r>
            <a:r>
              <a:rPr lang="es-ES" b="1" dirty="0" smtClean="0"/>
              <a:t>acciones o participaciones de las cuales se segrega el derecho están valoradas a valor razonable con cambios en el patrimonio neto</a:t>
            </a:r>
            <a:r>
              <a:rPr lang="es-ES" dirty="0" smtClean="0"/>
              <a:t>, al reconocer el </a:t>
            </a:r>
            <a:r>
              <a:rPr lang="es-ES" b="1" dirty="0" smtClean="0">
                <a:solidFill>
                  <a:srgbClr val="0070C0"/>
                </a:solidFill>
              </a:rPr>
              <a:t>coste del derecho se reclasificará a la cuenta de pérdidas y ganancias o a una cuenta de reservas, según proceda, la parte proporcional del citado ajuste</a:t>
            </a:r>
            <a:r>
              <a:rPr lang="es-ES" dirty="0" smtClean="0"/>
              <a:t>.</a:t>
            </a:r>
          </a:p>
          <a:p>
            <a:pPr marL="0" indent="0" algn="just">
              <a:buNone/>
            </a:pPr>
            <a:endParaRPr lang="es-ES" dirty="0"/>
          </a:p>
        </p:txBody>
      </p:sp>
      <p:sp>
        <p:nvSpPr>
          <p:cNvPr id="5" name="Marcador de pie de página 4"/>
          <p:cNvSpPr>
            <a:spLocks noGrp="1"/>
          </p:cNvSpPr>
          <p:nvPr>
            <p:ph type="ftr" sz="quarter" idx="11"/>
          </p:nvPr>
        </p:nvSpPr>
        <p:spPr/>
        <p:txBody>
          <a:bodyPr/>
          <a:lstStyle/>
          <a:p>
            <a:r>
              <a:rPr lang="es-ES" smtClean="0"/>
              <a:t>Resolución ICAC Presentación Instrumentos Financieros</a:t>
            </a:r>
            <a:endParaRPr lang="es-ES" dirty="0"/>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17</a:t>
            </a:fld>
            <a:endParaRPr lang="es-ES" dirty="0"/>
          </a:p>
        </p:txBody>
      </p:sp>
    </p:spTree>
    <p:extLst>
      <p:ext uri="{BB962C8B-B14F-4D97-AF65-F5344CB8AC3E}">
        <p14:creationId xmlns:p14="http://schemas.microsoft.com/office/powerpoint/2010/main" val="10284521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Definiciones (art. 3) </a:t>
            </a:r>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172995" y="1825625"/>
                <a:ext cx="11821297" cy="4351338"/>
              </a:xfrm>
            </p:spPr>
            <p:txBody>
              <a:bodyPr>
                <a:normAutofit/>
              </a:bodyPr>
              <a:lstStyle/>
              <a:p>
                <a:pPr marL="0" indent="0" algn="just">
                  <a:buNone/>
                </a:pPr>
                <a:r>
                  <a:rPr lang="es-ES" b="1" dirty="0" smtClean="0"/>
                  <a:t>6. COSTE DEL DERECHO DE SUSCRIPCIÓN O ASUNCIÓN </a:t>
                </a:r>
              </a:p>
              <a:p>
                <a:pPr marL="0" indent="0" algn="just">
                  <a:buNone/>
                </a:pPr>
                <a:r>
                  <a:rPr lang="es-ES" b="1" dirty="0" smtClean="0"/>
                  <a:t>Y DE ASIGNACIÓN GRATUITA (ART. 3.6)</a:t>
                </a:r>
                <a:endParaRPr lang="es-ES" dirty="0" smtClean="0"/>
              </a:p>
              <a:p>
                <a:pPr algn="just">
                  <a:buNone/>
                </a:pPr>
                <a:endParaRPr lang="es-ES" dirty="0" smtClean="0"/>
              </a:p>
              <a:p>
                <a:pPr algn="just">
                  <a:buNone/>
                </a:pPr>
                <a:endParaRPr lang="es-ES" dirty="0" smtClean="0"/>
              </a:p>
              <a:p>
                <a:pPr algn="just">
                  <a:buNone/>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𝐶𝑜𝑠𝑡𝑒</m:t>
                      </m:r>
                      <m:r>
                        <a:rPr lang="es-ES" sz="1600" b="0" i="1" smtClean="0">
                          <a:latin typeface="Cambria Math" panose="02040503050406030204" pitchFamily="18" charset="0"/>
                        </a:rPr>
                        <m:t> </m:t>
                      </m:r>
                      <m:r>
                        <a:rPr lang="es-ES" sz="1600" b="0" i="1" smtClean="0">
                          <a:latin typeface="Cambria Math" panose="02040503050406030204" pitchFamily="18" charset="0"/>
                        </a:rPr>
                        <m:t>𝑑</m:t>
                      </m:r>
                      <m:r>
                        <a:rPr lang="es-ES" sz="1600" b="0" i="1" smtClean="0">
                          <a:latin typeface="Cambria Math" panose="02040503050406030204" pitchFamily="18" charset="0"/>
                        </a:rPr>
                        <m:t>º </m:t>
                      </m:r>
                      <m:r>
                        <a:rPr lang="es-ES" sz="1600" b="0" i="1" smtClean="0">
                          <a:latin typeface="Cambria Math" panose="02040503050406030204" pitchFamily="18" charset="0"/>
                        </a:rPr>
                        <m:t>𝑠𝑢𝑠𝑐𝑟𝑖𝑝𝑐𝑖</m:t>
                      </m:r>
                      <m:r>
                        <a:rPr lang="es-ES" sz="1600" b="0" i="1" smtClean="0">
                          <a:latin typeface="Cambria Math" panose="02040503050406030204" pitchFamily="18" charset="0"/>
                        </a:rPr>
                        <m:t>ó</m:t>
                      </m:r>
                      <m:r>
                        <a:rPr lang="es-ES" sz="1600" b="0" i="1" smtClean="0">
                          <a:latin typeface="Cambria Math" panose="02040503050406030204" pitchFamily="18" charset="0"/>
                        </a:rPr>
                        <m:t>𝑛</m:t>
                      </m:r>
                      <m:r>
                        <a:rPr lang="es-ES" sz="1600" b="0" i="1" smtClean="0">
                          <a:latin typeface="Cambria Math" panose="02040503050406030204" pitchFamily="18" charset="0"/>
                        </a:rPr>
                        <m:t> </m:t>
                      </m:r>
                      <m:r>
                        <a:rPr lang="es-ES" sz="1600" b="0" i="1" smtClean="0">
                          <a:latin typeface="Cambria Math" panose="02040503050406030204" pitchFamily="18" charset="0"/>
                        </a:rPr>
                        <m:t>𝑠𝑒𝑔𝑟𝑒𝑔𝑎𝑑𝑜</m:t>
                      </m:r>
                      <m:r>
                        <a:rPr lang="es-ES" sz="1600" b="0" i="1" smtClean="0">
                          <a:latin typeface="Cambria Math" panose="02040503050406030204" pitchFamily="18" charset="0"/>
                        </a:rPr>
                        <m:t>=</m:t>
                      </m:r>
                      <m:r>
                        <a:rPr lang="es-ES" sz="1600" b="0" i="1" smtClean="0">
                          <a:latin typeface="Cambria Math" panose="02040503050406030204" pitchFamily="18" charset="0"/>
                        </a:rPr>
                        <m:t>𝑉𝑎𝑙𝑜𝑟</m:t>
                      </m:r>
                      <m:r>
                        <a:rPr lang="es-ES" sz="1600" b="0" i="1" smtClean="0">
                          <a:latin typeface="Cambria Math" panose="02040503050406030204" pitchFamily="18" charset="0"/>
                        </a:rPr>
                        <m:t> </m:t>
                      </m:r>
                      <m:r>
                        <a:rPr lang="es-ES" sz="1600" b="0" i="1" smtClean="0">
                          <a:latin typeface="Cambria Math" panose="02040503050406030204" pitchFamily="18" charset="0"/>
                        </a:rPr>
                        <m:t>𝑐𝑜𝑛𝑡𝑎𝑏𝑙𝑒</m:t>
                      </m:r>
                      <m:r>
                        <a:rPr lang="es-ES" sz="1600" b="0" i="1" smtClean="0">
                          <a:latin typeface="Cambria Math" panose="02040503050406030204" pitchFamily="18" charset="0"/>
                        </a:rPr>
                        <m:t> </m:t>
                      </m:r>
                      <m:r>
                        <a:rPr lang="es-ES" sz="1600" b="0" i="1" smtClean="0">
                          <a:latin typeface="Cambria Math" panose="02040503050406030204" pitchFamily="18" charset="0"/>
                        </a:rPr>
                        <m:t>𝑝𝑎𝑟𝑡𝑖𝑐𝑖𝑝𝑎𝑐𝑖</m:t>
                      </m:r>
                      <m:r>
                        <a:rPr lang="es-ES" sz="1600" b="0" i="1" smtClean="0">
                          <a:latin typeface="Cambria Math" panose="02040503050406030204" pitchFamily="18" charset="0"/>
                        </a:rPr>
                        <m:t>ó</m:t>
                      </m:r>
                      <m:r>
                        <a:rPr lang="es-ES" sz="1600" b="0" i="1" smtClean="0">
                          <a:latin typeface="Cambria Math" panose="02040503050406030204" pitchFamily="18" charset="0"/>
                        </a:rPr>
                        <m:t>𝑛</m:t>
                      </m:r>
                      <m:r>
                        <a:rPr lang="es-ES" sz="1600" b="0" i="1" smtClean="0">
                          <a:latin typeface="Cambria Math" panose="02040503050406030204" pitchFamily="18" charset="0"/>
                        </a:rPr>
                        <m:t> </m:t>
                      </m:r>
                      <m:r>
                        <a:rPr lang="es-ES" sz="1600" b="0" i="1" smtClean="0">
                          <a:latin typeface="Cambria Math" panose="02040503050406030204" pitchFamily="18" charset="0"/>
                        </a:rPr>
                        <m:t>𝑥</m:t>
                      </m:r>
                      <m:r>
                        <a:rPr lang="es-ES" sz="1600" b="0" i="1" smtClean="0">
                          <a:latin typeface="Cambria Math" panose="02040503050406030204" pitchFamily="18" charset="0"/>
                        </a:rPr>
                        <m:t> </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𝑉𝑎𝑙𝑜𝑟</m:t>
                          </m:r>
                          <m:r>
                            <a:rPr lang="es-ES" sz="1600" b="0" i="1" smtClean="0">
                              <a:latin typeface="Cambria Math" panose="02040503050406030204" pitchFamily="18" charset="0"/>
                            </a:rPr>
                            <m:t> </m:t>
                          </m:r>
                          <m:r>
                            <a:rPr lang="es-ES" sz="1600" b="0" i="1" smtClean="0">
                              <a:latin typeface="Cambria Math" panose="02040503050406030204" pitchFamily="18" charset="0"/>
                            </a:rPr>
                            <m:t>𝑡𝑒</m:t>
                          </m:r>
                          <m:r>
                            <a:rPr lang="es-ES" sz="1600" b="0" i="1" smtClean="0">
                              <a:latin typeface="Cambria Math" panose="02040503050406030204" pitchFamily="18" charset="0"/>
                            </a:rPr>
                            <m:t>ó</m:t>
                          </m:r>
                          <m:r>
                            <a:rPr lang="es-ES" sz="1600" b="0" i="1" smtClean="0">
                              <a:latin typeface="Cambria Math" panose="02040503050406030204" pitchFamily="18" charset="0"/>
                            </a:rPr>
                            <m:t>𝑟𝑖𝑐𝑜</m:t>
                          </m:r>
                          <m:r>
                            <a:rPr lang="es-ES" sz="1600" b="0" i="1" smtClean="0">
                              <a:latin typeface="Cambria Math" panose="02040503050406030204" pitchFamily="18" charset="0"/>
                            </a:rPr>
                            <m:t> </m:t>
                          </m:r>
                          <m:r>
                            <a:rPr lang="es-ES" sz="1600" b="0" i="1" smtClean="0">
                              <a:latin typeface="Cambria Math" panose="02040503050406030204" pitchFamily="18" charset="0"/>
                            </a:rPr>
                            <m:t>𝑑</m:t>
                          </m:r>
                          <m:r>
                            <a:rPr lang="es-ES" sz="1600" b="0" i="1" smtClean="0">
                              <a:latin typeface="Cambria Math" panose="02040503050406030204" pitchFamily="18" charset="0"/>
                            </a:rPr>
                            <m:t>º </m:t>
                          </m:r>
                          <m:r>
                            <a:rPr lang="es-ES" sz="1600" b="0" i="1" smtClean="0">
                              <a:latin typeface="Cambria Math" panose="02040503050406030204" pitchFamily="18" charset="0"/>
                            </a:rPr>
                            <m:t>𝑠𝑢𝑠𝑐𝑟𝑖𝑝𝑐𝑖</m:t>
                          </m:r>
                          <m:r>
                            <a:rPr lang="es-ES" sz="1600" b="0" i="1" smtClean="0">
                              <a:latin typeface="Cambria Math" panose="02040503050406030204" pitchFamily="18" charset="0"/>
                            </a:rPr>
                            <m:t>ó</m:t>
                          </m:r>
                          <m:r>
                            <a:rPr lang="es-ES" sz="1600" b="0" i="1" smtClean="0">
                              <a:latin typeface="Cambria Math" panose="02040503050406030204" pitchFamily="18" charset="0"/>
                            </a:rPr>
                            <m:t>𝑛</m:t>
                          </m:r>
                        </m:num>
                        <m:den>
                          <m:r>
                            <a:rPr lang="es-ES" sz="1600" b="0" i="1" smtClean="0">
                              <a:latin typeface="Cambria Math" panose="02040503050406030204" pitchFamily="18" charset="0"/>
                            </a:rPr>
                            <m:t>𝑉𝑎𝑙𝑜𝑟</m:t>
                          </m:r>
                          <m:r>
                            <a:rPr lang="es-ES" sz="1600" b="0" i="1" smtClean="0">
                              <a:latin typeface="Cambria Math" panose="02040503050406030204" pitchFamily="18" charset="0"/>
                            </a:rPr>
                            <m:t> </m:t>
                          </m:r>
                          <m:r>
                            <a:rPr lang="es-ES" sz="1600" b="0" i="1" smtClean="0">
                              <a:latin typeface="Cambria Math" panose="02040503050406030204" pitchFamily="18" charset="0"/>
                            </a:rPr>
                            <m:t>𝑒𝑥</m:t>
                          </m:r>
                          <m:r>
                            <a:rPr lang="es-ES" sz="1600" b="0" i="1" smtClean="0">
                              <a:latin typeface="Cambria Math" panose="02040503050406030204" pitchFamily="18" charset="0"/>
                            </a:rPr>
                            <m:t> </m:t>
                          </m:r>
                          <m:r>
                            <a:rPr lang="es-ES" sz="1600" b="0" i="1" smtClean="0">
                              <a:latin typeface="Cambria Math" panose="02040503050406030204" pitchFamily="18" charset="0"/>
                            </a:rPr>
                            <m:t>𝑎𝑛𝑡𝑒</m:t>
                          </m:r>
                          <m:r>
                            <a:rPr lang="es-ES" sz="1600" b="0" i="1" smtClean="0">
                              <a:latin typeface="Cambria Math" panose="02040503050406030204" pitchFamily="18" charset="0"/>
                            </a:rPr>
                            <m:t> </m:t>
                          </m:r>
                          <m:r>
                            <a:rPr lang="es-ES" sz="1600" b="0" i="1" smtClean="0">
                              <a:latin typeface="Cambria Math" panose="02040503050406030204" pitchFamily="18" charset="0"/>
                            </a:rPr>
                            <m:t>𝑑𝑒</m:t>
                          </m:r>
                          <m:r>
                            <a:rPr lang="es-ES" sz="1600" b="0" i="1" smtClean="0">
                              <a:latin typeface="Cambria Math" panose="02040503050406030204" pitchFamily="18" charset="0"/>
                            </a:rPr>
                            <m:t> </m:t>
                          </m:r>
                          <m:r>
                            <a:rPr lang="es-ES" sz="1600" b="0" i="1" smtClean="0">
                              <a:latin typeface="Cambria Math" panose="02040503050406030204" pitchFamily="18" charset="0"/>
                            </a:rPr>
                            <m:t>𝑙𝑎</m:t>
                          </m:r>
                          <m:r>
                            <a:rPr lang="es-ES" sz="1600" b="0" i="1" smtClean="0">
                              <a:latin typeface="Cambria Math" panose="02040503050406030204" pitchFamily="18" charset="0"/>
                            </a:rPr>
                            <m:t> </m:t>
                          </m:r>
                          <m:r>
                            <a:rPr lang="es-ES" sz="1600" b="0" i="1" smtClean="0">
                              <a:latin typeface="Cambria Math" panose="02040503050406030204" pitchFamily="18" charset="0"/>
                            </a:rPr>
                            <m:t>𝑝𝑎𝑟𝑡𝑖𝑐𝑖𝑝𝑎𝑐𝑖</m:t>
                          </m:r>
                          <m:r>
                            <a:rPr lang="es-ES" sz="1600" b="0" i="1" smtClean="0">
                              <a:latin typeface="Cambria Math" panose="02040503050406030204" pitchFamily="18" charset="0"/>
                            </a:rPr>
                            <m:t>ó</m:t>
                          </m:r>
                          <m:r>
                            <a:rPr lang="es-ES" sz="1600" b="0" i="1" smtClean="0">
                              <a:latin typeface="Cambria Math" panose="02040503050406030204" pitchFamily="18" charset="0"/>
                            </a:rPr>
                            <m:t>𝑛</m:t>
                          </m:r>
                        </m:den>
                      </m:f>
                    </m:oMath>
                  </m:oMathPara>
                </a14:m>
                <a:endParaRPr lang="es-ES" dirty="0" smtClean="0"/>
              </a:p>
              <a:p>
                <a:pPr algn="just">
                  <a:buNone/>
                </a:pPr>
                <a:endParaRPr lang="es-ES" dirty="0"/>
              </a:p>
              <a:p>
                <a:pPr algn="just">
                  <a:buNone/>
                </a:pPr>
                <a14:m>
                  <m:oMathPara xmlns:m="http://schemas.openxmlformats.org/officeDocument/2006/math">
                    <m:oMathParaPr>
                      <m:jc m:val="centerGroup"/>
                    </m:oMathParaPr>
                    <m:oMath xmlns:m="http://schemas.openxmlformats.org/officeDocument/2006/math">
                      <m:r>
                        <a:rPr lang="es-ES" sz="1500" b="0" i="1" smtClean="0">
                          <a:latin typeface="Cambria Math" panose="02040503050406030204" pitchFamily="18" charset="0"/>
                        </a:rPr>
                        <m:t>𝑉𝑎𝑙𝑜𝑟</m:t>
                      </m:r>
                      <m:r>
                        <a:rPr lang="es-ES" sz="1500" b="0" i="1" smtClean="0">
                          <a:latin typeface="Cambria Math" panose="02040503050406030204" pitchFamily="18" charset="0"/>
                        </a:rPr>
                        <m:t> </m:t>
                      </m:r>
                      <m:r>
                        <a:rPr lang="es-ES" sz="1500" b="0" i="1" smtClean="0">
                          <a:latin typeface="Cambria Math" panose="02040503050406030204" pitchFamily="18" charset="0"/>
                        </a:rPr>
                        <m:t>𝑡𝑒</m:t>
                      </m:r>
                      <m:r>
                        <a:rPr lang="es-ES" sz="1500" b="0" i="1" smtClean="0">
                          <a:latin typeface="Cambria Math" panose="02040503050406030204" pitchFamily="18" charset="0"/>
                        </a:rPr>
                        <m:t>ó</m:t>
                      </m:r>
                      <m:r>
                        <a:rPr lang="es-ES" sz="1500" b="0" i="1" smtClean="0">
                          <a:latin typeface="Cambria Math" panose="02040503050406030204" pitchFamily="18" charset="0"/>
                        </a:rPr>
                        <m:t>𝑟𝑖𝑐𝑜</m:t>
                      </m:r>
                      <m:r>
                        <a:rPr lang="es-ES" sz="1500" b="0" i="1" smtClean="0">
                          <a:latin typeface="Cambria Math" panose="02040503050406030204" pitchFamily="18" charset="0"/>
                        </a:rPr>
                        <m:t> </m:t>
                      </m:r>
                      <m:r>
                        <a:rPr lang="es-ES" sz="1500" b="0" i="1" smtClean="0">
                          <a:latin typeface="Cambria Math" panose="02040503050406030204" pitchFamily="18" charset="0"/>
                        </a:rPr>
                        <m:t>𝑑</m:t>
                      </m:r>
                      <m:r>
                        <a:rPr lang="es-ES" sz="1500" b="0" i="1" smtClean="0">
                          <a:latin typeface="Cambria Math" panose="02040503050406030204" pitchFamily="18" charset="0"/>
                        </a:rPr>
                        <m:t>º </m:t>
                      </m:r>
                      <m:r>
                        <a:rPr lang="es-ES" sz="1500" b="0" i="1" smtClean="0">
                          <a:latin typeface="Cambria Math" panose="02040503050406030204" pitchFamily="18" charset="0"/>
                        </a:rPr>
                        <m:t>𝑠𝑢𝑠𝑐𝑟𝑖𝑝𝑐𝑖</m:t>
                      </m:r>
                      <m:r>
                        <a:rPr lang="es-ES" sz="1500" b="0" i="1" smtClean="0">
                          <a:latin typeface="Cambria Math" panose="02040503050406030204" pitchFamily="18" charset="0"/>
                        </a:rPr>
                        <m:t>ó</m:t>
                      </m:r>
                      <m:r>
                        <a:rPr lang="es-ES" sz="1500" b="0" i="1" smtClean="0">
                          <a:latin typeface="Cambria Math" panose="02040503050406030204" pitchFamily="18" charset="0"/>
                        </a:rPr>
                        <m:t>𝑛</m:t>
                      </m:r>
                      <m:r>
                        <a:rPr lang="es-ES" sz="1500" b="0" i="1" smtClean="0">
                          <a:latin typeface="Cambria Math" panose="02040503050406030204" pitchFamily="18" charset="0"/>
                        </a:rPr>
                        <m:t>=</m:t>
                      </m:r>
                      <m:d>
                        <m:dPr>
                          <m:ctrlPr>
                            <a:rPr lang="es-ES" sz="1500" b="0" i="1" smtClean="0">
                              <a:latin typeface="Cambria Math" panose="02040503050406030204" pitchFamily="18" charset="0"/>
                            </a:rPr>
                          </m:ctrlPr>
                        </m:dPr>
                        <m:e>
                          <m:r>
                            <a:rPr lang="es-ES" sz="1500" b="0" i="1" smtClean="0">
                              <a:latin typeface="Cambria Math" panose="02040503050406030204" pitchFamily="18" charset="0"/>
                            </a:rPr>
                            <m:t>𝑉𝑎𝑙𝑜𝑟</m:t>
                          </m:r>
                          <m:r>
                            <a:rPr lang="es-ES" sz="1500" b="0" i="1" smtClean="0">
                              <a:latin typeface="Cambria Math" panose="02040503050406030204" pitchFamily="18" charset="0"/>
                            </a:rPr>
                            <m:t> </m:t>
                          </m:r>
                          <m:r>
                            <a:rPr lang="es-ES" sz="1500" b="0" i="1" smtClean="0">
                              <a:latin typeface="Cambria Math" panose="02040503050406030204" pitchFamily="18" charset="0"/>
                            </a:rPr>
                            <m:t>𝑒𝑥</m:t>
                          </m:r>
                          <m:r>
                            <a:rPr lang="es-ES" sz="1500" b="0" i="1" smtClean="0">
                              <a:latin typeface="Cambria Math" panose="02040503050406030204" pitchFamily="18" charset="0"/>
                            </a:rPr>
                            <m:t> </m:t>
                          </m:r>
                          <m:r>
                            <a:rPr lang="es-ES" sz="1500" b="0" i="1" smtClean="0">
                              <a:latin typeface="Cambria Math" panose="02040503050406030204" pitchFamily="18" charset="0"/>
                            </a:rPr>
                            <m:t>𝑎𝑛𝑡𝑒</m:t>
                          </m:r>
                          <m:r>
                            <a:rPr lang="es-ES" sz="1500" b="0" i="1" smtClean="0">
                              <a:latin typeface="Cambria Math" panose="02040503050406030204" pitchFamily="18" charset="0"/>
                            </a:rPr>
                            <m:t> </m:t>
                          </m:r>
                          <m:r>
                            <a:rPr lang="es-ES" sz="1500" b="0" i="1" smtClean="0">
                              <a:latin typeface="Cambria Math" panose="02040503050406030204" pitchFamily="18" charset="0"/>
                            </a:rPr>
                            <m:t>𝑝𝑎𝑟𝑡𝑖𝑐𝑖𝑝𝑎𝑐𝑖</m:t>
                          </m:r>
                          <m:r>
                            <a:rPr lang="es-ES" sz="1500" b="0" i="1" smtClean="0">
                              <a:latin typeface="Cambria Math" panose="02040503050406030204" pitchFamily="18" charset="0"/>
                            </a:rPr>
                            <m:t>ó</m:t>
                          </m:r>
                          <m:r>
                            <a:rPr lang="es-ES" sz="1500" b="0" i="1" smtClean="0">
                              <a:latin typeface="Cambria Math" panose="02040503050406030204" pitchFamily="18" charset="0"/>
                            </a:rPr>
                            <m:t>𝑛</m:t>
                          </m:r>
                          <m:r>
                            <a:rPr lang="es-ES" sz="1500" b="0" i="1" smtClean="0">
                              <a:latin typeface="Cambria Math" panose="02040503050406030204" pitchFamily="18" charset="0"/>
                            </a:rPr>
                            <m:t> −</m:t>
                          </m:r>
                          <m:r>
                            <a:rPr lang="es-ES" sz="1500" b="0" i="1" smtClean="0">
                              <a:latin typeface="Cambria Math" panose="02040503050406030204" pitchFamily="18" charset="0"/>
                            </a:rPr>
                            <m:t>𝑃𝑟𝑒𝑐𝑖𝑜</m:t>
                          </m:r>
                          <m:r>
                            <a:rPr lang="es-ES" sz="1500" b="0" i="1" smtClean="0">
                              <a:latin typeface="Cambria Math" panose="02040503050406030204" pitchFamily="18" charset="0"/>
                            </a:rPr>
                            <m:t> </m:t>
                          </m:r>
                          <m:r>
                            <a:rPr lang="es-ES" sz="1500" b="0" i="1" smtClean="0">
                              <a:latin typeface="Cambria Math" panose="02040503050406030204" pitchFamily="18" charset="0"/>
                            </a:rPr>
                            <m:t>𝑒𝑚𝑖𝑠𝑖</m:t>
                          </m:r>
                          <m:r>
                            <a:rPr lang="es-ES" sz="1500" b="0" i="1" smtClean="0">
                              <a:latin typeface="Cambria Math" panose="02040503050406030204" pitchFamily="18" charset="0"/>
                            </a:rPr>
                            <m:t>ó</m:t>
                          </m:r>
                          <m:r>
                            <a:rPr lang="es-ES" sz="1500" b="0" i="1" smtClean="0">
                              <a:latin typeface="Cambria Math" panose="02040503050406030204" pitchFamily="18" charset="0"/>
                            </a:rPr>
                            <m:t>𝑛</m:t>
                          </m:r>
                          <m:r>
                            <a:rPr lang="es-ES" sz="1500" b="0" i="1" smtClean="0">
                              <a:latin typeface="Cambria Math" panose="02040503050406030204" pitchFamily="18" charset="0"/>
                            </a:rPr>
                            <m:t> </m:t>
                          </m:r>
                          <m:r>
                            <a:rPr lang="es-ES" sz="1500" b="0" i="1" smtClean="0">
                              <a:latin typeface="Cambria Math" panose="02040503050406030204" pitchFamily="18" charset="0"/>
                            </a:rPr>
                            <m:t>𝑝𝑎𝑟𝑡𝑖𝑐𝑖𝑝𝑎𝑐𝑖</m:t>
                          </m:r>
                          <m:r>
                            <a:rPr lang="es-ES" sz="1500" b="0" i="1" smtClean="0">
                              <a:latin typeface="Cambria Math" panose="02040503050406030204" pitchFamily="18" charset="0"/>
                            </a:rPr>
                            <m:t>ó</m:t>
                          </m:r>
                          <m:r>
                            <a:rPr lang="es-ES" sz="1500" b="0" i="1" smtClean="0">
                              <a:latin typeface="Cambria Math" panose="02040503050406030204" pitchFamily="18" charset="0"/>
                            </a:rPr>
                            <m:t>𝑛</m:t>
                          </m:r>
                        </m:e>
                      </m:d>
                      <m:r>
                        <a:rPr lang="es-ES" sz="1500" b="0" i="1" smtClean="0">
                          <a:latin typeface="Cambria Math" panose="02040503050406030204" pitchFamily="18" charset="0"/>
                        </a:rPr>
                        <m:t> </m:t>
                      </m:r>
                      <m:r>
                        <a:rPr lang="es-ES" sz="1500" b="0" i="1" smtClean="0">
                          <a:latin typeface="Cambria Math" panose="02040503050406030204" pitchFamily="18" charset="0"/>
                        </a:rPr>
                        <m:t>𝑥</m:t>
                      </m:r>
                      <m:r>
                        <a:rPr lang="es-ES" sz="1500" b="0" i="1" smtClean="0">
                          <a:latin typeface="Cambria Math" panose="02040503050406030204" pitchFamily="18" charset="0"/>
                        </a:rPr>
                        <m:t> </m:t>
                      </m:r>
                      <m:f>
                        <m:fPr>
                          <m:ctrlPr>
                            <a:rPr lang="es-ES" sz="1500" b="0" i="1" smtClean="0">
                              <a:latin typeface="Cambria Math" panose="02040503050406030204" pitchFamily="18" charset="0"/>
                            </a:rPr>
                          </m:ctrlPr>
                        </m:fPr>
                        <m:num>
                          <m:r>
                            <a:rPr lang="es-ES" sz="1500" b="0" i="1" smtClean="0">
                              <a:latin typeface="Cambria Math" panose="02040503050406030204" pitchFamily="18" charset="0"/>
                            </a:rPr>
                            <m:t>𝑁</m:t>
                          </m:r>
                          <m:r>
                            <a:rPr lang="es-ES" sz="1500" b="0" i="1" smtClean="0">
                              <a:latin typeface="Cambria Math" panose="02040503050406030204" pitchFamily="18" charset="0"/>
                            </a:rPr>
                            <m:t>º </m:t>
                          </m:r>
                          <m:r>
                            <a:rPr lang="es-ES" sz="1500" b="0" i="1" smtClean="0">
                              <a:latin typeface="Cambria Math" panose="02040503050406030204" pitchFamily="18" charset="0"/>
                            </a:rPr>
                            <m:t>𝑎𝑐𝑐</m:t>
                          </m:r>
                          <m:r>
                            <a:rPr lang="es-ES" sz="1500" b="0" i="1" smtClean="0">
                              <a:latin typeface="Cambria Math" panose="02040503050406030204" pitchFamily="18" charset="0"/>
                            </a:rPr>
                            <m:t>. </m:t>
                          </m:r>
                          <m:r>
                            <a:rPr lang="es-ES" sz="1500" b="0" i="1" smtClean="0">
                              <a:latin typeface="Cambria Math" panose="02040503050406030204" pitchFamily="18" charset="0"/>
                            </a:rPr>
                            <m:t>𝑛𝑢𝑒𝑣𝑎𝑠</m:t>
                          </m:r>
                        </m:num>
                        <m:den>
                          <m:r>
                            <a:rPr lang="es-ES" sz="1500" b="0" i="1" smtClean="0">
                              <a:latin typeface="Cambria Math" panose="02040503050406030204" pitchFamily="18" charset="0"/>
                            </a:rPr>
                            <m:t>𝑁</m:t>
                          </m:r>
                          <m:r>
                            <a:rPr lang="es-ES" sz="1500" b="0" i="1" smtClean="0">
                              <a:latin typeface="Cambria Math" panose="02040503050406030204" pitchFamily="18" charset="0"/>
                            </a:rPr>
                            <m:t>º </m:t>
                          </m:r>
                          <m:r>
                            <a:rPr lang="es-ES" sz="1500" b="0" i="1" smtClean="0">
                              <a:latin typeface="Cambria Math" panose="02040503050406030204" pitchFamily="18" charset="0"/>
                            </a:rPr>
                            <m:t>𝑎𝑐𝑐</m:t>
                          </m:r>
                          <m:r>
                            <a:rPr lang="es-ES" sz="1500" b="0" i="1" smtClean="0">
                              <a:latin typeface="Cambria Math" panose="02040503050406030204" pitchFamily="18" charset="0"/>
                            </a:rPr>
                            <m:t>. </m:t>
                          </m:r>
                          <m:r>
                            <a:rPr lang="es-ES" sz="1500" b="0" i="1" smtClean="0">
                              <a:latin typeface="Cambria Math" panose="02040503050406030204" pitchFamily="18" charset="0"/>
                            </a:rPr>
                            <m:t>𝑛𝑢𝑒𝑣𝑎𝑠</m:t>
                          </m:r>
                          <m:r>
                            <a:rPr lang="es-ES" sz="1500" b="0" i="1" smtClean="0">
                              <a:latin typeface="Cambria Math" panose="02040503050406030204" pitchFamily="18" charset="0"/>
                            </a:rPr>
                            <m:t>+</m:t>
                          </m:r>
                          <m:r>
                            <a:rPr lang="es-ES" sz="1500" b="0" i="1" smtClean="0">
                              <a:latin typeface="Cambria Math" panose="02040503050406030204" pitchFamily="18" charset="0"/>
                            </a:rPr>
                            <m:t>𝑁</m:t>
                          </m:r>
                          <m:r>
                            <a:rPr lang="es-ES" sz="1500" b="0" i="1" smtClean="0">
                              <a:latin typeface="Cambria Math" panose="02040503050406030204" pitchFamily="18" charset="0"/>
                            </a:rPr>
                            <m:t>º </m:t>
                          </m:r>
                          <m:r>
                            <a:rPr lang="es-ES" sz="1500" b="0" i="1" smtClean="0">
                              <a:latin typeface="Cambria Math" panose="02040503050406030204" pitchFamily="18" charset="0"/>
                            </a:rPr>
                            <m:t>𝑎𝑐𝑐</m:t>
                          </m:r>
                          <m:r>
                            <a:rPr lang="es-ES" sz="1500" b="0" i="1" smtClean="0">
                              <a:latin typeface="Cambria Math" panose="02040503050406030204" pitchFamily="18" charset="0"/>
                            </a:rPr>
                            <m:t>. </m:t>
                          </m:r>
                          <m:r>
                            <a:rPr lang="es-ES" sz="1500" b="0" i="1" smtClean="0">
                              <a:latin typeface="Cambria Math" panose="02040503050406030204" pitchFamily="18" charset="0"/>
                            </a:rPr>
                            <m:t>𝑎𝑛𝑡𝑖𝑔𝑢𝑎𝑠</m:t>
                          </m:r>
                        </m:den>
                      </m:f>
                      <m:r>
                        <a:rPr lang="es-ES" sz="1500" b="0" i="1" smtClean="0">
                          <a:latin typeface="Cambria Math" panose="02040503050406030204" pitchFamily="18" charset="0"/>
                        </a:rPr>
                        <m:t> </m:t>
                      </m:r>
                    </m:oMath>
                  </m:oMathPara>
                </a14:m>
                <a:endParaRPr lang="es-ES" sz="1500"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172995" y="1825625"/>
                <a:ext cx="11821297" cy="4351338"/>
              </a:xfrm>
              <a:blipFill rotWithShape="0">
                <a:blip r:embed="rId2"/>
                <a:stretch>
                  <a:fillRect l="-1031" t="-2241"/>
                </a:stretch>
              </a:blipFill>
            </p:spPr>
            <p:txBody>
              <a:bodyPr/>
              <a:lstStyle/>
              <a:p>
                <a:r>
                  <a:rPr lang="es-ES">
                    <a:noFill/>
                  </a:rPr>
                  <a:t> </a:t>
                </a:r>
              </a:p>
            </p:txBody>
          </p:sp>
        </mc:Fallback>
      </mc:AlternateContent>
      <p:sp>
        <p:nvSpPr>
          <p:cNvPr id="5" name="Marcador de pie de página 4"/>
          <p:cNvSpPr>
            <a:spLocks noGrp="1"/>
          </p:cNvSpPr>
          <p:nvPr>
            <p:ph type="ftr" sz="quarter" idx="11"/>
          </p:nvPr>
        </p:nvSpPr>
        <p:spPr/>
        <p:txBody>
          <a:bodyPr/>
          <a:lstStyle/>
          <a:p>
            <a:r>
              <a:rPr lang="es-ES" smtClean="0"/>
              <a:t>Resolución ICAC Presentación Instrumentos Financieros</a:t>
            </a:r>
            <a:endParaRPr lang="es-ES" dirty="0"/>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18</a:t>
            </a:fld>
            <a:endParaRPr lang="es-ES" dirty="0"/>
          </a:p>
        </p:txBody>
      </p:sp>
      <p:sp>
        <p:nvSpPr>
          <p:cNvPr id="4" name="Redondear rectángulo de esquina diagonal 3"/>
          <p:cNvSpPr/>
          <p:nvPr/>
        </p:nvSpPr>
        <p:spPr>
          <a:xfrm>
            <a:off x="1503406" y="3695672"/>
            <a:ext cx="3006811" cy="47779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dondear rectángulo de esquina diagonal 6"/>
          <p:cNvSpPr/>
          <p:nvPr/>
        </p:nvSpPr>
        <p:spPr>
          <a:xfrm>
            <a:off x="7646772" y="3624971"/>
            <a:ext cx="3006811" cy="337751"/>
          </a:xfrm>
          <a:prstGeom prst="round2Diag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dondear rectángulo de esquina diagonal 7"/>
          <p:cNvSpPr/>
          <p:nvPr/>
        </p:nvSpPr>
        <p:spPr>
          <a:xfrm>
            <a:off x="502510" y="4769140"/>
            <a:ext cx="2504302" cy="350816"/>
          </a:xfrm>
          <a:prstGeom prst="round2Diag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Flecha derecha 8"/>
          <p:cNvSpPr/>
          <p:nvPr/>
        </p:nvSpPr>
        <p:spPr>
          <a:xfrm rot="21207060">
            <a:off x="3229230" y="4353145"/>
            <a:ext cx="3954162" cy="202814"/>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S"/>
          </a:p>
        </p:txBody>
      </p:sp>
      <p:sp>
        <p:nvSpPr>
          <p:cNvPr id="10" name="CuadroTexto 9"/>
          <p:cNvSpPr txBox="1"/>
          <p:nvPr/>
        </p:nvSpPr>
        <p:spPr>
          <a:xfrm>
            <a:off x="502510" y="5123935"/>
            <a:ext cx="2504302" cy="646331"/>
          </a:xfrm>
          <a:prstGeom prst="rect">
            <a:avLst/>
          </a:prstGeom>
          <a:noFill/>
        </p:spPr>
        <p:txBody>
          <a:bodyPr wrap="square" rtlCol="0">
            <a:spAutoFit/>
          </a:bodyPr>
          <a:lstStyle/>
          <a:p>
            <a:pPr algn="ctr"/>
            <a:r>
              <a:rPr lang="es-ES" sz="1200" dirty="0" smtClean="0">
                <a:latin typeface="Cambria Math" panose="02040503050406030204" pitchFamily="18" charset="0"/>
                <a:ea typeface="Cambria Math" panose="02040503050406030204" pitchFamily="18" charset="0"/>
              </a:rPr>
              <a:t>(pero si este derecho cotiza, su valor de cotización será el Valor teórico </a:t>
            </a:r>
            <a:r>
              <a:rPr lang="es-ES" sz="1200" dirty="0" err="1" smtClean="0">
                <a:latin typeface="Cambria Math" panose="02040503050406030204" pitchFamily="18" charset="0"/>
                <a:ea typeface="Cambria Math" panose="02040503050406030204" pitchFamily="18" charset="0"/>
              </a:rPr>
              <a:t>dº</a:t>
            </a:r>
            <a:r>
              <a:rPr lang="es-ES" sz="1200" dirty="0" smtClean="0">
                <a:latin typeface="Cambria Math" panose="02040503050406030204" pitchFamily="18" charset="0"/>
                <a:ea typeface="Cambria Math" panose="02040503050406030204" pitchFamily="18" charset="0"/>
              </a:rPr>
              <a:t> suscripción)</a:t>
            </a:r>
            <a:endParaRPr lang="es-ES" sz="1200" dirty="0">
              <a:latin typeface="Cambria Math" panose="02040503050406030204" pitchFamily="18" charset="0"/>
              <a:ea typeface="Cambria Math" panose="02040503050406030204" pitchFamily="18" charset="0"/>
            </a:endParaRPr>
          </a:p>
        </p:txBody>
      </p:sp>
      <p:sp>
        <p:nvSpPr>
          <p:cNvPr id="11" name="CuadroTexto 10"/>
          <p:cNvSpPr txBox="1"/>
          <p:nvPr/>
        </p:nvSpPr>
        <p:spPr>
          <a:xfrm>
            <a:off x="4038600" y="2902550"/>
            <a:ext cx="3731741" cy="369332"/>
          </a:xfrm>
          <a:prstGeom prst="rect">
            <a:avLst/>
          </a:prstGeom>
          <a:noFill/>
        </p:spPr>
        <p:txBody>
          <a:bodyPr wrap="square" rtlCol="0">
            <a:spAutoFit/>
          </a:bodyPr>
          <a:lstStyle/>
          <a:p>
            <a:pPr algn="ctr"/>
            <a:r>
              <a:rPr lang="es-ES" b="1" dirty="0" smtClean="0"/>
              <a:t>RESUMEN DE CÁLCULOS</a:t>
            </a:r>
            <a:endParaRPr lang="es-ES" b="1" dirty="0"/>
          </a:p>
        </p:txBody>
      </p:sp>
      <p:pic>
        <p:nvPicPr>
          <p:cNvPr id="1028" name="Picture 4" descr="Resultado de imagen de INSPECTOR GADGET LUP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3407" y="1169724"/>
            <a:ext cx="164782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9426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Algunas definiciones previas para el cálculo del derecho de suscripción preferente</a:t>
            </a:r>
            <a:endParaRPr lang="es-ES" dirty="0"/>
          </a:p>
        </p:txBody>
      </p:sp>
      <p:sp>
        <p:nvSpPr>
          <p:cNvPr id="4" name="Marcador de pie de página 3"/>
          <p:cNvSpPr>
            <a:spLocks noGrp="1"/>
          </p:cNvSpPr>
          <p:nvPr>
            <p:ph type="ftr" sz="quarter" idx="11"/>
          </p:nvPr>
        </p:nvSpPr>
        <p:spPr/>
        <p:txBody>
          <a:bodyPr/>
          <a:lstStyle/>
          <a:p>
            <a:r>
              <a:rPr lang="es-ES" smtClean="0"/>
              <a:t>Resolución ICAC Presentación Instrumentos Financieros</a:t>
            </a:r>
            <a:endParaRPr lang="es-ES" dirty="0"/>
          </a:p>
        </p:txBody>
      </p:sp>
      <p:sp>
        <p:nvSpPr>
          <p:cNvPr id="5" name="Marcador de número de diapositiva 4"/>
          <p:cNvSpPr>
            <a:spLocks noGrp="1"/>
          </p:cNvSpPr>
          <p:nvPr>
            <p:ph type="sldNum" sz="quarter" idx="12"/>
          </p:nvPr>
        </p:nvSpPr>
        <p:spPr/>
        <p:txBody>
          <a:bodyPr/>
          <a:lstStyle/>
          <a:p>
            <a:fld id="{E3641F1E-9ABE-44B9-AD99-E142BFF6F330}" type="slidenum">
              <a:rPr lang="es-ES" smtClean="0"/>
              <a:pPr/>
              <a:t>19</a:t>
            </a:fld>
            <a:endParaRPr lang="es-ES" dirty="0"/>
          </a:p>
        </p:txBody>
      </p:sp>
      <p:graphicFrame>
        <p:nvGraphicFramePr>
          <p:cNvPr id="9" name="Diagrama 8"/>
          <p:cNvGraphicFramePr/>
          <p:nvPr>
            <p:extLst>
              <p:ext uri="{D42A27DB-BD31-4B8C-83A1-F6EECF244321}">
                <p14:modId xmlns:p14="http://schemas.microsoft.com/office/powerpoint/2010/main" val="1688634650"/>
              </p:ext>
            </p:extLst>
          </p:nvPr>
        </p:nvGraphicFramePr>
        <p:xfrm>
          <a:off x="2107932" y="2098308"/>
          <a:ext cx="7940842" cy="3481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uadroTexto 10"/>
          <p:cNvSpPr txBox="1"/>
          <p:nvPr/>
        </p:nvSpPr>
        <p:spPr>
          <a:xfrm>
            <a:off x="1066800" y="2121213"/>
            <a:ext cx="2773680" cy="369332"/>
          </a:xfrm>
          <a:prstGeom prst="rect">
            <a:avLst/>
          </a:prstGeom>
          <a:noFill/>
        </p:spPr>
        <p:txBody>
          <a:bodyPr wrap="square" rtlCol="0">
            <a:spAutoFit/>
          </a:bodyPr>
          <a:lstStyle/>
          <a:p>
            <a:r>
              <a:rPr lang="es-ES" b="1" dirty="0" smtClean="0"/>
              <a:t>PRECISIONES (art. 2.6):</a:t>
            </a:r>
          </a:p>
        </p:txBody>
      </p:sp>
    </p:spTree>
    <p:extLst>
      <p:ext uri="{BB962C8B-B14F-4D97-AF65-F5344CB8AC3E}">
        <p14:creationId xmlns:p14="http://schemas.microsoft.com/office/powerpoint/2010/main" val="2500765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Normativa mercantil/contable a considerar	</a:t>
            </a:r>
            <a:endParaRPr lang="es-ES" dirty="0"/>
          </a:p>
        </p:txBody>
      </p:sp>
      <p:sp>
        <p:nvSpPr>
          <p:cNvPr id="3" name="Marcador de contenido 2"/>
          <p:cNvSpPr>
            <a:spLocks noGrp="1"/>
          </p:cNvSpPr>
          <p:nvPr>
            <p:ph idx="1"/>
          </p:nvPr>
        </p:nvSpPr>
        <p:spPr/>
        <p:txBody>
          <a:bodyPr>
            <a:normAutofit lnSpcReduction="10000"/>
          </a:bodyPr>
          <a:lstStyle/>
          <a:p>
            <a:pPr algn="just"/>
            <a:endParaRPr lang="es-ES" dirty="0" smtClean="0"/>
          </a:p>
          <a:p>
            <a:pPr algn="just"/>
            <a:r>
              <a:rPr lang="es-ES" dirty="0" smtClean="0"/>
              <a:t>NIC UE-32 Instrumentos Financieros: Presentación</a:t>
            </a:r>
          </a:p>
          <a:p>
            <a:pPr algn="just"/>
            <a:r>
              <a:rPr lang="es-ES" dirty="0" smtClean="0"/>
              <a:t>TRLSC.</a:t>
            </a:r>
          </a:p>
          <a:p>
            <a:pPr algn="just"/>
            <a:r>
              <a:rPr lang="es-ES" dirty="0" smtClean="0"/>
              <a:t>Ley de Modificaciones Estructurales.</a:t>
            </a:r>
          </a:p>
          <a:p>
            <a:pPr algn="just"/>
            <a:endParaRPr lang="es-ES" dirty="0" smtClean="0"/>
          </a:p>
          <a:p>
            <a:pPr algn="just"/>
            <a:r>
              <a:rPr lang="es-ES" dirty="0" smtClean="0">
                <a:solidFill>
                  <a:srgbClr val="002060"/>
                </a:solidFill>
              </a:rPr>
              <a:t>No va dirigida a:</a:t>
            </a:r>
          </a:p>
          <a:p>
            <a:pPr lvl="1" algn="just"/>
            <a:r>
              <a:rPr lang="es-ES" dirty="0" smtClean="0">
                <a:solidFill>
                  <a:srgbClr val="002060"/>
                </a:solidFill>
              </a:rPr>
              <a:t>Código de Comercio.</a:t>
            </a:r>
          </a:p>
          <a:p>
            <a:pPr lvl="1" algn="just"/>
            <a:r>
              <a:rPr lang="es-ES" dirty="0" smtClean="0">
                <a:solidFill>
                  <a:srgbClr val="002060"/>
                </a:solidFill>
              </a:rPr>
              <a:t>Real Decreto-Ley 7/1996, de 7 de junio, sobre Medidas urgentes de carácter fiscal y de fomento y liberalización de la actividad económica (</a:t>
            </a:r>
            <a:r>
              <a:rPr lang="es-ES" b="1" dirty="0" smtClean="0">
                <a:solidFill>
                  <a:srgbClr val="002060"/>
                </a:solidFill>
              </a:rPr>
              <a:t>préstamo participativo</a:t>
            </a:r>
            <a:r>
              <a:rPr lang="es-ES" dirty="0" smtClean="0">
                <a:solidFill>
                  <a:srgbClr val="002060"/>
                </a:solidFill>
              </a:rPr>
              <a:t>) </a:t>
            </a:r>
            <a:endParaRPr lang="es-ES" dirty="0">
              <a:solidFill>
                <a:srgbClr val="002060"/>
              </a:solidFill>
            </a:endParaRPr>
          </a:p>
        </p:txBody>
      </p:sp>
      <p:sp>
        <p:nvSpPr>
          <p:cNvPr id="5" name="Marcador de número de diapositiva 4"/>
          <p:cNvSpPr>
            <a:spLocks noGrp="1"/>
          </p:cNvSpPr>
          <p:nvPr>
            <p:ph type="sldNum" sz="quarter" idx="12"/>
          </p:nvPr>
        </p:nvSpPr>
        <p:spPr/>
        <p:txBody>
          <a:bodyPr/>
          <a:lstStyle/>
          <a:p>
            <a:fld id="{3288D5B5-F74B-476A-9D02-A22F96C3B822}" type="slidenum">
              <a:rPr lang="es-ES" smtClean="0"/>
              <a:pPr/>
              <a:t>2</a:t>
            </a:fld>
            <a:endParaRPr lang="es-ES" dirty="0"/>
          </a:p>
        </p:txBody>
      </p:sp>
      <p:sp>
        <p:nvSpPr>
          <p:cNvPr id="6" name="5 Marcador de pie de página"/>
          <p:cNvSpPr>
            <a:spLocks noGrp="1"/>
          </p:cNvSpPr>
          <p:nvPr>
            <p:ph type="ftr" sz="quarter" idx="11"/>
          </p:nvPr>
        </p:nvSpPr>
        <p:spPr/>
        <p:txBody>
          <a:bodyPr/>
          <a:lstStyle/>
          <a:p>
            <a:r>
              <a:rPr lang="es-ES" smtClean="0"/>
              <a:t>Resolución ICAC Presentación Instrumentos Financieros</a:t>
            </a:r>
            <a:endParaRPr lang="es-ES" dirty="0"/>
          </a:p>
        </p:txBody>
      </p:sp>
    </p:spTree>
    <p:extLst>
      <p:ext uri="{BB962C8B-B14F-4D97-AF65-F5344CB8AC3E}">
        <p14:creationId xmlns:p14="http://schemas.microsoft.com/office/powerpoint/2010/main" val="14139281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Algunas definiciones previas para el cálculo del derecho de suscripción preferente</a:t>
            </a:r>
            <a:endParaRPr lang="es-ES" dirty="0"/>
          </a:p>
        </p:txBody>
      </p:sp>
      <p:sp>
        <p:nvSpPr>
          <p:cNvPr id="4" name="Marcador de pie de página 3"/>
          <p:cNvSpPr>
            <a:spLocks noGrp="1"/>
          </p:cNvSpPr>
          <p:nvPr>
            <p:ph type="ftr" sz="quarter" idx="11"/>
          </p:nvPr>
        </p:nvSpPr>
        <p:spPr/>
        <p:txBody>
          <a:bodyPr/>
          <a:lstStyle/>
          <a:p>
            <a:r>
              <a:rPr lang="es-ES" smtClean="0"/>
              <a:t>Resolución ICAC Presentación Instrumentos Financieros</a:t>
            </a:r>
            <a:endParaRPr lang="es-ES" dirty="0"/>
          </a:p>
        </p:txBody>
      </p:sp>
      <p:sp>
        <p:nvSpPr>
          <p:cNvPr id="5" name="Marcador de número de diapositiva 4"/>
          <p:cNvSpPr>
            <a:spLocks noGrp="1"/>
          </p:cNvSpPr>
          <p:nvPr>
            <p:ph type="sldNum" sz="quarter" idx="12"/>
          </p:nvPr>
        </p:nvSpPr>
        <p:spPr/>
        <p:txBody>
          <a:bodyPr/>
          <a:lstStyle/>
          <a:p>
            <a:fld id="{E3641F1E-9ABE-44B9-AD99-E142BFF6F330}" type="slidenum">
              <a:rPr lang="es-ES" smtClean="0"/>
              <a:pPr/>
              <a:t>20</a:t>
            </a:fld>
            <a:endParaRPr lang="es-ES" dirty="0"/>
          </a:p>
        </p:txBody>
      </p:sp>
      <p:sp>
        <p:nvSpPr>
          <p:cNvPr id="7" name="CuadroTexto 6"/>
          <p:cNvSpPr txBox="1"/>
          <p:nvPr/>
        </p:nvSpPr>
        <p:spPr>
          <a:xfrm>
            <a:off x="1307431" y="2204185"/>
            <a:ext cx="9577137" cy="4093428"/>
          </a:xfrm>
          <a:prstGeom prst="rect">
            <a:avLst/>
          </a:prstGeom>
          <a:noFill/>
        </p:spPr>
        <p:txBody>
          <a:bodyPr wrap="square" rtlCol="0">
            <a:spAutoFit/>
          </a:bodyPr>
          <a:lstStyle/>
          <a:p>
            <a:pPr algn="just"/>
            <a:r>
              <a:rPr lang="es-ES" sz="2000" b="1" dirty="0" smtClean="0"/>
              <a:t>¿QUÉ ES EL DERECHO DE SUSCRIPCIÓN PREFERENTE?</a:t>
            </a:r>
          </a:p>
          <a:p>
            <a:pPr algn="just"/>
            <a:endParaRPr lang="es-ES" sz="2000" dirty="0"/>
          </a:p>
          <a:p>
            <a:pPr algn="just"/>
            <a:r>
              <a:rPr lang="es-ES" sz="2000" dirty="0" smtClean="0"/>
              <a:t>- Aquel que permite </a:t>
            </a:r>
            <a:r>
              <a:rPr lang="es-ES" sz="2000" dirty="0"/>
              <a:t>al accionista la posibilidad de suscribir nuevas acciones cuando realice una ampliación de capital. </a:t>
            </a:r>
            <a:endParaRPr lang="es-ES" sz="2000" dirty="0" smtClean="0"/>
          </a:p>
          <a:p>
            <a:pPr algn="just"/>
            <a:endParaRPr lang="es-ES" sz="2000" dirty="0" smtClean="0"/>
          </a:p>
          <a:p>
            <a:pPr algn="just"/>
            <a:r>
              <a:rPr lang="es-ES" sz="2000" dirty="0" smtClean="0"/>
              <a:t>- No </a:t>
            </a:r>
            <a:r>
              <a:rPr lang="es-ES" sz="2000" dirty="0"/>
              <a:t>pueden ser restringidos por el contenido de los estatutos o reglamento interno de la </a:t>
            </a:r>
            <a:r>
              <a:rPr lang="es-ES" sz="2000" dirty="0" smtClean="0"/>
              <a:t>sociedad</a:t>
            </a:r>
            <a:r>
              <a:rPr lang="es-ES" sz="2000" dirty="0"/>
              <a:t>.</a:t>
            </a:r>
          </a:p>
          <a:p>
            <a:pPr algn="just"/>
            <a:endParaRPr lang="es-ES" sz="2000" dirty="0" smtClean="0"/>
          </a:p>
          <a:p>
            <a:pPr algn="just"/>
            <a:r>
              <a:rPr lang="es-ES" sz="2000" dirty="0" smtClean="0"/>
              <a:t>- Confiere </a:t>
            </a:r>
            <a:r>
              <a:rPr lang="es-ES" sz="2000" dirty="0"/>
              <a:t>al accionista (antiguo), como caso más frecuente y como titular legítimo, el derecho de suscripción preferente en la emisión de nuevas acciones, cuando realice una ampliación de capital, y lo será en proporción al valor nominal de las acciones que </a:t>
            </a:r>
            <a:r>
              <a:rPr lang="es-ES" sz="2000" dirty="0" smtClean="0"/>
              <a:t>posean.</a:t>
            </a:r>
          </a:p>
          <a:p>
            <a:pPr algn="just"/>
            <a:endParaRPr lang="es-ES" sz="2000" dirty="0" smtClean="0"/>
          </a:p>
          <a:p>
            <a:pPr algn="r"/>
            <a:r>
              <a:rPr lang="es-ES" sz="1400" dirty="0" smtClean="0"/>
              <a:t>(fuente: expansion.com)</a:t>
            </a:r>
            <a:endParaRPr lang="es-ES" sz="1400" dirty="0"/>
          </a:p>
        </p:txBody>
      </p:sp>
    </p:spTree>
    <p:extLst>
      <p:ext uri="{BB962C8B-B14F-4D97-AF65-F5344CB8AC3E}">
        <p14:creationId xmlns:p14="http://schemas.microsoft.com/office/powerpoint/2010/main" val="4106204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Definiciones (art.3) </a:t>
            </a:r>
          </a:p>
        </p:txBody>
      </p:sp>
      <p:sp>
        <p:nvSpPr>
          <p:cNvPr id="3" name="Marcador de contenido 2"/>
          <p:cNvSpPr>
            <a:spLocks noGrp="1"/>
          </p:cNvSpPr>
          <p:nvPr>
            <p:ph idx="1"/>
          </p:nvPr>
        </p:nvSpPr>
        <p:spPr>
          <a:xfrm>
            <a:off x="838200" y="1515291"/>
            <a:ext cx="10515600" cy="4872446"/>
          </a:xfrm>
        </p:spPr>
        <p:txBody>
          <a:bodyPr>
            <a:normAutofit fontScale="55000" lnSpcReduction="20000"/>
          </a:bodyPr>
          <a:lstStyle/>
          <a:p>
            <a:pPr marL="0" indent="0" algn="just">
              <a:buNone/>
            </a:pPr>
            <a:r>
              <a:rPr lang="es-ES" b="1" dirty="0" smtClean="0"/>
              <a:t>7. VALOR TEÓRICO CONTABLE DE UNA ACCIÓN/PARTICIPACIÓN</a:t>
            </a:r>
            <a:endParaRPr lang="es-ES" dirty="0" smtClean="0"/>
          </a:p>
          <a:p>
            <a:pPr marL="0" indent="0" algn="just">
              <a:buNone/>
            </a:pPr>
            <a:endParaRPr lang="es-ES" dirty="0" smtClean="0"/>
          </a:p>
          <a:p>
            <a:pPr marL="0" indent="0" algn="just">
              <a:buNone/>
            </a:pPr>
            <a:r>
              <a:rPr lang="es-ES" dirty="0" smtClean="0"/>
              <a:t>Es </a:t>
            </a:r>
            <a:r>
              <a:rPr lang="es-ES" dirty="0"/>
              <a:t>la </a:t>
            </a:r>
            <a:r>
              <a:rPr lang="es-ES" b="1" dirty="0"/>
              <a:t>parte del patrimonio neto </a:t>
            </a:r>
            <a:r>
              <a:rPr lang="es-ES" b="1" dirty="0" smtClean="0"/>
              <a:t>que </a:t>
            </a:r>
            <a:r>
              <a:rPr lang="es-ES" b="1" dirty="0"/>
              <a:t>corresponde a </a:t>
            </a:r>
            <a:r>
              <a:rPr lang="es-ES" b="1" dirty="0" smtClean="0"/>
              <a:t>cada una de ellas</a:t>
            </a:r>
            <a:r>
              <a:rPr lang="es-ES" dirty="0" smtClean="0"/>
              <a:t>. A </a:t>
            </a:r>
            <a:r>
              <a:rPr lang="es-ES" dirty="0"/>
              <a:t>estos efectos, se tendrá en cuenta que</a:t>
            </a:r>
            <a:r>
              <a:rPr lang="es-ES" dirty="0" smtClean="0"/>
              <a:t>:</a:t>
            </a:r>
            <a:endParaRPr lang="es-ES" dirty="0"/>
          </a:p>
          <a:p>
            <a:pPr marL="0" indent="0" algn="just">
              <a:buNone/>
            </a:pPr>
            <a:endParaRPr lang="es-ES" dirty="0" smtClean="0"/>
          </a:p>
          <a:p>
            <a:pPr marL="0" indent="0" algn="just">
              <a:buNone/>
            </a:pPr>
            <a:r>
              <a:rPr lang="es-ES" dirty="0" smtClean="0"/>
              <a:t>a) El patrimonio neto es el que figura en el balance corregido, en su caso, por el importe del capital social y la prima de emisión o asunción clasificados como pasivo financiero y los desembolsos pendientes no exigidos de todas las acciones emitidas.</a:t>
            </a:r>
            <a:endParaRPr lang="es-ES" dirty="0"/>
          </a:p>
          <a:p>
            <a:pPr marL="0" indent="0" algn="just">
              <a:buNone/>
            </a:pPr>
            <a:endParaRPr lang="es-ES" dirty="0" smtClean="0"/>
          </a:p>
          <a:p>
            <a:pPr marL="0" indent="0" algn="just">
              <a:buNone/>
            </a:pPr>
            <a:r>
              <a:rPr lang="es-ES" dirty="0" smtClean="0"/>
              <a:t>b) El </a:t>
            </a:r>
            <a:r>
              <a:rPr lang="es-ES" b="1" dirty="0" smtClean="0"/>
              <a:t>número de acciones o participaciones sociales será el número total </a:t>
            </a:r>
            <a:r>
              <a:rPr lang="es-ES" dirty="0" smtClean="0"/>
              <a:t>de las emitidas y suscritas o asumidas con independencia de que correspondan a ampliaciones de capital inscritas o no en el Registro Mercantil.</a:t>
            </a:r>
          </a:p>
          <a:p>
            <a:pPr marL="0" indent="0" algn="just">
              <a:buNone/>
            </a:pPr>
            <a:endParaRPr lang="es-ES" dirty="0" smtClean="0"/>
          </a:p>
          <a:p>
            <a:pPr marL="0" indent="0" algn="just">
              <a:buNone/>
            </a:pPr>
            <a:r>
              <a:rPr lang="es-ES" dirty="0" smtClean="0"/>
              <a:t>c) El </a:t>
            </a:r>
            <a:r>
              <a:rPr lang="es-ES" b="1" dirty="0" smtClean="0"/>
              <a:t>número equivalente de acciones o participaciones sociales </a:t>
            </a:r>
            <a:r>
              <a:rPr lang="es-ES" dirty="0" smtClean="0"/>
              <a:t>será el que resulte de homogeneizarlas en función de los derechos económicos que corresponda a cada una.</a:t>
            </a:r>
          </a:p>
          <a:p>
            <a:pPr marL="0" indent="0" algn="just">
              <a:buNone/>
            </a:pPr>
            <a:r>
              <a:rPr lang="es-ES" dirty="0" smtClean="0"/>
              <a:t>Estos </a:t>
            </a:r>
            <a:r>
              <a:rPr lang="es-ES" dirty="0"/>
              <a:t>derechos económicos se cuantificarán bajo la </a:t>
            </a:r>
            <a:r>
              <a:rPr lang="es-ES" b="1" u="sng" dirty="0">
                <a:solidFill>
                  <a:srgbClr val="7030A0"/>
                </a:solidFill>
              </a:rPr>
              <a:t>hipótesis de “valor de liquidación”</a:t>
            </a:r>
            <a:r>
              <a:rPr lang="es-ES" b="1" dirty="0">
                <a:solidFill>
                  <a:srgbClr val="7030A0"/>
                </a:solidFill>
              </a:rPr>
              <a:t>,</a:t>
            </a:r>
            <a:r>
              <a:rPr lang="es-ES" dirty="0"/>
              <a:t> de forma que su importe se calculará como si, a la fecha de cálculo del valor teórico contable, se fuera a determinar la cuota de liquidación o participación de cada instrumento en el patrimonio neto contable</a:t>
            </a:r>
            <a:r>
              <a:rPr lang="es-ES" dirty="0" smtClean="0"/>
              <a:t>.</a:t>
            </a:r>
          </a:p>
          <a:p>
            <a:pPr marL="0" indent="0" algn="just">
              <a:buNone/>
            </a:pPr>
            <a:endParaRPr lang="es-ES" dirty="0"/>
          </a:p>
          <a:p>
            <a:pPr marL="0" indent="0" algn="just">
              <a:buNone/>
            </a:pPr>
            <a:r>
              <a:rPr lang="es-ES" dirty="0" smtClean="0"/>
              <a:t>d) El </a:t>
            </a:r>
            <a:r>
              <a:rPr lang="es-ES" b="1" dirty="0" smtClean="0"/>
              <a:t>importe que resulte de dividir el patrimonio neto por el número equivalente de acciones o participaciones </a:t>
            </a:r>
            <a:r>
              <a:rPr lang="es-ES" dirty="0" smtClean="0"/>
              <a:t>(minorado en las acciones o participaciones propias) se reducirá, en su caso, en la cuantía de los desembolsos pendientes no exigidos.</a:t>
            </a:r>
            <a:endParaRPr lang="es-ES" dirty="0"/>
          </a:p>
        </p:txBody>
      </p:sp>
      <p:sp>
        <p:nvSpPr>
          <p:cNvPr id="5" name="Marcador de pie de página 4"/>
          <p:cNvSpPr>
            <a:spLocks noGrp="1"/>
          </p:cNvSpPr>
          <p:nvPr>
            <p:ph type="ftr" sz="quarter" idx="11"/>
          </p:nvPr>
        </p:nvSpPr>
        <p:spPr/>
        <p:txBody>
          <a:bodyPr/>
          <a:lstStyle/>
          <a:p>
            <a:r>
              <a:rPr lang="es-ES" smtClean="0"/>
              <a:t>Resolución ICAC Presentación Instrumentos Financieros</a:t>
            </a:r>
            <a:endParaRPr lang="es-ES" dirty="0"/>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21</a:t>
            </a:fld>
            <a:endParaRPr lang="es-ES" dirty="0"/>
          </a:p>
        </p:txBody>
      </p:sp>
      <p:sp>
        <p:nvSpPr>
          <p:cNvPr id="10" name="Flecha curvada hacia la derecha 9"/>
          <p:cNvSpPr/>
          <p:nvPr/>
        </p:nvSpPr>
        <p:spPr>
          <a:xfrm>
            <a:off x="356248" y="2756263"/>
            <a:ext cx="442763" cy="292608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Tree>
    <p:extLst>
      <p:ext uri="{BB962C8B-B14F-4D97-AF65-F5344CB8AC3E}">
        <p14:creationId xmlns:p14="http://schemas.microsoft.com/office/powerpoint/2010/main" val="19342645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dirty="0" smtClean="0"/>
              <a:t>Valor teórico contable de una acción/participación </a:t>
            </a:r>
          </a:p>
        </p:txBody>
      </p:sp>
      <p:sp>
        <p:nvSpPr>
          <p:cNvPr id="6" name="Marcador de número de diapositiva 5"/>
          <p:cNvSpPr>
            <a:spLocks noGrp="1"/>
          </p:cNvSpPr>
          <p:nvPr>
            <p:ph type="sldNum" sz="quarter" idx="12"/>
          </p:nvPr>
        </p:nvSpPr>
        <p:spPr/>
        <p:txBody>
          <a:bodyPr/>
          <a:lstStyle/>
          <a:p>
            <a:fld id="{E3641F1E-9ABE-44B9-AD99-E142BFF6F330}" type="slidenum">
              <a:rPr lang="es-ES" smtClean="0"/>
              <a:t>22</a:t>
            </a:fld>
            <a:endParaRPr lang="es-ES" dirty="0"/>
          </a:p>
        </p:txBody>
      </p:sp>
      <p:sp>
        <p:nvSpPr>
          <p:cNvPr id="4" name="CuadroTexto 3"/>
          <p:cNvSpPr txBox="1"/>
          <p:nvPr/>
        </p:nvSpPr>
        <p:spPr>
          <a:xfrm>
            <a:off x="746452" y="2256659"/>
            <a:ext cx="10234140" cy="307777"/>
          </a:xfrm>
          <a:prstGeom prst="rect">
            <a:avLst/>
          </a:prstGeom>
          <a:noFill/>
        </p:spPr>
        <p:txBody>
          <a:bodyPr wrap="square" rtlCol="0">
            <a:spAutoFit/>
          </a:bodyPr>
          <a:lstStyle/>
          <a:p>
            <a:r>
              <a:rPr lang="es-ES" sz="1400" b="1" dirty="0" smtClean="0"/>
              <a:t>Patrimonio Neto Contable + Capital social Pasivo y Prima Emisión Pasivo + Desembolsos pendientes no exigidos acciones</a:t>
            </a:r>
            <a:endParaRPr lang="es-ES" sz="1400" b="1" dirty="0"/>
          </a:p>
        </p:txBody>
      </p:sp>
      <p:sp>
        <p:nvSpPr>
          <p:cNvPr id="7" name="Rectángulo 6"/>
          <p:cNvSpPr/>
          <p:nvPr/>
        </p:nvSpPr>
        <p:spPr>
          <a:xfrm>
            <a:off x="838200" y="2636167"/>
            <a:ext cx="9030730" cy="457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CuadroTexto 7"/>
          <p:cNvSpPr txBox="1"/>
          <p:nvPr/>
        </p:nvSpPr>
        <p:spPr>
          <a:xfrm>
            <a:off x="87241" y="2445928"/>
            <a:ext cx="971044" cy="369332"/>
          </a:xfrm>
          <a:prstGeom prst="rect">
            <a:avLst/>
          </a:prstGeom>
          <a:noFill/>
        </p:spPr>
        <p:txBody>
          <a:bodyPr wrap="square" rtlCol="0">
            <a:spAutoFit/>
          </a:bodyPr>
          <a:lstStyle/>
          <a:p>
            <a:r>
              <a:rPr lang="es-ES" b="1" dirty="0" smtClean="0"/>
              <a:t>VTC = </a:t>
            </a:r>
            <a:endParaRPr lang="es-ES" b="1" dirty="0"/>
          </a:p>
        </p:txBody>
      </p:sp>
      <p:sp>
        <p:nvSpPr>
          <p:cNvPr id="9" name="CuadroTexto 8"/>
          <p:cNvSpPr txBox="1"/>
          <p:nvPr/>
        </p:nvSpPr>
        <p:spPr>
          <a:xfrm>
            <a:off x="838200" y="2881475"/>
            <a:ext cx="8973065" cy="738664"/>
          </a:xfrm>
          <a:prstGeom prst="rect">
            <a:avLst/>
          </a:prstGeom>
          <a:noFill/>
        </p:spPr>
        <p:txBody>
          <a:bodyPr wrap="square" rtlCol="0">
            <a:spAutoFit/>
          </a:bodyPr>
          <a:lstStyle/>
          <a:p>
            <a:pPr algn="ctr"/>
            <a:r>
              <a:rPr lang="es-ES" sz="1400" b="1" dirty="0" smtClean="0"/>
              <a:t>Nº instrumentos de patrimonio homogeneizados </a:t>
            </a:r>
          </a:p>
          <a:p>
            <a:pPr algn="ctr"/>
            <a:r>
              <a:rPr lang="es-ES" sz="1400" dirty="0" smtClean="0"/>
              <a:t>(en función de derechos económicos que les correspondan a los instrumentos de patrimonio;</a:t>
            </a:r>
          </a:p>
          <a:p>
            <a:pPr algn="ctr"/>
            <a:r>
              <a:rPr lang="es-ES" sz="1400" dirty="0" smtClean="0"/>
              <a:t>Y minorado en las acciones/participaciones propias)</a:t>
            </a:r>
            <a:endParaRPr lang="es-ES" sz="1400" dirty="0"/>
          </a:p>
        </p:txBody>
      </p:sp>
      <p:sp>
        <p:nvSpPr>
          <p:cNvPr id="11" name="CuadroTexto 10"/>
          <p:cNvSpPr txBox="1"/>
          <p:nvPr/>
        </p:nvSpPr>
        <p:spPr>
          <a:xfrm>
            <a:off x="10233581" y="2246109"/>
            <a:ext cx="1497970" cy="738664"/>
          </a:xfrm>
          <a:prstGeom prst="rect">
            <a:avLst/>
          </a:prstGeom>
          <a:noFill/>
        </p:spPr>
        <p:txBody>
          <a:bodyPr wrap="square" rtlCol="0">
            <a:spAutoFit/>
          </a:bodyPr>
          <a:lstStyle/>
          <a:p>
            <a:pPr algn="ctr"/>
            <a:r>
              <a:rPr lang="es-ES" sz="1400" b="1" dirty="0" smtClean="0"/>
              <a:t>Desembolsos pendientes no exigidos</a:t>
            </a:r>
          </a:p>
        </p:txBody>
      </p:sp>
      <p:sp>
        <p:nvSpPr>
          <p:cNvPr id="12" name="Elipse 11"/>
          <p:cNvSpPr/>
          <p:nvPr/>
        </p:nvSpPr>
        <p:spPr>
          <a:xfrm>
            <a:off x="3018138" y="3051565"/>
            <a:ext cx="1628004" cy="4090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4" name="Flecha arriba 13"/>
          <p:cNvSpPr/>
          <p:nvPr/>
        </p:nvSpPr>
        <p:spPr>
          <a:xfrm rot="13596998">
            <a:off x="3220218" y="3411832"/>
            <a:ext cx="195546" cy="100997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8" name="CuadroTexto 17"/>
          <p:cNvSpPr txBox="1"/>
          <p:nvPr/>
        </p:nvSpPr>
        <p:spPr>
          <a:xfrm>
            <a:off x="309182" y="4278858"/>
            <a:ext cx="11108680" cy="1754326"/>
          </a:xfrm>
          <a:prstGeom prst="rect">
            <a:avLst/>
          </a:prstGeom>
          <a:noFill/>
        </p:spPr>
        <p:txBody>
          <a:bodyPr wrap="square" rtlCol="0">
            <a:spAutoFit/>
          </a:bodyPr>
          <a:lstStyle/>
          <a:p>
            <a:pPr algn="just"/>
            <a:r>
              <a:rPr lang="es-ES" b="1" dirty="0" smtClean="0">
                <a:solidFill>
                  <a:srgbClr val="002060"/>
                </a:solidFill>
              </a:rPr>
              <a:t>Cuantificación de los derechos económicos:</a:t>
            </a:r>
          </a:p>
          <a:p>
            <a:pPr algn="just"/>
            <a:endParaRPr lang="es-ES" dirty="0" smtClean="0">
              <a:solidFill>
                <a:srgbClr val="002060"/>
              </a:solidFill>
            </a:endParaRPr>
          </a:p>
          <a:p>
            <a:pPr algn="just"/>
            <a:r>
              <a:rPr lang="es-ES" dirty="0" smtClean="0">
                <a:solidFill>
                  <a:srgbClr val="002060"/>
                </a:solidFill>
              </a:rPr>
              <a:t>-Bajo la hipótesis de “valor en liquidación” </a:t>
            </a:r>
          </a:p>
          <a:p>
            <a:pPr algn="just"/>
            <a:endParaRPr lang="es-ES" dirty="0" smtClean="0">
              <a:solidFill>
                <a:srgbClr val="002060"/>
              </a:solidFill>
            </a:endParaRPr>
          </a:p>
          <a:p>
            <a:pPr algn="just"/>
            <a:r>
              <a:rPr lang="es-ES" dirty="0" smtClean="0">
                <a:solidFill>
                  <a:srgbClr val="002060"/>
                </a:solidFill>
              </a:rPr>
              <a:t>-Cuando una empresa está en liquidación, mercantilmente existe una prelación en el </a:t>
            </a:r>
            <a:r>
              <a:rPr lang="es-ES" u="sng" dirty="0" smtClean="0">
                <a:solidFill>
                  <a:srgbClr val="002060"/>
                </a:solidFill>
              </a:rPr>
              <a:t>orden de liquidación de las acciones (ver siguiente </a:t>
            </a:r>
            <a:r>
              <a:rPr lang="es-ES" u="sng" dirty="0">
                <a:solidFill>
                  <a:srgbClr val="002060"/>
                </a:solidFill>
              </a:rPr>
              <a:t>transparencia)</a:t>
            </a:r>
          </a:p>
        </p:txBody>
      </p:sp>
      <p:sp>
        <p:nvSpPr>
          <p:cNvPr id="13" name="Elipse 12"/>
          <p:cNvSpPr/>
          <p:nvPr/>
        </p:nvSpPr>
        <p:spPr>
          <a:xfrm>
            <a:off x="1058285" y="4797799"/>
            <a:ext cx="3456050" cy="4111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CuadroTexto 2"/>
          <p:cNvSpPr txBox="1"/>
          <p:nvPr/>
        </p:nvSpPr>
        <p:spPr>
          <a:xfrm>
            <a:off x="9982200" y="2323053"/>
            <a:ext cx="757881" cy="584775"/>
          </a:xfrm>
          <a:prstGeom prst="rect">
            <a:avLst/>
          </a:prstGeom>
          <a:noFill/>
        </p:spPr>
        <p:txBody>
          <a:bodyPr wrap="square" rtlCol="0">
            <a:spAutoFit/>
          </a:bodyPr>
          <a:lstStyle/>
          <a:p>
            <a:r>
              <a:rPr lang="es-ES" sz="3200" b="1" dirty="0" smtClean="0"/>
              <a:t>-</a:t>
            </a:r>
            <a:endParaRPr lang="es-ES" sz="3200" b="1" dirty="0"/>
          </a:p>
        </p:txBody>
      </p:sp>
      <p:sp>
        <p:nvSpPr>
          <p:cNvPr id="5" name="CuadroTexto 4"/>
          <p:cNvSpPr txBox="1"/>
          <p:nvPr/>
        </p:nvSpPr>
        <p:spPr>
          <a:xfrm>
            <a:off x="9909673" y="3606546"/>
            <a:ext cx="2141838" cy="276999"/>
          </a:xfrm>
          <a:prstGeom prst="rect">
            <a:avLst/>
          </a:prstGeom>
          <a:noFill/>
        </p:spPr>
        <p:txBody>
          <a:bodyPr wrap="square" rtlCol="0">
            <a:spAutoFit/>
          </a:bodyPr>
          <a:lstStyle/>
          <a:p>
            <a:pPr algn="ctr"/>
            <a:r>
              <a:rPr lang="es-ES" sz="1200" dirty="0" smtClean="0"/>
              <a:t>(entendemos que unitarios)</a:t>
            </a:r>
            <a:endParaRPr lang="es-ES" sz="1200" dirty="0"/>
          </a:p>
        </p:txBody>
      </p:sp>
      <p:sp>
        <p:nvSpPr>
          <p:cNvPr id="15" name="Flecha arriba 14"/>
          <p:cNvSpPr/>
          <p:nvPr/>
        </p:nvSpPr>
        <p:spPr>
          <a:xfrm rot="10800000">
            <a:off x="10847324" y="3205192"/>
            <a:ext cx="266535" cy="399835"/>
          </a:xfrm>
          <a:prstGeom prst="up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Marcador de pie de página 9"/>
          <p:cNvSpPr>
            <a:spLocks noGrp="1"/>
          </p:cNvSpPr>
          <p:nvPr>
            <p:ph type="ftr" sz="quarter" idx="11"/>
          </p:nvPr>
        </p:nvSpPr>
        <p:spPr/>
        <p:txBody>
          <a:bodyPr/>
          <a:lstStyle/>
          <a:p>
            <a:r>
              <a:rPr lang="es-ES" smtClean="0"/>
              <a:t>Resolución ICAC Presentación Instrumentos Financieros</a:t>
            </a:r>
            <a:endParaRPr lang="es-ES" dirty="0"/>
          </a:p>
        </p:txBody>
      </p:sp>
    </p:spTree>
    <p:extLst>
      <p:ext uri="{BB962C8B-B14F-4D97-AF65-F5344CB8AC3E}">
        <p14:creationId xmlns:p14="http://schemas.microsoft.com/office/powerpoint/2010/main" val="24157661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Valor teórico contable de un instrumento de patrimonio (art 3.7) </a:t>
            </a:r>
          </a:p>
        </p:txBody>
      </p:sp>
      <p:sp>
        <p:nvSpPr>
          <p:cNvPr id="6" name="Marcador de número de diapositiva 5"/>
          <p:cNvSpPr>
            <a:spLocks noGrp="1"/>
          </p:cNvSpPr>
          <p:nvPr>
            <p:ph type="sldNum" sz="quarter" idx="12"/>
          </p:nvPr>
        </p:nvSpPr>
        <p:spPr/>
        <p:txBody>
          <a:bodyPr/>
          <a:lstStyle/>
          <a:p>
            <a:fld id="{E3641F1E-9ABE-44B9-AD99-E142BFF6F330}" type="slidenum">
              <a:rPr lang="es-ES" smtClean="0"/>
              <a:t>23</a:t>
            </a:fld>
            <a:endParaRPr lang="es-ES" dirty="0"/>
          </a:p>
        </p:txBody>
      </p:sp>
      <p:sp>
        <p:nvSpPr>
          <p:cNvPr id="20" name="CuadroTexto 19"/>
          <p:cNvSpPr txBox="1"/>
          <p:nvPr/>
        </p:nvSpPr>
        <p:spPr>
          <a:xfrm>
            <a:off x="109917" y="2737809"/>
            <a:ext cx="3733799" cy="1477328"/>
          </a:xfrm>
          <a:prstGeom prst="rect">
            <a:avLst/>
          </a:prstGeom>
          <a:noFill/>
          <a:ln>
            <a:solidFill>
              <a:srgbClr val="002060"/>
            </a:solidFill>
          </a:ln>
        </p:spPr>
        <p:txBody>
          <a:bodyPr wrap="square" rtlCol="0">
            <a:spAutoFit/>
          </a:bodyPr>
          <a:lstStyle/>
          <a:p>
            <a:pPr algn="ctr"/>
            <a:r>
              <a:rPr lang="es-ES" dirty="0" smtClean="0"/>
              <a:t>Cuantificación de los derechos económicos (continúa)</a:t>
            </a:r>
          </a:p>
          <a:p>
            <a:pPr algn="ctr"/>
            <a:r>
              <a:rPr lang="es-ES" dirty="0" smtClean="0"/>
              <a:t>Para la cuantificación de la cuota liquidativa hay dos situaciones</a:t>
            </a:r>
          </a:p>
          <a:p>
            <a:pPr algn="ctr"/>
            <a:r>
              <a:rPr lang="es-ES" b="1" dirty="0" smtClean="0"/>
              <a:t>(art. 392 TRLSC):</a:t>
            </a:r>
            <a:endParaRPr lang="es-ES" b="1" dirty="0"/>
          </a:p>
        </p:txBody>
      </p:sp>
      <p:sp>
        <p:nvSpPr>
          <p:cNvPr id="21" name="Flecha doblada 20"/>
          <p:cNvSpPr/>
          <p:nvPr/>
        </p:nvSpPr>
        <p:spPr>
          <a:xfrm>
            <a:off x="1453194" y="2089419"/>
            <a:ext cx="3005517" cy="624111"/>
          </a:xfrm>
          <a:prstGeom prst="bentArrow">
            <a:avLst>
              <a:gd name="adj1" fmla="val 25000"/>
              <a:gd name="adj2" fmla="val 25313"/>
              <a:gd name="adj3" fmla="val 25000"/>
              <a:gd name="adj4" fmla="val 4375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22" name="CuadroTexto 21"/>
          <p:cNvSpPr txBox="1"/>
          <p:nvPr/>
        </p:nvSpPr>
        <p:spPr>
          <a:xfrm>
            <a:off x="4545697" y="1814479"/>
            <a:ext cx="7589655" cy="923330"/>
          </a:xfrm>
          <a:prstGeom prst="rect">
            <a:avLst/>
          </a:prstGeom>
          <a:solidFill>
            <a:schemeClr val="accent6">
              <a:lumMod val="40000"/>
              <a:lumOff val="60000"/>
            </a:schemeClr>
          </a:solidFill>
        </p:spPr>
        <p:txBody>
          <a:bodyPr wrap="square" rtlCol="0">
            <a:spAutoFit/>
          </a:bodyPr>
          <a:lstStyle/>
          <a:p>
            <a:r>
              <a:rPr lang="es-ES" b="1" dirty="0" smtClean="0"/>
              <a:t>VALOR PATRIMONIO NETO A REPARTIR &gt; CAPITAL SOCIAL DESEMBOLSADO</a:t>
            </a:r>
          </a:p>
          <a:p>
            <a:r>
              <a:rPr lang="es-ES" dirty="0" smtClean="0"/>
              <a:t>-Cada título recibirá su capital social más la parte del excedente que le corresponda. </a:t>
            </a:r>
            <a:endParaRPr lang="es-ES" dirty="0"/>
          </a:p>
        </p:txBody>
      </p:sp>
      <p:sp>
        <p:nvSpPr>
          <p:cNvPr id="23" name="Flecha doblada 22"/>
          <p:cNvSpPr/>
          <p:nvPr/>
        </p:nvSpPr>
        <p:spPr>
          <a:xfrm flipV="1">
            <a:off x="1453193" y="4239415"/>
            <a:ext cx="3005517" cy="664358"/>
          </a:xfrm>
          <a:prstGeom prst="bentArrow">
            <a:avLst>
              <a:gd name="adj1" fmla="val 25000"/>
              <a:gd name="adj2" fmla="val 25313"/>
              <a:gd name="adj3" fmla="val 25000"/>
              <a:gd name="adj4" fmla="val 437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24" name="CuadroTexto 23"/>
          <p:cNvSpPr txBox="1"/>
          <p:nvPr/>
        </p:nvSpPr>
        <p:spPr>
          <a:xfrm>
            <a:off x="4489051" y="3735822"/>
            <a:ext cx="7676642" cy="2862322"/>
          </a:xfrm>
          <a:prstGeom prst="rect">
            <a:avLst/>
          </a:prstGeom>
          <a:solidFill>
            <a:srgbClr val="EAAAD9"/>
          </a:solidFill>
        </p:spPr>
        <p:txBody>
          <a:bodyPr wrap="square" rtlCol="0">
            <a:spAutoFit/>
          </a:bodyPr>
          <a:lstStyle/>
          <a:p>
            <a:pPr algn="just"/>
            <a:r>
              <a:rPr lang="es-ES" b="1" dirty="0" smtClean="0"/>
              <a:t>VALOR PATRIMONIO NETO A REPARTIR &lt; CAPITAL SOCIAL DESEMBOLSADO</a:t>
            </a:r>
          </a:p>
          <a:p>
            <a:pPr algn="just"/>
            <a:r>
              <a:rPr lang="es-ES" dirty="0" smtClean="0"/>
              <a:t>-Supone una pérdida para los socios.</a:t>
            </a:r>
          </a:p>
          <a:p>
            <a:pPr algn="just"/>
            <a:r>
              <a:rPr lang="es-ES" dirty="0" smtClean="0"/>
              <a:t>-Respetar el </a:t>
            </a:r>
            <a:r>
              <a:rPr lang="es-ES" b="1" u="sng" dirty="0" smtClean="0"/>
              <a:t>orden en la prelación de pagos</a:t>
            </a:r>
            <a:r>
              <a:rPr lang="es-ES" b="1" dirty="0" smtClean="0"/>
              <a:t>:</a:t>
            </a:r>
          </a:p>
          <a:p>
            <a:pPr algn="just"/>
            <a:r>
              <a:rPr lang="es-ES" dirty="0" smtClean="0"/>
              <a:t>1º) ACCIONES SIN VOTO (SON </a:t>
            </a:r>
            <a:r>
              <a:rPr lang="es-ES" b="1" dirty="0" smtClean="0">
                <a:solidFill>
                  <a:srgbClr val="FF0000"/>
                </a:solidFill>
              </a:rPr>
              <a:t>INST. FROS COMPUESTOS, CON UN COMPONENTE DE PASIVO) </a:t>
            </a:r>
            <a:r>
              <a:rPr lang="es-ES" b="1" dirty="0" smtClean="0"/>
              <a:t>ART. 101 TRLSC</a:t>
            </a:r>
          </a:p>
          <a:p>
            <a:pPr algn="just"/>
            <a:r>
              <a:rPr lang="es-ES" dirty="0" smtClean="0"/>
              <a:t>2º) EN S.A. SI TODAS LAS ACCIONES NO SE HUBIERAN LIBERADO EN LA MISMA PROPORCIÓN, SE RESTITUYE PRIMERO A LOS QUE HUBIERAN APORTADO MÁS </a:t>
            </a:r>
            <a:r>
              <a:rPr lang="es-ES" b="1" dirty="0" smtClean="0"/>
              <a:t>ART. 392 TRLSC</a:t>
            </a:r>
          </a:p>
          <a:p>
            <a:pPr algn="just"/>
            <a:r>
              <a:rPr lang="es-ES" dirty="0" smtClean="0"/>
              <a:t>3º) EQUIPARADOS TODOS LOS TÍTULOS EN CUANTO A CANTIDADES DESEMBOLSADAS, DISTRIBUCIÓN DEL ACTIVO RESTANTE </a:t>
            </a:r>
            <a:r>
              <a:rPr lang="es-ES" b="1" dirty="0" smtClean="0"/>
              <a:t>ART. 392 TRLSC</a:t>
            </a:r>
            <a:endParaRPr lang="es-ES" b="1" dirty="0"/>
          </a:p>
        </p:txBody>
      </p:sp>
      <p:sp>
        <p:nvSpPr>
          <p:cNvPr id="25" name="Elipse 24"/>
          <p:cNvSpPr/>
          <p:nvPr/>
        </p:nvSpPr>
        <p:spPr>
          <a:xfrm>
            <a:off x="6247050" y="4782943"/>
            <a:ext cx="954862" cy="4531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Marcador de pie de página 2"/>
          <p:cNvSpPr>
            <a:spLocks noGrp="1"/>
          </p:cNvSpPr>
          <p:nvPr>
            <p:ph type="ftr" sz="quarter" idx="11"/>
          </p:nvPr>
        </p:nvSpPr>
        <p:spPr/>
        <p:txBody>
          <a:bodyPr/>
          <a:lstStyle/>
          <a:p>
            <a:r>
              <a:rPr lang="es-ES" smtClean="0"/>
              <a:t>Resolución ICAC Presentación Instrumentos Financieros</a:t>
            </a:r>
            <a:endParaRPr lang="es-ES" dirty="0"/>
          </a:p>
        </p:txBody>
      </p:sp>
    </p:spTree>
    <p:extLst>
      <p:ext uri="{BB962C8B-B14F-4D97-AF65-F5344CB8AC3E}">
        <p14:creationId xmlns:p14="http://schemas.microsoft.com/office/powerpoint/2010/main" val="2158835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t>Criterios de presentación de los instrumentos </a:t>
            </a:r>
            <a:r>
              <a:rPr lang="es-ES" dirty="0" smtClean="0"/>
              <a:t>financieros (art. 5)</a:t>
            </a:r>
          </a:p>
        </p:txBody>
      </p:sp>
      <p:sp>
        <p:nvSpPr>
          <p:cNvPr id="5" name="Marcador de pie de página 4"/>
          <p:cNvSpPr>
            <a:spLocks noGrp="1"/>
          </p:cNvSpPr>
          <p:nvPr>
            <p:ph type="ftr" sz="quarter" idx="11"/>
          </p:nvPr>
        </p:nvSpPr>
        <p:spPr/>
        <p:txBody>
          <a:bodyPr/>
          <a:lstStyle/>
          <a:p>
            <a:r>
              <a:rPr lang="es-ES" smtClean="0"/>
              <a:t>Resolución ICAC Presentación Instrumentos Financieros</a:t>
            </a:r>
            <a:endParaRPr lang="es-ES" dirty="0"/>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24</a:t>
            </a:fld>
            <a:endParaRPr lang="es-ES" dirty="0"/>
          </a:p>
        </p:txBody>
      </p:sp>
      <p:graphicFrame>
        <p:nvGraphicFramePr>
          <p:cNvPr id="4" name="Diagrama 3"/>
          <p:cNvGraphicFramePr/>
          <p:nvPr>
            <p:extLst>
              <p:ext uri="{D42A27DB-BD31-4B8C-83A1-F6EECF244321}">
                <p14:modId xmlns:p14="http://schemas.microsoft.com/office/powerpoint/2010/main" val="1689263174"/>
              </p:ext>
            </p:extLst>
          </p:nvPr>
        </p:nvGraphicFramePr>
        <p:xfrm>
          <a:off x="566440" y="1998733"/>
          <a:ext cx="5294217" cy="32573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errar llave 6"/>
          <p:cNvSpPr/>
          <p:nvPr/>
        </p:nvSpPr>
        <p:spPr>
          <a:xfrm>
            <a:off x="5820871" y="2031537"/>
            <a:ext cx="550258" cy="322019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dirty="0"/>
          </a:p>
        </p:txBody>
      </p:sp>
      <p:sp>
        <p:nvSpPr>
          <p:cNvPr id="8" name="CuadroTexto 7"/>
          <p:cNvSpPr txBox="1"/>
          <p:nvPr/>
        </p:nvSpPr>
        <p:spPr>
          <a:xfrm>
            <a:off x="6096000" y="3456968"/>
            <a:ext cx="3738521" cy="369332"/>
          </a:xfrm>
          <a:prstGeom prst="rect">
            <a:avLst/>
          </a:prstGeom>
          <a:noFill/>
        </p:spPr>
        <p:txBody>
          <a:bodyPr wrap="square" rtlCol="0">
            <a:spAutoFit/>
          </a:bodyPr>
          <a:lstStyle/>
          <a:p>
            <a:pPr algn="ctr"/>
            <a:r>
              <a:rPr lang="es-ES" dirty="0" smtClean="0"/>
              <a:t>“FONDO SOBRE FORMA”</a:t>
            </a:r>
            <a:endParaRPr lang="es-ES" dirty="0"/>
          </a:p>
        </p:txBody>
      </p:sp>
      <p:sp>
        <p:nvSpPr>
          <p:cNvPr id="9" name="Flecha abajo 8"/>
          <p:cNvSpPr/>
          <p:nvPr/>
        </p:nvSpPr>
        <p:spPr>
          <a:xfrm>
            <a:off x="6305718" y="3944937"/>
            <a:ext cx="3319083" cy="11463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Si bien</a:t>
            </a:r>
            <a:endParaRPr lang="es-ES" dirty="0"/>
          </a:p>
        </p:txBody>
      </p:sp>
      <p:sp>
        <p:nvSpPr>
          <p:cNvPr id="10" name="CuadroTexto 9"/>
          <p:cNvSpPr txBox="1"/>
          <p:nvPr/>
        </p:nvSpPr>
        <p:spPr>
          <a:xfrm>
            <a:off x="6415634" y="5251731"/>
            <a:ext cx="3099250" cy="1077218"/>
          </a:xfrm>
          <a:prstGeom prst="rect">
            <a:avLst/>
          </a:prstGeom>
          <a:noFill/>
        </p:spPr>
        <p:txBody>
          <a:bodyPr wrap="square" rtlCol="0">
            <a:spAutoFit/>
          </a:bodyPr>
          <a:lstStyle/>
          <a:p>
            <a:pPr algn="ctr"/>
            <a:r>
              <a:rPr lang="es-ES" sz="1600" dirty="0" smtClean="0"/>
              <a:t>Se reconocerá </a:t>
            </a:r>
            <a:r>
              <a:rPr lang="es-ES" sz="1600" dirty="0"/>
              <a:t>un instrumento financiero en su balance cuando se convierta en una parte obligada del contrato o negocio </a:t>
            </a:r>
            <a:r>
              <a:rPr lang="es-ES" sz="1600" dirty="0" smtClean="0"/>
              <a:t>jurídico</a:t>
            </a:r>
            <a:endParaRPr lang="es-ES" sz="1600" dirty="0"/>
          </a:p>
        </p:txBody>
      </p:sp>
    </p:spTree>
    <p:extLst>
      <p:ext uri="{BB962C8B-B14F-4D97-AF65-F5344CB8AC3E}">
        <p14:creationId xmlns:p14="http://schemas.microsoft.com/office/powerpoint/2010/main" val="10269736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t>Criterios de presentación de los instrumentos </a:t>
            </a:r>
            <a:r>
              <a:rPr lang="es-ES" dirty="0" smtClean="0"/>
              <a:t>financieros (art. 5)</a:t>
            </a:r>
          </a:p>
        </p:txBody>
      </p:sp>
      <p:sp>
        <p:nvSpPr>
          <p:cNvPr id="3" name="Marcador de contenido 2"/>
          <p:cNvSpPr>
            <a:spLocks noGrp="1"/>
          </p:cNvSpPr>
          <p:nvPr>
            <p:ph idx="1"/>
          </p:nvPr>
        </p:nvSpPr>
        <p:spPr>
          <a:xfrm>
            <a:off x="8032313" y="1925914"/>
            <a:ext cx="2553112" cy="4351338"/>
          </a:xfrm>
          <a:solidFill>
            <a:schemeClr val="accent4">
              <a:lumMod val="40000"/>
              <a:lumOff val="60000"/>
            </a:schemeClr>
          </a:solidFill>
        </p:spPr>
        <p:txBody>
          <a:bodyPr>
            <a:normAutofit fontScale="77500" lnSpcReduction="20000"/>
          </a:bodyPr>
          <a:lstStyle/>
          <a:p>
            <a:pPr marL="0" indent="0">
              <a:buNone/>
            </a:pPr>
            <a:endParaRPr lang="es-ES" dirty="0"/>
          </a:p>
          <a:p>
            <a:pPr marL="0" indent="0" algn="ctr">
              <a:buNone/>
            </a:pPr>
            <a:r>
              <a:rPr lang="es-ES" b="1" dirty="0" smtClean="0"/>
              <a:t>¡OJO!</a:t>
            </a:r>
            <a:endParaRPr lang="es-ES" b="1" dirty="0"/>
          </a:p>
          <a:p>
            <a:pPr marL="0" indent="0" algn="ctr">
              <a:buNone/>
            </a:pPr>
            <a:r>
              <a:rPr lang="es-ES" dirty="0" smtClean="0"/>
              <a:t>Si se produce </a:t>
            </a:r>
            <a:r>
              <a:rPr lang="es-ES" dirty="0"/>
              <a:t>una </a:t>
            </a:r>
            <a:r>
              <a:rPr lang="es-ES" u="sng" dirty="0"/>
              <a:t>transferencia de un activo financiero que no cumpla las condiciones para su </a:t>
            </a:r>
            <a:r>
              <a:rPr lang="es-ES" b="1" u="sng" dirty="0"/>
              <a:t>baja</a:t>
            </a:r>
            <a:r>
              <a:rPr lang="es-ES" dirty="0"/>
              <a:t> del </a:t>
            </a:r>
            <a:r>
              <a:rPr lang="es-ES" dirty="0" smtClean="0"/>
              <a:t>balance (por ejemplo, un pago), </a:t>
            </a:r>
          </a:p>
          <a:p>
            <a:pPr marL="0" indent="0" algn="ctr">
              <a:buNone/>
            </a:pPr>
            <a:r>
              <a:rPr lang="es-ES" dirty="0" smtClean="0"/>
              <a:t>el </a:t>
            </a:r>
            <a:r>
              <a:rPr lang="es-ES" dirty="0"/>
              <a:t>pasivo financiero asociado </a:t>
            </a:r>
            <a:r>
              <a:rPr lang="es-ES" dirty="0" smtClean="0"/>
              <a:t>no </a:t>
            </a:r>
            <a:r>
              <a:rPr lang="es-ES" dirty="0"/>
              <a:t>podrá compensarse con el activo financiero </a:t>
            </a:r>
            <a:r>
              <a:rPr lang="es-ES" dirty="0" smtClean="0"/>
              <a:t>relacionado</a:t>
            </a:r>
            <a:endParaRPr lang="es-ES" dirty="0"/>
          </a:p>
        </p:txBody>
      </p:sp>
      <p:sp>
        <p:nvSpPr>
          <p:cNvPr id="5" name="Marcador de pie de página 4"/>
          <p:cNvSpPr>
            <a:spLocks noGrp="1"/>
          </p:cNvSpPr>
          <p:nvPr>
            <p:ph type="ftr" sz="quarter" idx="11"/>
          </p:nvPr>
        </p:nvSpPr>
        <p:spPr/>
        <p:txBody>
          <a:bodyPr/>
          <a:lstStyle/>
          <a:p>
            <a:r>
              <a:rPr lang="es-ES" smtClean="0"/>
              <a:t>Resolución ICAC Presentación Instrumentos Financieros</a:t>
            </a:r>
            <a:endParaRPr lang="es-ES" dirty="0"/>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25</a:t>
            </a:fld>
            <a:endParaRPr lang="es-ES" dirty="0"/>
          </a:p>
        </p:txBody>
      </p:sp>
      <p:graphicFrame>
        <p:nvGraphicFramePr>
          <p:cNvPr id="11" name="Diagrama 10"/>
          <p:cNvGraphicFramePr/>
          <p:nvPr>
            <p:extLst>
              <p:ext uri="{D42A27DB-BD31-4B8C-83A1-F6EECF244321}">
                <p14:modId xmlns:p14="http://schemas.microsoft.com/office/powerpoint/2010/main" val="348431302"/>
              </p:ext>
            </p:extLst>
          </p:nvPr>
        </p:nvGraphicFramePr>
        <p:xfrm>
          <a:off x="1781797" y="1792132"/>
          <a:ext cx="6828803" cy="49293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03839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smtClean="0"/>
              <a:t>Costes de transacción de un instrumento financiero</a:t>
            </a:r>
            <a:endParaRPr lang="es-ES" dirty="0"/>
          </a:p>
        </p:txBody>
      </p:sp>
      <p:sp>
        <p:nvSpPr>
          <p:cNvPr id="3" name="Subtítulo 2"/>
          <p:cNvSpPr>
            <a:spLocks noGrp="1"/>
          </p:cNvSpPr>
          <p:nvPr>
            <p:ph type="subTitle" idx="1"/>
          </p:nvPr>
        </p:nvSpPr>
        <p:spPr/>
        <p:txBody>
          <a:bodyPr/>
          <a:lstStyle/>
          <a:p>
            <a:endParaRPr lang="es-ES" dirty="0"/>
          </a:p>
        </p:txBody>
      </p:sp>
    </p:spTree>
    <p:extLst>
      <p:ext uri="{BB962C8B-B14F-4D97-AF65-F5344CB8AC3E}">
        <p14:creationId xmlns:p14="http://schemas.microsoft.com/office/powerpoint/2010/main" val="23196526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Costes de transacción de un instrumento financiero (art. 6)</a:t>
            </a:r>
            <a:endParaRPr lang="es-ES" dirty="0"/>
          </a:p>
        </p:txBody>
      </p:sp>
      <p:sp>
        <p:nvSpPr>
          <p:cNvPr id="3" name="Marcador de contenido 2"/>
          <p:cNvSpPr>
            <a:spLocks noGrp="1"/>
          </p:cNvSpPr>
          <p:nvPr>
            <p:ph idx="1"/>
          </p:nvPr>
        </p:nvSpPr>
        <p:spPr>
          <a:xfrm>
            <a:off x="3019004" y="4955901"/>
            <a:ext cx="5591596" cy="1210230"/>
          </a:xfrm>
          <a:solidFill>
            <a:srgbClr val="FF66FF"/>
          </a:solidFill>
        </p:spPr>
        <p:txBody>
          <a:bodyPr>
            <a:normAutofit/>
          </a:bodyPr>
          <a:lstStyle/>
          <a:p>
            <a:pPr marL="0" indent="0" algn="just">
              <a:lnSpc>
                <a:spcPct val="100000"/>
              </a:lnSpc>
              <a:spcBef>
                <a:spcPts val="0"/>
              </a:spcBef>
              <a:buNone/>
            </a:pPr>
            <a:r>
              <a:rPr lang="es-ES" sz="1800" dirty="0" smtClean="0">
                <a:solidFill>
                  <a:schemeClr val="accent6">
                    <a:lumMod val="50000"/>
                  </a:schemeClr>
                </a:solidFill>
              </a:rPr>
              <a:t>-Primas o descuentos de la emisión </a:t>
            </a:r>
          </a:p>
          <a:p>
            <a:pPr marL="0" indent="0" algn="just">
              <a:lnSpc>
                <a:spcPct val="100000"/>
              </a:lnSpc>
              <a:spcBef>
                <a:spcPts val="0"/>
              </a:spcBef>
              <a:buNone/>
            </a:pPr>
            <a:r>
              <a:rPr lang="es-ES" sz="1800" dirty="0" smtClean="0"/>
              <a:t>-Gastos financieros, </a:t>
            </a:r>
          </a:p>
          <a:p>
            <a:pPr marL="0" indent="0" algn="just">
              <a:lnSpc>
                <a:spcPct val="100000"/>
              </a:lnSpc>
              <a:spcBef>
                <a:spcPts val="0"/>
              </a:spcBef>
              <a:buNone/>
            </a:pPr>
            <a:r>
              <a:rPr lang="es-ES" sz="1800" dirty="0" smtClean="0"/>
              <a:t>-Costes de mantenimiento </a:t>
            </a:r>
            <a:endParaRPr lang="es-ES" sz="1800" dirty="0"/>
          </a:p>
          <a:p>
            <a:pPr marL="0" indent="0" algn="just">
              <a:lnSpc>
                <a:spcPct val="100000"/>
              </a:lnSpc>
              <a:spcBef>
                <a:spcPts val="0"/>
              </a:spcBef>
              <a:buNone/>
            </a:pPr>
            <a:r>
              <a:rPr lang="es-ES" sz="1800" dirty="0" smtClean="0"/>
              <a:t>-Costes administrativos internos</a:t>
            </a:r>
            <a:endParaRPr lang="es-ES" sz="1800" dirty="0"/>
          </a:p>
        </p:txBody>
      </p:sp>
      <p:sp>
        <p:nvSpPr>
          <p:cNvPr id="5" name="Marcador de pie de página 4"/>
          <p:cNvSpPr>
            <a:spLocks noGrp="1"/>
          </p:cNvSpPr>
          <p:nvPr>
            <p:ph type="ftr" sz="quarter" idx="11"/>
          </p:nvPr>
        </p:nvSpPr>
        <p:spPr/>
        <p:txBody>
          <a:bodyPr/>
          <a:lstStyle/>
          <a:p>
            <a:r>
              <a:rPr lang="es-ES" smtClean="0"/>
              <a:t>Resolución ICAC Presentación Instrumentos Financieros</a:t>
            </a:r>
            <a:endParaRPr lang="es-ES" dirty="0"/>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27</a:t>
            </a:fld>
            <a:endParaRPr lang="es-ES" dirty="0"/>
          </a:p>
        </p:txBody>
      </p:sp>
      <p:graphicFrame>
        <p:nvGraphicFramePr>
          <p:cNvPr id="9" name="Diagrama 8"/>
          <p:cNvGraphicFramePr/>
          <p:nvPr>
            <p:extLst>
              <p:ext uri="{D42A27DB-BD31-4B8C-83A1-F6EECF244321}">
                <p14:modId xmlns:p14="http://schemas.microsoft.com/office/powerpoint/2010/main" val="1370815694"/>
              </p:ext>
            </p:extLst>
          </p:nvPr>
        </p:nvGraphicFramePr>
        <p:xfrm>
          <a:off x="1656676" y="-118384"/>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uadroTexto 10"/>
          <p:cNvSpPr txBox="1"/>
          <p:nvPr/>
        </p:nvSpPr>
        <p:spPr>
          <a:xfrm>
            <a:off x="3019004" y="3382471"/>
            <a:ext cx="5591596" cy="1477328"/>
          </a:xfrm>
          <a:prstGeom prst="rect">
            <a:avLst/>
          </a:prstGeom>
          <a:solidFill>
            <a:schemeClr val="accent6">
              <a:lumMod val="40000"/>
              <a:lumOff val="60000"/>
            </a:schemeClr>
          </a:solidFill>
        </p:spPr>
        <p:txBody>
          <a:bodyPr wrap="square" rtlCol="0">
            <a:spAutoFit/>
          </a:bodyPr>
          <a:lstStyle/>
          <a:p>
            <a:r>
              <a:rPr lang="es-ES" dirty="0" smtClean="0"/>
              <a:t>-Honorarios </a:t>
            </a:r>
            <a:r>
              <a:rPr lang="es-ES" dirty="0"/>
              <a:t>y las comisiones pagadas a agentes, asesores e </a:t>
            </a:r>
            <a:r>
              <a:rPr lang="es-ES" dirty="0" smtClean="0"/>
              <a:t>intermediarios (corretaje</a:t>
            </a:r>
            <a:r>
              <a:rPr lang="es-ES" dirty="0"/>
              <a:t>, los gastos de intervención de fedatario público y </a:t>
            </a:r>
            <a:r>
              <a:rPr lang="es-ES" dirty="0" smtClean="0"/>
              <a:t>otros)</a:t>
            </a:r>
          </a:p>
          <a:p>
            <a:pPr algn="just"/>
            <a:r>
              <a:rPr lang="es-ES" dirty="0" smtClean="0"/>
              <a:t>-Impuestos </a:t>
            </a:r>
            <a:r>
              <a:rPr lang="es-ES" dirty="0"/>
              <a:t>y otros derechos que recaigan sobre la transacción</a:t>
            </a:r>
          </a:p>
        </p:txBody>
      </p:sp>
      <p:sp>
        <p:nvSpPr>
          <p:cNvPr id="12" name="Abrir llave 11"/>
          <p:cNvSpPr/>
          <p:nvPr/>
        </p:nvSpPr>
        <p:spPr>
          <a:xfrm>
            <a:off x="2727016" y="5010757"/>
            <a:ext cx="72828" cy="110051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dirty="0"/>
          </a:p>
        </p:txBody>
      </p:sp>
      <p:sp>
        <p:nvSpPr>
          <p:cNvPr id="13" name="CuadroTexto 12"/>
          <p:cNvSpPr txBox="1"/>
          <p:nvPr/>
        </p:nvSpPr>
        <p:spPr>
          <a:xfrm>
            <a:off x="853373" y="5300283"/>
            <a:ext cx="1873643" cy="646331"/>
          </a:xfrm>
          <a:prstGeom prst="rect">
            <a:avLst/>
          </a:prstGeom>
          <a:noFill/>
        </p:spPr>
        <p:txBody>
          <a:bodyPr wrap="square" rtlCol="0">
            <a:spAutoFit/>
          </a:bodyPr>
          <a:lstStyle/>
          <a:p>
            <a:pPr algn="ctr"/>
            <a:r>
              <a:rPr lang="es-ES" dirty="0" smtClean="0"/>
              <a:t>No son gastos de emisión</a:t>
            </a:r>
            <a:endParaRPr lang="es-ES" dirty="0"/>
          </a:p>
        </p:txBody>
      </p:sp>
      <p:sp>
        <p:nvSpPr>
          <p:cNvPr id="14" name="CuadroTexto 13"/>
          <p:cNvSpPr txBox="1"/>
          <p:nvPr/>
        </p:nvSpPr>
        <p:spPr>
          <a:xfrm>
            <a:off x="889787" y="3797969"/>
            <a:ext cx="1873643" cy="646331"/>
          </a:xfrm>
          <a:prstGeom prst="rect">
            <a:avLst/>
          </a:prstGeom>
          <a:noFill/>
        </p:spPr>
        <p:txBody>
          <a:bodyPr wrap="square" rtlCol="0">
            <a:spAutoFit/>
          </a:bodyPr>
          <a:lstStyle/>
          <a:p>
            <a:pPr algn="ctr"/>
            <a:r>
              <a:rPr lang="es-ES" dirty="0"/>
              <a:t>S</a:t>
            </a:r>
            <a:r>
              <a:rPr lang="es-ES" dirty="0" smtClean="0"/>
              <a:t>on gastos de emisión</a:t>
            </a:r>
            <a:endParaRPr lang="es-ES" dirty="0"/>
          </a:p>
        </p:txBody>
      </p:sp>
      <p:sp>
        <p:nvSpPr>
          <p:cNvPr id="15" name="Abrir llave 14"/>
          <p:cNvSpPr/>
          <p:nvPr/>
        </p:nvSpPr>
        <p:spPr>
          <a:xfrm>
            <a:off x="2727016" y="3570875"/>
            <a:ext cx="72828" cy="110051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dirty="0"/>
          </a:p>
        </p:txBody>
      </p:sp>
    </p:spTree>
    <p:extLst>
      <p:ext uri="{BB962C8B-B14F-4D97-AF65-F5344CB8AC3E}">
        <p14:creationId xmlns:p14="http://schemas.microsoft.com/office/powerpoint/2010/main" val="27584496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0515600" cy="1325563"/>
          </a:xfrm>
        </p:spPr>
        <p:txBody>
          <a:bodyPr/>
          <a:lstStyle/>
          <a:p>
            <a:r>
              <a:rPr lang="es-ES" dirty="0" smtClean="0"/>
              <a:t>Costes de transacción de un instrumento financiero (art. 6)</a:t>
            </a:r>
            <a:endParaRPr lang="es-ES" dirty="0"/>
          </a:p>
        </p:txBody>
      </p:sp>
      <p:sp>
        <p:nvSpPr>
          <p:cNvPr id="5" name="Marcador de pie de página 4"/>
          <p:cNvSpPr>
            <a:spLocks noGrp="1"/>
          </p:cNvSpPr>
          <p:nvPr>
            <p:ph type="ftr" sz="quarter" idx="11"/>
          </p:nvPr>
        </p:nvSpPr>
        <p:spPr/>
        <p:txBody>
          <a:bodyPr/>
          <a:lstStyle/>
          <a:p>
            <a:r>
              <a:rPr lang="es-ES" smtClean="0"/>
              <a:t>Resolución ICAC Presentación Instrumentos Financieros</a:t>
            </a:r>
            <a:endParaRPr lang="es-ES" dirty="0"/>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28</a:t>
            </a:fld>
            <a:endParaRPr lang="es-ES" dirty="0"/>
          </a:p>
        </p:txBody>
      </p:sp>
      <p:graphicFrame>
        <p:nvGraphicFramePr>
          <p:cNvPr id="9" name="Diagrama 8"/>
          <p:cNvGraphicFramePr/>
          <p:nvPr>
            <p:extLst>
              <p:ext uri="{D42A27DB-BD31-4B8C-83A1-F6EECF244321}">
                <p14:modId xmlns:p14="http://schemas.microsoft.com/office/powerpoint/2010/main" val="1241141338"/>
              </p:ext>
            </p:extLst>
          </p:nvPr>
        </p:nvGraphicFramePr>
        <p:xfrm>
          <a:off x="567960" y="478815"/>
          <a:ext cx="11051793" cy="65399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uadroTexto 10"/>
          <p:cNvSpPr txBox="1"/>
          <p:nvPr/>
        </p:nvSpPr>
        <p:spPr>
          <a:xfrm>
            <a:off x="1203690" y="3837035"/>
            <a:ext cx="3894292" cy="1384995"/>
          </a:xfrm>
          <a:prstGeom prst="rect">
            <a:avLst/>
          </a:prstGeom>
          <a:solidFill>
            <a:schemeClr val="accent6">
              <a:lumMod val="40000"/>
              <a:lumOff val="60000"/>
            </a:schemeClr>
          </a:solidFill>
        </p:spPr>
        <p:txBody>
          <a:bodyPr wrap="square" rtlCol="0">
            <a:spAutoFit/>
          </a:bodyPr>
          <a:lstStyle/>
          <a:p>
            <a:r>
              <a:rPr lang="es-ES" sz="1400" dirty="0" smtClean="0"/>
              <a:t>-honorarios </a:t>
            </a:r>
            <a:r>
              <a:rPr lang="es-ES" sz="1400" dirty="0"/>
              <a:t>de abogados, notarios, y </a:t>
            </a:r>
            <a:r>
              <a:rPr lang="es-ES" sz="1400" dirty="0" smtClean="0"/>
              <a:t>registradores </a:t>
            </a:r>
          </a:p>
          <a:p>
            <a:r>
              <a:rPr lang="es-ES" sz="1400" dirty="0" smtClean="0"/>
              <a:t>-impresión </a:t>
            </a:r>
            <a:r>
              <a:rPr lang="es-ES" sz="1400" dirty="0"/>
              <a:t>de memorias, </a:t>
            </a:r>
            <a:r>
              <a:rPr lang="es-ES" sz="1400" dirty="0" smtClean="0"/>
              <a:t>boletines</a:t>
            </a:r>
          </a:p>
          <a:p>
            <a:r>
              <a:rPr lang="es-ES" sz="1400" dirty="0" smtClean="0"/>
              <a:t>-tributos</a:t>
            </a:r>
          </a:p>
          <a:p>
            <a:r>
              <a:rPr lang="es-ES" sz="1400" dirty="0"/>
              <a:t>-</a:t>
            </a:r>
            <a:r>
              <a:rPr lang="es-ES" sz="1400" dirty="0" smtClean="0"/>
              <a:t>publicidad </a:t>
            </a:r>
          </a:p>
          <a:p>
            <a:r>
              <a:rPr lang="es-ES" sz="1400" dirty="0" smtClean="0"/>
              <a:t>-comisiones</a:t>
            </a:r>
          </a:p>
          <a:p>
            <a:r>
              <a:rPr lang="es-ES" sz="1400" dirty="0" smtClean="0"/>
              <a:t>-otros </a:t>
            </a:r>
            <a:r>
              <a:rPr lang="es-ES" sz="1400" dirty="0"/>
              <a:t>gastos de colocación</a:t>
            </a:r>
          </a:p>
        </p:txBody>
      </p:sp>
      <p:sp>
        <p:nvSpPr>
          <p:cNvPr id="14" name="CuadroTexto 13"/>
          <p:cNvSpPr txBox="1"/>
          <p:nvPr/>
        </p:nvSpPr>
        <p:spPr>
          <a:xfrm>
            <a:off x="-67770" y="4174542"/>
            <a:ext cx="1271460" cy="523220"/>
          </a:xfrm>
          <a:prstGeom prst="rect">
            <a:avLst/>
          </a:prstGeom>
          <a:noFill/>
        </p:spPr>
        <p:txBody>
          <a:bodyPr wrap="square" rtlCol="0">
            <a:spAutoFit/>
          </a:bodyPr>
          <a:lstStyle/>
          <a:p>
            <a:pPr algn="ctr"/>
            <a:r>
              <a:rPr lang="es-ES" sz="1400" b="1" dirty="0"/>
              <a:t>S</a:t>
            </a:r>
            <a:r>
              <a:rPr lang="es-ES" sz="1400" b="1" dirty="0" smtClean="0"/>
              <a:t>on costes incrementales</a:t>
            </a:r>
            <a:endParaRPr lang="es-ES" sz="1400" b="1" dirty="0"/>
          </a:p>
        </p:txBody>
      </p:sp>
      <p:sp>
        <p:nvSpPr>
          <p:cNvPr id="15" name="Abrir llave 14"/>
          <p:cNvSpPr/>
          <p:nvPr/>
        </p:nvSpPr>
        <p:spPr>
          <a:xfrm>
            <a:off x="1137944" y="3852424"/>
            <a:ext cx="65746" cy="128601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dirty="0"/>
          </a:p>
        </p:txBody>
      </p:sp>
      <p:sp>
        <p:nvSpPr>
          <p:cNvPr id="17" name="CuadroTexto 16"/>
          <p:cNvSpPr txBox="1"/>
          <p:nvPr/>
        </p:nvSpPr>
        <p:spPr>
          <a:xfrm>
            <a:off x="0" y="5340639"/>
            <a:ext cx="1203690" cy="738664"/>
          </a:xfrm>
          <a:prstGeom prst="rect">
            <a:avLst/>
          </a:prstGeom>
          <a:noFill/>
        </p:spPr>
        <p:txBody>
          <a:bodyPr wrap="square" rtlCol="0">
            <a:spAutoFit/>
          </a:bodyPr>
          <a:lstStyle/>
          <a:p>
            <a:r>
              <a:rPr lang="es-ES" sz="1400" b="1" dirty="0" smtClean="0"/>
              <a:t>Y directamente a PyG…</a:t>
            </a:r>
            <a:endParaRPr lang="es-ES" sz="1400" b="1" dirty="0"/>
          </a:p>
        </p:txBody>
      </p:sp>
      <p:sp>
        <p:nvSpPr>
          <p:cNvPr id="18" name="CuadroTexto 17"/>
          <p:cNvSpPr txBox="1"/>
          <p:nvPr/>
        </p:nvSpPr>
        <p:spPr>
          <a:xfrm>
            <a:off x="1203690" y="5281949"/>
            <a:ext cx="3894292" cy="1169551"/>
          </a:xfrm>
          <a:prstGeom prst="rect">
            <a:avLst/>
          </a:prstGeom>
          <a:solidFill>
            <a:srgbClr val="FF66FF"/>
          </a:solidFill>
        </p:spPr>
        <p:txBody>
          <a:bodyPr wrap="square" rtlCol="0">
            <a:spAutoFit/>
          </a:bodyPr>
          <a:lstStyle/>
          <a:p>
            <a:r>
              <a:rPr lang="es-ES" sz="1400" dirty="0" smtClean="0"/>
              <a:t>-gastos </a:t>
            </a:r>
            <a:r>
              <a:rPr lang="es-ES" sz="1400" dirty="0"/>
              <a:t>relacionados con la evaluación y análisis de la </a:t>
            </a:r>
            <a:r>
              <a:rPr lang="es-ES" sz="1400" dirty="0" smtClean="0"/>
              <a:t>sociedad</a:t>
            </a:r>
          </a:p>
          <a:p>
            <a:r>
              <a:rPr lang="es-ES" sz="1400" dirty="0" smtClean="0"/>
              <a:t>-otros </a:t>
            </a:r>
            <a:r>
              <a:rPr lang="es-ES" sz="1400" dirty="0"/>
              <a:t>gastos de estudio incurridos por causa de la puesta en circulación de los instrumentos de </a:t>
            </a:r>
            <a:r>
              <a:rPr lang="es-ES" sz="1400" dirty="0" smtClean="0"/>
              <a:t>patrimonio</a:t>
            </a:r>
            <a:endParaRPr lang="es-ES" sz="1400" dirty="0"/>
          </a:p>
        </p:txBody>
      </p:sp>
    </p:spTree>
    <p:extLst>
      <p:ext uri="{BB962C8B-B14F-4D97-AF65-F5344CB8AC3E}">
        <p14:creationId xmlns:p14="http://schemas.microsoft.com/office/powerpoint/2010/main" val="30437102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16632" y="0"/>
            <a:ext cx="6575368" cy="1325563"/>
          </a:xfrm>
        </p:spPr>
        <p:txBody>
          <a:bodyPr/>
          <a:lstStyle/>
          <a:p>
            <a:pPr algn="r"/>
            <a:r>
              <a:rPr lang="es-ES" dirty="0" smtClean="0"/>
              <a:t>Intereses, dividendos, pérdidas y beneficios (art. 7)</a:t>
            </a:r>
          </a:p>
        </p:txBody>
      </p:sp>
      <p:sp>
        <p:nvSpPr>
          <p:cNvPr id="5" name="Marcador de pie de página 4"/>
          <p:cNvSpPr>
            <a:spLocks noGrp="1"/>
          </p:cNvSpPr>
          <p:nvPr>
            <p:ph type="ftr" sz="quarter" idx="11"/>
          </p:nvPr>
        </p:nvSpPr>
        <p:spPr/>
        <p:txBody>
          <a:bodyPr/>
          <a:lstStyle/>
          <a:p>
            <a:r>
              <a:rPr lang="es-ES" smtClean="0"/>
              <a:t>Resolución ICAC Presentación Instrumentos Financieros</a:t>
            </a:r>
            <a:endParaRPr lang="es-ES" dirty="0"/>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29</a:t>
            </a:fld>
            <a:endParaRPr lang="es-ES" dirty="0"/>
          </a:p>
        </p:txBody>
      </p:sp>
      <p:graphicFrame>
        <p:nvGraphicFramePr>
          <p:cNvPr id="4" name="Diagrama 3"/>
          <p:cNvGraphicFramePr/>
          <p:nvPr>
            <p:extLst>
              <p:ext uri="{D42A27DB-BD31-4B8C-83A1-F6EECF244321}">
                <p14:modId xmlns:p14="http://schemas.microsoft.com/office/powerpoint/2010/main" val="1197136262"/>
              </p:ext>
            </p:extLst>
          </p:nvPr>
        </p:nvGraphicFramePr>
        <p:xfrm>
          <a:off x="-690178" y="157683"/>
          <a:ext cx="8116311" cy="64904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Marcador de contenido 2"/>
          <p:cNvSpPr>
            <a:spLocks noGrp="1"/>
          </p:cNvSpPr>
          <p:nvPr>
            <p:ph idx="1"/>
          </p:nvPr>
        </p:nvSpPr>
        <p:spPr>
          <a:xfrm>
            <a:off x="7831973" y="5220646"/>
            <a:ext cx="3614652" cy="873283"/>
          </a:xfrm>
          <a:solidFill>
            <a:srgbClr val="FFC000"/>
          </a:solidFill>
        </p:spPr>
        <p:txBody>
          <a:bodyPr>
            <a:normAutofit/>
          </a:bodyPr>
          <a:lstStyle/>
          <a:p>
            <a:pPr marL="0" indent="0" algn="just">
              <a:buNone/>
            </a:pPr>
            <a:r>
              <a:rPr lang="es-ES" sz="1800" b="1" dirty="0" smtClean="0"/>
              <a:t>Gastos por adquisición, enajenación o amortización de los instrumentos de patrimonio propio: </a:t>
            </a:r>
            <a:r>
              <a:rPr lang="es-ES" sz="1800" dirty="0" smtClean="0"/>
              <a:t>a </a:t>
            </a:r>
            <a:r>
              <a:rPr lang="es-ES" sz="1800" u="sng" dirty="0" smtClean="0"/>
              <a:t>reservas.</a:t>
            </a:r>
          </a:p>
          <a:p>
            <a:endParaRPr lang="es-ES" dirty="0"/>
          </a:p>
        </p:txBody>
      </p:sp>
      <p:sp>
        <p:nvSpPr>
          <p:cNvPr id="8" name="CuadroTexto 7"/>
          <p:cNvSpPr txBox="1"/>
          <p:nvPr/>
        </p:nvSpPr>
        <p:spPr>
          <a:xfrm>
            <a:off x="7831973" y="2372902"/>
            <a:ext cx="3707477" cy="2585323"/>
          </a:xfrm>
          <a:prstGeom prst="rect">
            <a:avLst/>
          </a:prstGeom>
          <a:solidFill>
            <a:srgbClr val="FFFF00"/>
          </a:solidFill>
        </p:spPr>
        <p:txBody>
          <a:bodyPr wrap="square" rtlCol="0">
            <a:spAutoFit/>
          </a:bodyPr>
          <a:lstStyle/>
          <a:p>
            <a:pPr algn="just"/>
            <a:r>
              <a:rPr lang="es-ES" dirty="0" smtClean="0"/>
              <a:t>Además…</a:t>
            </a:r>
          </a:p>
          <a:p>
            <a:pPr algn="just"/>
            <a:endParaRPr lang="es-ES" dirty="0"/>
          </a:p>
          <a:p>
            <a:pPr algn="just"/>
            <a:r>
              <a:rPr lang="es-ES" b="1" dirty="0"/>
              <a:t>E</a:t>
            </a:r>
            <a:r>
              <a:rPr lang="es-ES" b="1" dirty="0" smtClean="0"/>
              <a:t>najenación </a:t>
            </a:r>
            <a:r>
              <a:rPr lang="es-ES" b="1" dirty="0"/>
              <a:t>de instrumentos de patrimonio </a:t>
            </a:r>
            <a:r>
              <a:rPr lang="es-ES" b="1" dirty="0" smtClean="0"/>
              <a:t>propio</a:t>
            </a:r>
            <a:r>
              <a:rPr lang="es-ES" dirty="0"/>
              <a:t> </a:t>
            </a:r>
            <a:r>
              <a:rPr lang="es-ES" dirty="0" smtClean="0">
                <a:sym typeface="Wingdings" panose="05000000000000000000" pitchFamily="2" charset="2"/>
              </a:rPr>
              <a:t> </a:t>
            </a:r>
            <a:r>
              <a:rPr lang="es-ES" dirty="0" smtClean="0"/>
              <a:t>la </a:t>
            </a:r>
            <a:r>
              <a:rPr lang="es-ES" dirty="0"/>
              <a:t>diferencia entre la contraprestación recibida y el valor en libros del instrumento se reconocerá directamente en el patrimonio neto en una cuenta de </a:t>
            </a:r>
            <a:r>
              <a:rPr lang="es-ES" u="sng" dirty="0"/>
              <a:t>reservas.</a:t>
            </a:r>
          </a:p>
        </p:txBody>
      </p:sp>
    </p:spTree>
    <p:extLst>
      <p:ext uri="{BB962C8B-B14F-4D97-AF65-F5344CB8AC3E}">
        <p14:creationId xmlns:p14="http://schemas.microsoft.com/office/powerpoint/2010/main" val="30584050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Entrada en vigor</a:t>
            </a:r>
            <a:endParaRPr lang="es-ES" dirty="0"/>
          </a:p>
        </p:txBody>
      </p:sp>
      <p:sp>
        <p:nvSpPr>
          <p:cNvPr id="3" name="Marcador de contenido 2"/>
          <p:cNvSpPr>
            <a:spLocks noGrp="1"/>
          </p:cNvSpPr>
          <p:nvPr>
            <p:ph idx="1"/>
          </p:nvPr>
        </p:nvSpPr>
        <p:spPr/>
        <p:txBody>
          <a:bodyPr>
            <a:normAutofit/>
          </a:bodyPr>
          <a:lstStyle/>
          <a:p>
            <a:pPr algn="just"/>
            <a:r>
              <a:rPr lang="es-ES" dirty="0" smtClean="0"/>
              <a:t>Resolución de 5 de marzo de 2019, del Instituto de Contabilidad y Auditoría de Cuentas, por la que se desarrollan los criterios de presentación de los instrumentos financieros y otros aspectos contables relacionados con la regulación mercantil de las sociedades de capital (en adelante, RICAC-PIF)</a:t>
            </a:r>
          </a:p>
          <a:p>
            <a:pPr algn="just"/>
            <a:endParaRPr lang="es-ES" dirty="0" smtClean="0"/>
          </a:p>
          <a:p>
            <a:pPr algn="just"/>
            <a:r>
              <a:rPr lang="es-ES" dirty="0" smtClean="0"/>
              <a:t>Entrada en vigor: </a:t>
            </a:r>
            <a:r>
              <a:rPr lang="es-ES" b="1" dirty="0" smtClean="0"/>
              <a:t>el </a:t>
            </a:r>
            <a:r>
              <a:rPr lang="es-ES" b="1" dirty="0"/>
              <a:t>día siguiente al de su publicación en  el «Boletín Oficial del Estado» </a:t>
            </a:r>
            <a:r>
              <a:rPr lang="es-ES" dirty="0"/>
              <a:t>y será de aplicación a las </a:t>
            </a:r>
            <a:r>
              <a:rPr lang="es-ES" dirty="0" smtClean="0"/>
              <a:t>CCAA </a:t>
            </a:r>
            <a:r>
              <a:rPr lang="es-ES" dirty="0"/>
              <a:t>de los ejercicios iniciados a partir del </a:t>
            </a:r>
            <a:r>
              <a:rPr lang="es-ES" b="1" u="sng" dirty="0"/>
              <a:t>1 de enero de </a:t>
            </a:r>
            <a:r>
              <a:rPr lang="es-ES" b="1" u="sng" dirty="0" smtClean="0"/>
              <a:t>2020</a:t>
            </a:r>
            <a:r>
              <a:rPr lang="es-ES" dirty="0" smtClean="0"/>
              <a:t>.</a:t>
            </a:r>
          </a:p>
          <a:p>
            <a:pPr algn="just"/>
            <a:endParaRPr lang="es-ES" dirty="0" smtClean="0">
              <a:solidFill>
                <a:srgbClr val="FF0000"/>
              </a:solidFill>
            </a:endParaRPr>
          </a:p>
          <a:p>
            <a:endParaRPr lang="es-ES" dirty="0"/>
          </a:p>
          <a:p>
            <a:endParaRPr lang="es-ES" dirty="0"/>
          </a:p>
        </p:txBody>
      </p:sp>
      <p:sp>
        <p:nvSpPr>
          <p:cNvPr id="5" name="Marcador de pie de página 4"/>
          <p:cNvSpPr>
            <a:spLocks noGrp="1"/>
          </p:cNvSpPr>
          <p:nvPr>
            <p:ph type="ftr" sz="quarter" idx="11"/>
          </p:nvPr>
        </p:nvSpPr>
        <p:spPr/>
        <p:txBody>
          <a:bodyPr/>
          <a:lstStyle/>
          <a:p>
            <a:r>
              <a:rPr lang="es-ES" smtClean="0"/>
              <a:t>Resolución ICAC Presentación Instrumentos Financieros</a:t>
            </a:r>
            <a:endParaRPr lang="es-ES" dirty="0"/>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3</a:t>
            </a:fld>
            <a:endParaRPr lang="es-ES" dirty="0"/>
          </a:p>
        </p:txBody>
      </p:sp>
    </p:spTree>
    <p:extLst>
      <p:ext uri="{BB962C8B-B14F-4D97-AF65-F5344CB8AC3E}">
        <p14:creationId xmlns:p14="http://schemas.microsoft.com/office/powerpoint/2010/main" val="31128095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smtClean="0"/>
              <a:t>Las aportaciones sociales</a:t>
            </a:r>
            <a:endParaRPr lang="es-ES" dirty="0"/>
          </a:p>
        </p:txBody>
      </p:sp>
      <p:sp>
        <p:nvSpPr>
          <p:cNvPr id="3" name="Subtítulo 2"/>
          <p:cNvSpPr>
            <a:spLocks noGrp="1"/>
          </p:cNvSpPr>
          <p:nvPr>
            <p:ph type="subTitle" idx="1"/>
          </p:nvPr>
        </p:nvSpPr>
        <p:spPr/>
        <p:txBody>
          <a:bodyPr/>
          <a:lstStyle/>
          <a:p>
            <a:r>
              <a:rPr lang="es-ES" dirty="0" smtClean="0"/>
              <a:t>Aportaciones de socios al capital social</a:t>
            </a:r>
          </a:p>
          <a:p>
            <a:r>
              <a:rPr lang="es-ES" dirty="0" smtClean="0"/>
              <a:t>Otras aportaciones de socios</a:t>
            </a:r>
            <a:endParaRPr lang="es-ES" dirty="0"/>
          </a:p>
        </p:txBody>
      </p:sp>
    </p:spTree>
    <p:extLst>
      <p:ext uri="{BB962C8B-B14F-4D97-AF65-F5344CB8AC3E}">
        <p14:creationId xmlns:p14="http://schemas.microsoft.com/office/powerpoint/2010/main" val="2384335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Aportaciones de socios al capital social (art. 8)</a:t>
            </a:r>
          </a:p>
        </p:txBody>
      </p:sp>
      <p:sp>
        <p:nvSpPr>
          <p:cNvPr id="3" name="Marcador de contenido 2"/>
          <p:cNvSpPr>
            <a:spLocks noGrp="1"/>
          </p:cNvSpPr>
          <p:nvPr>
            <p:ph idx="1"/>
          </p:nvPr>
        </p:nvSpPr>
        <p:spPr/>
        <p:txBody>
          <a:bodyPr>
            <a:normAutofit fontScale="77500" lnSpcReduction="20000"/>
          </a:bodyPr>
          <a:lstStyle/>
          <a:p>
            <a:pPr marL="0" indent="0" algn="just">
              <a:buNone/>
            </a:pPr>
            <a:r>
              <a:rPr lang="es-ES" dirty="0" smtClean="0"/>
              <a:t>-  Las participaciones/acciones </a:t>
            </a:r>
            <a:r>
              <a:rPr lang="es-ES" dirty="0" smtClean="0">
                <a:sym typeface="Wingdings" panose="05000000000000000000" pitchFamily="2" charset="2"/>
              </a:rPr>
              <a:t> se clasificarán en balance según </a:t>
            </a:r>
            <a:r>
              <a:rPr lang="es-ES" dirty="0" smtClean="0">
                <a:sym typeface="Wingdings" panose="05000000000000000000" pitchFamily="2" charset="2"/>
                <a:hlinkClick r:id="rId2" action="ppaction://hlinksldjump"/>
              </a:rPr>
              <a:t>artículo 5.</a:t>
            </a:r>
            <a:r>
              <a:rPr lang="es-ES" dirty="0" smtClean="0">
                <a:hlinkClick r:id="rId2" action="ppaction://hlinksldjump"/>
              </a:rPr>
              <a:t> </a:t>
            </a:r>
            <a:endParaRPr lang="es-ES" dirty="0" smtClean="0"/>
          </a:p>
          <a:p>
            <a:pPr marL="0" indent="0" algn="just">
              <a:buNone/>
            </a:pPr>
            <a:endParaRPr lang="es-ES" dirty="0" smtClean="0"/>
          </a:p>
          <a:p>
            <a:pPr algn="just">
              <a:buFontTx/>
              <a:buChar char="-"/>
            </a:pPr>
            <a:r>
              <a:rPr lang="es-ES" dirty="0" smtClean="0"/>
              <a:t>El </a:t>
            </a:r>
            <a:r>
              <a:rPr lang="es-ES" b="1" dirty="0" smtClean="0"/>
              <a:t>capital social y, en su caso, la prima de emisión o asunción de acciones/participaciones</a:t>
            </a:r>
            <a:r>
              <a:rPr lang="es-ES" dirty="0" smtClean="0"/>
              <a:t> sociales clasificado como </a:t>
            </a:r>
            <a:r>
              <a:rPr lang="es-ES" u="sng" dirty="0" smtClean="0"/>
              <a:t>patrimonio neto</a:t>
            </a:r>
            <a:r>
              <a:rPr lang="es-ES" dirty="0" smtClean="0"/>
              <a:t>, siempre que se hubiera producido la inscripción en el Registro Mercantil de la ejecución del acuerdo de aumento con anterioridad al </a:t>
            </a:r>
            <a:r>
              <a:rPr lang="es-ES" u="sng" dirty="0" smtClean="0"/>
              <a:t>plazo establecido en TRLSC para la formulación de las CCAA</a:t>
            </a:r>
            <a:r>
              <a:rPr lang="es-ES" dirty="0" smtClean="0"/>
              <a:t>. En caso contrario, figurarán como pasivo financiero en la partidas </a:t>
            </a:r>
            <a:r>
              <a:rPr lang="es-ES" b="1" dirty="0" smtClean="0">
                <a:solidFill>
                  <a:srgbClr val="0070C0"/>
                </a:solidFill>
              </a:rPr>
              <a:t>“Otros pasivos financieros” o “Otras deudas a corto plazo”, ambas del epígrafe C.III “Deudas a corto plazo” </a:t>
            </a:r>
            <a:r>
              <a:rPr lang="es-ES" dirty="0" smtClean="0"/>
              <a:t>del pasivo corriente del modelo normal o abreviado, respectivamente. </a:t>
            </a:r>
            <a:r>
              <a:rPr lang="es-ES" dirty="0" smtClean="0">
                <a:sym typeface="Wingdings" panose="05000000000000000000" pitchFamily="2" charset="2"/>
              </a:rPr>
              <a:t> </a:t>
            </a:r>
          </a:p>
          <a:p>
            <a:pPr algn="just">
              <a:buFontTx/>
              <a:buChar char="-"/>
            </a:pPr>
            <a:endParaRPr lang="es-ES" dirty="0" smtClean="0"/>
          </a:p>
          <a:p>
            <a:pPr algn="just">
              <a:buFontTx/>
              <a:buChar char="-"/>
            </a:pPr>
            <a:r>
              <a:rPr lang="es-ES" dirty="0" smtClean="0"/>
              <a:t>El </a:t>
            </a:r>
            <a:r>
              <a:rPr lang="es-ES" b="1" dirty="0"/>
              <a:t>capital social </a:t>
            </a:r>
            <a:r>
              <a:rPr lang="es-ES" dirty="0"/>
              <a:t>y, en su caso, la </a:t>
            </a:r>
            <a:r>
              <a:rPr lang="es-ES" b="1" dirty="0"/>
              <a:t>prima de emisión o asunción de </a:t>
            </a:r>
            <a:r>
              <a:rPr lang="es-ES" b="1" dirty="0" smtClean="0"/>
              <a:t>acciones/participaciones </a:t>
            </a:r>
            <a:r>
              <a:rPr lang="es-ES" b="1" dirty="0"/>
              <a:t>sociales clasificado como pasivo financiero </a:t>
            </a:r>
            <a:r>
              <a:rPr lang="es-ES" dirty="0"/>
              <a:t>se presentará en un epígrafe específico que deberá crearse a tal efecto, tanto en el pasivo no corriente como en el corriente, denominado </a:t>
            </a:r>
            <a:r>
              <a:rPr lang="es-ES" b="1" dirty="0">
                <a:solidFill>
                  <a:srgbClr val="0070C0"/>
                </a:solidFill>
              </a:rPr>
              <a:t>“Deuda con características especiales a largo plazo” y “Deuda con características especiales a corto plazo”</a:t>
            </a:r>
            <a:r>
              <a:rPr lang="es-ES" dirty="0">
                <a:solidFill>
                  <a:srgbClr val="0070C0"/>
                </a:solidFill>
              </a:rPr>
              <a:t>, </a:t>
            </a:r>
            <a:r>
              <a:rPr lang="es-ES" dirty="0"/>
              <a:t>respectivamente.</a:t>
            </a:r>
          </a:p>
          <a:p>
            <a:pPr algn="just">
              <a:buFontTx/>
              <a:buChar char="-"/>
            </a:pPr>
            <a:endParaRPr lang="es-ES" dirty="0" smtClean="0">
              <a:solidFill>
                <a:srgbClr val="FF0000"/>
              </a:solidFill>
            </a:endParaRPr>
          </a:p>
        </p:txBody>
      </p:sp>
      <p:sp>
        <p:nvSpPr>
          <p:cNvPr id="5" name="Marcador de pie de página 4"/>
          <p:cNvSpPr>
            <a:spLocks noGrp="1"/>
          </p:cNvSpPr>
          <p:nvPr>
            <p:ph type="ftr" sz="quarter" idx="11"/>
          </p:nvPr>
        </p:nvSpPr>
        <p:spPr/>
        <p:txBody>
          <a:bodyPr/>
          <a:lstStyle/>
          <a:p>
            <a:r>
              <a:rPr lang="es-ES" smtClean="0"/>
              <a:t>Resolución ICAC Presentación Instrumentos Financieros</a:t>
            </a:r>
            <a:endParaRPr lang="es-ES" dirty="0"/>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31</a:t>
            </a:fld>
            <a:endParaRPr lang="es-ES" dirty="0"/>
          </a:p>
        </p:txBody>
      </p:sp>
      <p:sp>
        <p:nvSpPr>
          <p:cNvPr id="4" name="Elipse 3"/>
          <p:cNvSpPr/>
          <p:nvPr/>
        </p:nvSpPr>
        <p:spPr>
          <a:xfrm>
            <a:off x="4415481" y="3212757"/>
            <a:ext cx="7010400" cy="3954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Flecha derecha 6"/>
          <p:cNvSpPr/>
          <p:nvPr/>
        </p:nvSpPr>
        <p:spPr>
          <a:xfrm rot="4539829">
            <a:off x="7757830" y="4793971"/>
            <a:ext cx="2498431" cy="188357"/>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CuadroTexto 7"/>
          <p:cNvSpPr txBox="1"/>
          <p:nvPr/>
        </p:nvSpPr>
        <p:spPr>
          <a:xfrm>
            <a:off x="8369643" y="6156452"/>
            <a:ext cx="2611395" cy="646331"/>
          </a:xfrm>
          <a:prstGeom prst="rect">
            <a:avLst/>
          </a:prstGeom>
          <a:solidFill>
            <a:srgbClr val="FFFF00"/>
          </a:solidFill>
        </p:spPr>
        <p:txBody>
          <a:bodyPr wrap="square" rtlCol="0">
            <a:spAutoFit/>
          </a:bodyPr>
          <a:lstStyle/>
          <a:p>
            <a:r>
              <a:rPr lang="es-ES" dirty="0" smtClean="0"/>
              <a:t>En el PGC dice “antes de la formulación…”</a:t>
            </a:r>
            <a:endParaRPr lang="es-ES" dirty="0"/>
          </a:p>
        </p:txBody>
      </p:sp>
    </p:spTree>
    <p:extLst>
      <p:ext uri="{BB962C8B-B14F-4D97-AF65-F5344CB8AC3E}">
        <p14:creationId xmlns:p14="http://schemas.microsoft.com/office/powerpoint/2010/main" val="9490250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Aportaciones de socios al capital social (art. 8)</a:t>
            </a:r>
          </a:p>
        </p:txBody>
      </p:sp>
      <p:sp>
        <p:nvSpPr>
          <p:cNvPr id="3" name="Marcador de contenido 2"/>
          <p:cNvSpPr>
            <a:spLocks noGrp="1"/>
          </p:cNvSpPr>
          <p:nvPr>
            <p:ph idx="1"/>
          </p:nvPr>
        </p:nvSpPr>
        <p:spPr/>
        <p:txBody>
          <a:bodyPr>
            <a:normAutofit/>
          </a:bodyPr>
          <a:lstStyle/>
          <a:p>
            <a:pPr marL="0" indent="0" algn="just">
              <a:buNone/>
            </a:pPr>
            <a:endParaRPr lang="es-ES" dirty="0" smtClean="0">
              <a:solidFill>
                <a:srgbClr val="FF0000"/>
              </a:solidFill>
            </a:endParaRPr>
          </a:p>
          <a:p>
            <a:pPr marL="0" indent="0" algn="just">
              <a:buFontTx/>
              <a:buChar char="-"/>
            </a:pPr>
            <a:r>
              <a:rPr lang="es-ES" dirty="0" smtClean="0"/>
              <a:t> S</a:t>
            </a:r>
            <a:r>
              <a:rPr lang="es-ES" b="1" u="sng" dirty="0" smtClean="0"/>
              <a:t>i se reformulan las CCAA</a:t>
            </a:r>
            <a:r>
              <a:rPr lang="es-ES" dirty="0" smtClean="0"/>
              <a:t>, ello no afectará al registro de la ampliación de capital, salvo error en la contabilización. </a:t>
            </a:r>
          </a:p>
          <a:p>
            <a:pPr marL="0" indent="0" algn="just">
              <a:buFontTx/>
              <a:buChar char="-"/>
            </a:pPr>
            <a:r>
              <a:rPr lang="es-ES" dirty="0" smtClean="0"/>
              <a:t> Una vez </a:t>
            </a:r>
            <a:r>
              <a:rPr lang="es-ES" b="1" dirty="0" smtClean="0"/>
              <a:t>inscrita la ampliación de capital después </a:t>
            </a:r>
            <a:r>
              <a:rPr lang="es-ES" strike="sngStrike" dirty="0" smtClean="0"/>
              <a:t>del citado plazo legal</a:t>
            </a:r>
            <a:r>
              <a:rPr lang="es-ES" dirty="0" smtClean="0"/>
              <a:t> </a:t>
            </a:r>
            <a:r>
              <a:rPr lang="es-ES" b="1" dirty="0" smtClean="0"/>
              <a:t>de la formulación de las CCAA</a:t>
            </a:r>
            <a:r>
              <a:rPr lang="es-ES" dirty="0" smtClean="0"/>
              <a:t>, la sociedad mostrará los efectos contables de la operación mediante la </a:t>
            </a:r>
            <a:r>
              <a:rPr lang="es-ES" b="1" u="sng" dirty="0" smtClean="0"/>
              <a:t>reexpresión de la información comparativa </a:t>
            </a:r>
            <a:r>
              <a:rPr lang="es-ES" dirty="0" smtClean="0"/>
              <a:t>del ejercicio anterior. Las reducciones de capital se reconocerán aplicando los mismos criterios. </a:t>
            </a:r>
            <a:endParaRPr lang="es-ES" b="1" dirty="0" smtClean="0">
              <a:solidFill>
                <a:srgbClr val="0070C0"/>
              </a:solidFill>
            </a:endParaRPr>
          </a:p>
        </p:txBody>
      </p:sp>
      <p:sp>
        <p:nvSpPr>
          <p:cNvPr id="5" name="Marcador de pie de página 4"/>
          <p:cNvSpPr>
            <a:spLocks noGrp="1"/>
          </p:cNvSpPr>
          <p:nvPr>
            <p:ph type="ftr" sz="quarter" idx="11"/>
          </p:nvPr>
        </p:nvSpPr>
        <p:spPr/>
        <p:txBody>
          <a:bodyPr/>
          <a:lstStyle/>
          <a:p>
            <a:r>
              <a:rPr lang="es-ES" smtClean="0"/>
              <a:t>Resolución ICAC Presentación Instrumentos Financieros</a:t>
            </a:r>
            <a:endParaRPr lang="es-ES" dirty="0"/>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32</a:t>
            </a:fld>
            <a:endParaRPr lang="es-ES" dirty="0"/>
          </a:p>
        </p:txBody>
      </p:sp>
      <p:pic>
        <p:nvPicPr>
          <p:cNvPr id="7" name="Imagen 6"/>
          <p:cNvPicPr>
            <a:picLocks noChangeAspect="1"/>
          </p:cNvPicPr>
          <p:nvPr/>
        </p:nvPicPr>
        <p:blipFill>
          <a:blip r:embed="rId2"/>
          <a:stretch>
            <a:fillRect/>
          </a:stretch>
        </p:blipFill>
        <p:spPr>
          <a:xfrm>
            <a:off x="9041674" y="5070453"/>
            <a:ext cx="1581644" cy="1052512"/>
          </a:xfrm>
          <a:prstGeom prst="rect">
            <a:avLst/>
          </a:prstGeom>
        </p:spPr>
      </p:pic>
    </p:spTree>
    <p:extLst>
      <p:ext uri="{BB962C8B-B14F-4D97-AF65-F5344CB8AC3E}">
        <p14:creationId xmlns:p14="http://schemas.microsoft.com/office/powerpoint/2010/main" val="41052790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1095" y="219468"/>
            <a:ext cx="10515600" cy="1325563"/>
          </a:xfrm>
        </p:spPr>
        <p:txBody>
          <a:bodyPr/>
          <a:lstStyle/>
          <a:p>
            <a:r>
              <a:rPr lang="es-ES" dirty="0" smtClean="0"/>
              <a:t>Valoración de las acciones en el socio </a:t>
            </a:r>
            <a:br>
              <a:rPr lang="es-ES" dirty="0" smtClean="0"/>
            </a:br>
            <a:r>
              <a:rPr lang="es-ES" dirty="0" smtClean="0"/>
              <a:t>(art. 8.4)</a:t>
            </a:r>
          </a:p>
        </p:txBody>
      </p:sp>
      <p:sp>
        <p:nvSpPr>
          <p:cNvPr id="3" name="Marcador de contenido 2"/>
          <p:cNvSpPr>
            <a:spLocks noGrp="1"/>
          </p:cNvSpPr>
          <p:nvPr>
            <p:ph idx="1"/>
          </p:nvPr>
        </p:nvSpPr>
        <p:spPr>
          <a:xfrm>
            <a:off x="470807" y="1686832"/>
            <a:ext cx="4133850" cy="4351338"/>
          </a:xfrm>
        </p:spPr>
        <p:txBody>
          <a:bodyPr>
            <a:normAutofit/>
          </a:bodyPr>
          <a:lstStyle/>
          <a:p>
            <a:pPr marL="0" indent="0" algn="just">
              <a:buNone/>
            </a:pPr>
            <a:r>
              <a:rPr lang="es-ES" b="1" dirty="0" smtClean="0"/>
              <a:t>VALORACIÓN DE LAS ACCIONES EN EL SOCIO </a:t>
            </a:r>
          </a:p>
          <a:p>
            <a:pPr marL="0" indent="0" algn="just">
              <a:buNone/>
            </a:pPr>
            <a:endParaRPr lang="es-ES" dirty="0" smtClean="0"/>
          </a:p>
          <a:p>
            <a:pPr marL="0" indent="0" algn="just">
              <a:buNone/>
            </a:pPr>
            <a:r>
              <a:rPr lang="es-ES" dirty="0" smtClean="0"/>
              <a:t>Se valorarán en el socio inicialmente al </a:t>
            </a:r>
            <a:r>
              <a:rPr lang="es-ES" b="1" dirty="0" smtClean="0"/>
              <a:t>coste: </a:t>
            </a:r>
          </a:p>
          <a:p>
            <a:pPr marL="0" indent="0" algn="just">
              <a:buNone/>
            </a:pPr>
            <a:r>
              <a:rPr lang="es-ES" b="1" dirty="0" smtClean="0"/>
              <a:t>+valor nominal</a:t>
            </a:r>
          </a:p>
          <a:p>
            <a:pPr marL="0" indent="0" algn="just">
              <a:buNone/>
            </a:pPr>
            <a:r>
              <a:rPr lang="es-ES" b="1" dirty="0" smtClean="0"/>
              <a:t>+prima</a:t>
            </a:r>
          </a:p>
          <a:p>
            <a:pPr marL="0" indent="0" algn="just">
              <a:buNone/>
            </a:pPr>
            <a:r>
              <a:rPr lang="es-ES" b="1" dirty="0" smtClean="0"/>
              <a:t>+</a:t>
            </a:r>
            <a:r>
              <a:rPr lang="es-ES" b="1" u="sng" dirty="0" smtClean="0"/>
              <a:t>costes de transacción</a:t>
            </a:r>
            <a:endParaRPr lang="es-ES" u="sng" dirty="0" smtClean="0"/>
          </a:p>
        </p:txBody>
      </p:sp>
      <p:sp>
        <p:nvSpPr>
          <p:cNvPr id="5" name="Marcador de pie de página 4"/>
          <p:cNvSpPr>
            <a:spLocks noGrp="1"/>
          </p:cNvSpPr>
          <p:nvPr>
            <p:ph type="ftr" sz="quarter" idx="11"/>
          </p:nvPr>
        </p:nvSpPr>
        <p:spPr/>
        <p:txBody>
          <a:bodyPr/>
          <a:lstStyle/>
          <a:p>
            <a:r>
              <a:rPr lang="es-ES" smtClean="0"/>
              <a:t>Resolución ICAC Presentación Instrumentos Financieros</a:t>
            </a:r>
            <a:endParaRPr lang="es-ES" dirty="0"/>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33</a:t>
            </a:fld>
            <a:endParaRPr lang="es-ES" dirty="0"/>
          </a:p>
        </p:txBody>
      </p:sp>
      <p:sp>
        <p:nvSpPr>
          <p:cNvPr id="4" name="Flecha derecha 3"/>
          <p:cNvSpPr/>
          <p:nvPr/>
        </p:nvSpPr>
        <p:spPr>
          <a:xfrm>
            <a:off x="5012871" y="2625611"/>
            <a:ext cx="1812471" cy="2277836"/>
          </a:xfrm>
          <a:prstGeom prst="right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Pero…</a:t>
            </a:r>
            <a:endParaRPr lang="es-ES" dirty="0"/>
          </a:p>
        </p:txBody>
      </p:sp>
      <p:sp>
        <p:nvSpPr>
          <p:cNvPr id="7" name="CuadroTexto 6"/>
          <p:cNvSpPr txBox="1"/>
          <p:nvPr/>
        </p:nvSpPr>
        <p:spPr>
          <a:xfrm>
            <a:off x="6984053" y="1545031"/>
            <a:ext cx="4604657" cy="2031325"/>
          </a:xfrm>
          <a:prstGeom prst="rect">
            <a:avLst/>
          </a:prstGeom>
          <a:solidFill>
            <a:schemeClr val="bg1">
              <a:lumMod val="85000"/>
            </a:schemeClr>
          </a:solidFill>
        </p:spPr>
        <p:txBody>
          <a:bodyPr wrap="square" rtlCol="0">
            <a:spAutoFit/>
          </a:bodyPr>
          <a:lstStyle/>
          <a:p>
            <a:r>
              <a:rPr lang="es-ES" dirty="0" smtClean="0"/>
              <a:t>PGC 2007:</a:t>
            </a:r>
          </a:p>
          <a:p>
            <a:endParaRPr lang="es-ES" dirty="0"/>
          </a:p>
          <a:p>
            <a:r>
              <a:rPr lang="es-ES" b="1" i="1" u="sng" dirty="0" smtClean="0"/>
              <a:t>Activos mantenidos para negociar: </a:t>
            </a:r>
            <a:r>
              <a:rPr lang="es-ES" dirty="0" smtClean="0"/>
              <a:t>los costes de transacción van a PYG</a:t>
            </a:r>
          </a:p>
          <a:p>
            <a:endParaRPr lang="es-ES" dirty="0"/>
          </a:p>
          <a:p>
            <a:r>
              <a:rPr lang="es-ES" b="1" i="1" u="sng" dirty="0" smtClean="0"/>
              <a:t>Inversiones en acciones en empresas grupo: </a:t>
            </a:r>
            <a:r>
              <a:rPr lang="es-ES" dirty="0" smtClean="0"/>
              <a:t>los costes de transacción se </a:t>
            </a:r>
            <a:r>
              <a:rPr lang="es-ES" dirty="0" smtClean="0">
                <a:solidFill>
                  <a:srgbClr val="FF0000"/>
                </a:solidFill>
              </a:rPr>
              <a:t>reconocen en PyG </a:t>
            </a:r>
            <a:endParaRPr lang="es-ES" dirty="0">
              <a:solidFill>
                <a:srgbClr val="FF0000"/>
              </a:solidFill>
            </a:endParaRPr>
          </a:p>
        </p:txBody>
      </p:sp>
      <p:sp>
        <p:nvSpPr>
          <p:cNvPr id="8" name="CuadroTexto 7"/>
          <p:cNvSpPr txBox="1"/>
          <p:nvPr/>
        </p:nvSpPr>
        <p:spPr>
          <a:xfrm>
            <a:off x="6984053" y="3950690"/>
            <a:ext cx="4604657" cy="2585323"/>
          </a:xfrm>
          <a:prstGeom prst="rect">
            <a:avLst/>
          </a:prstGeom>
          <a:solidFill>
            <a:schemeClr val="bg1">
              <a:lumMod val="85000"/>
            </a:schemeClr>
          </a:solidFill>
        </p:spPr>
        <p:txBody>
          <a:bodyPr wrap="square" rtlCol="0">
            <a:spAutoFit/>
          </a:bodyPr>
          <a:lstStyle/>
          <a:p>
            <a:r>
              <a:rPr lang="es-ES" dirty="0" smtClean="0"/>
              <a:t>Proyecto RD reforma PGC:</a:t>
            </a:r>
          </a:p>
          <a:p>
            <a:endParaRPr lang="es-ES" dirty="0"/>
          </a:p>
          <a:p>
            <a:r>
              <a:rPr lang="es-ES" b="1" i="1" u="sng" dirty="0"/>
              <a:t>Activos financieros a valor razonable con cambios en la cuenta de pérdidas y </a:t>
            </a:r>
            <a:r>
              <a:rPr lang="es-ES" b="1" i="1" u="sng" dirty="0" smtClean="0"/>
              <a:t>ganancias: </a:t>
            </a:r>
            <a:r>
              <a:rPr lang="es-ES" dirty="0" smtClean="0">
                <a:solidFill>
                  <a:srgbClr val="FF0000"/>
                </a:solidFill>
              </a:rPr>
              <a:t>los costes del transacción van a PyG</a:t>
            </a:r>
          </a:p>
          <a:p>
            <a:endParaRPr lang="es-ES" dirty="0"/>
          </a:p>
          <a:p>
            <a:r>
              <a:rPr lang="es-ES" b="1" i="1" u="sng" dirty="0" smtClean="0"/>
              <a:t>Activos financieros a coste (en referencia a inversiones en acciones en empresas grupo): </a:t>
            </a:r>
            <a:r>
              <a:rPr lang="es-ES" dirty="0" smtClean="0"/>
              <a:t>los costes de transacción se reconocen en PyG </a:t>
            </a:r>
            <a:endParaRPr lang="es-ES" dirty="0"/>
          </a:p>
        </p:txBody>
      </p:sp>
      <p:pic>
        <p:nvPicPr>
          <p:cNvPr id="9" name="Imagen 6"/>
          <p:cNvPicPr>
            <a:picLocks noChangeAspect="1"/>
          </p:cNvPicPr>
          <p:nvPr/>
        </p:nvPicPr>
        <p:blipFill>
          <a:blip r:embed="rId2"/>
          <a:stretch>
            <a:fillRect/>
          </a:stretch>
        </p:blipFill>
        <p:spPr>
          <a:xfrm>
            <a:off x="4963245" y="5185954"/>
            <a:ext cx="1427707" cy="950074"/>
          </a:xfrm>
          <a:prstGeom prst="rect">
            <a:avLst/>
          </a:prstGeom>
        </p:spPr>
      </p:pic>
    </p:spTree>
    <p:extLst>
      <p:ext uri="{BB962C8B-B14F-4D97-AF65-F5344CB8AC3E}">
        <p14:creationId xmlns:p14="http://schemas.microsoft.com/office/powerpoint/2010/main" val="34077125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5138" y="0"/>
            <a:ext cx="10515600" cy="1325563"/>
          </a:xfrm>
        </p:spPr>
        <p:txBody>
          <a:bodyPr/>
          <a:lstStyle/>
          <a:p>
            <a:r>
              <a:rPr lang="es-ES" dirty="0" smtClean="0"/>
              <a:t>Otras aportaciones de socios (art. 9)</a:t>
            </a:r>
          </a:p>
        </p:txBody>
      </p:sp>
      <p:sp>
        <p:nvSpPr>
          <p:cNvPr id="3" name="Marcador de contenido 2"/>
          <p:cNvSpPr>
            <a:spLocks noGrp="1"/>
          </p:cNvSpPr>
          <p:nvPr>
            <p:ph idx="1"/>
          </p:nvPr>
        </p:nvSpPr>
        <p:spPr>
          <a:xfrm>
            <a:off x="248194" y="2279155"/>
            <a:ext cx="6048103" cy="4056331"/>
          </a:xfrm>
        </p:spPr>
        <p:txBody>
          <a:bodyPr>
            <a:normAutofit/>
          </a:bodyPr>
          <a:lstStyle/>
          <a:p>
            <a:pPr marL="0" indent="0" algn="just">
              <a:buNone/>
            </a:pPr>
            <a:r>
              <a:rPr lang="es-ES" sz="2400" dirty="0" smtClean="0"/>
              <a:t>1. Las aportaciones de los socios </a:t>
            </a:r>
            <a:r>
              <a:rPr lang="es-ES" sz="2400" b="1" dirty="0" smtClean="0"/>
              <a:t>sin contraprestación y en proporción a su participación en la sociedad, incluidas las que eventualmente se realicen en mérito de prestaciones accesorias</a:t>
            </a:r>
            <a:r>
              <a:rPr lang="es-ES" sz="2400" dirty="0" smtClean="0"/>
              <a:t>, </a:t>
            </a:r>
            <a:r>
              <a:rPr lang="es-ES" sz="2400" b="1" dirty="0" smtClean="0">
                <a:solidFill>
                  <a:srgbClr val="0070C0"/>
                </a:solidFill>
              </a:rPr>
              <a:t>no cumplen la definición de ingreso, ni la de pasivo </a:t>
            </a:r>
            <a:r>
              <a:rPr lang="es-ES" sz="2400" dirty="0" smtClean="0"/>
              <a:t>y, por lo tanto, el valor razonable del activo aportado, o el de la deuda condonada, se contabilizará en el patrimonio neto, dentro de los </a:t>
            </a:r>
            <a:r>
              <a:rPr lang="es-ES" sz="2400" b="1" dirty="0" smtClean="0"/>
              <a:t>fondos propios, en el epígrafe A-1.VI. «Otras aportaciones de socios».</a:t>
            </a:r>
          </a:p>
        </p:txBody>
      </p:sp>
      <p:sp>
        <p:nvSpPr>
          <p:cNvPr id="5" name="Marcador de pie de página 4"/>
          <p:cNvSpPr>
            <a:spLocks noGrp="1"/>
          </p:cNvSpPr>
          <p:nvPr>
            <p:ph type="ftr" sz="quarter" idx="11"/>
          </p:nvPr>
        </p:nvSpPr>
        <p:spPr/>
        <p:txBody>
          <a:bodyPr/>
          <a:lstStyle/>
          <a:p>
            <a:r>
              <a:rPr lang="es-ES" smtClean="0"/>
              <a:t>Resolución ICAC Presentación Instrumentos Financieros</a:t>
            </a:r>
            <a:endParaRPr lang="es-ES" dirty="0"/>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34</a:t>
            </a:fld>
            <a:endParaRPr lang="es-ES" dirty="0"/>
          </a:p>
        </p:txBody>
      </p:sp>
      <p:sp>
        <p:nvSpPr>
          <p:cNvPr id="4" name="CuadroTexto 3"/>
          <p:cNvSpPr txBox="1"/>
          <p:nvPr/>
        </p:nvSpPr>
        <p:spPr>
          <a:xfrm>
            <a:off x="1865926" y="1142048"/>
            <a:ext cx="8258476" cy="707886"/>
          </a:xfrm>
          <a:prstGeom prst="rect">
            <a:avLst/>
          </a:prstGeom>
          <a:solidFill>
            <a:schemeClr val="accent4">
              <a:lumMod val="40000"/>
              <a:lumOff val="60000"/>
            </a:schemeClr>
          </a:solidFill>
        </p:spPr>
        <p:txBody>
          <a:bodyPr wrap="square" rtlCol="0">
            <a:spAutoFit/>
          </a:bodyPr>
          <a:lstStyle/>
          <a:p>
            <a:pPr algn="ctr"/>
            <a:r>
              <a:rPr lang="es-ES" sz="2000" b="1" i="1" dirty="0" smtClean="0"/>
              <a:t>EN LÍNEAS GENERALES, SE REFIERE A LAS FAMOSAS APORTACIONES DE LA CUENTA 118, CON ALGUNAS VARIACIONES Y ACLARACIONES IMPORTANTES</a:t>
            </a:r>
            <a:endParaRPr lang="es-ES" sz="2000" b="1" i="1" dirty="0"/>
          </a:p>
        </p:txBody>
      </p:sp>
      <p:graphicFrame>
        <p:nvGraphicFramePr>
          <p:cNvPr id="7" name="Tabla 6"/>
          <p:cNvGraphicFramePr>
            <a:graphicFrameLocks noGrp="1"/>
          </p:cNvGraphicFramePr>
          <p:nvPr>
            <p:extLst>
              <p:ext uri="{D42A27DB-BD31-4B8C-83A1-F6EECF244321}">
                <p14:modId xmlns:p14="http://schemas.microsoft.com/office/powerpoint/2010/main" val="1150294726"/>
              </p:ext>
            </p:extLst>
          </p:nvPr>
        </p:nvGraphicFramePr>
        <p:xfrm>
          <a:off x="6720513" y="3338565"/>
          <a:ext cx="5011667" cy="1084188"/>
        </p:xfrm>
        <a:graphic>
          <a:graphicData uri="http://schemas.openxmlformats.org/drawingml/2006/table">
            <a:tbl>
              <a:tblPr firstRow="1" bandRow="1">
                <a:tableStyleId>{5C22544A-7EE6-4342-B048-85BDC9FD1C3A}</a:tableStyleId>
              </a:tblPr>
              <a:tblGrid>
                <a:gridCol w="931633"/>
                <a:gridCol w="2600325"/>
                <a:gridCol w="758223"/>
                <a:gridCol w="721486"/>
              </a:tblGrid>
              <a:tr h="342508">
                <a:tc>
                  <a:txBody>
                    <a:bodyPr/>
                    <a:lstStyle/>
                    <a:p>
                      <a:pPr algn="ctr"/>
                      <a:r>
                        <a:rPr lang="es-ES" sz="1600" dirty="0" smtClean="0"/>
                        <a:t>Cuenta</a:t>
                      </a:r>
                      <a:endParaRPr lang="es-ES" sz="1600" dirty="0"/>
                    </a:p>
                  </a:txBody>
                  <a:tcPr/>
                </a:tc>
                <a:tc>
                  <a:txBody>
                    <a:bodyPr/>
                    <a:lstStyle/>
                    <a:p>
                      <a:r>
                        <a:rPr lang="es-ES" sz="1600" dirty="0" smtClean="0"/>
                        <a:t>Denominación</a:t>
                      </a:r>
                      <a:endParaRPr lang="es-ES" sz="1600" dirty="0"/>
                    </a:p>
                  </a:txBody>
                  <a:tcPr/>
                </a:tc>
                <a:tc>
                  <a:txBody>
                    <a:bodyPr/>
                    <a:lstStyle/>
                    <a:p>
                      <a:pPr algn="r"/>
                      <a:r>
                        <a:rPr lang="es-ES" sz="1600" dirty="0" smtClean="0"/>
                        <a:t>Debe</a:t>
                      </a:r>
                      <a:endParaRPr lang="es-ES" sz="1600" dirty="0"/>
                    </a:p>
                  </a:txBody>
                  <a:tcPr/>
                </a:tc>
                <a:tc>
                  <a:txBody>
                    <a:bodyPr/>
                    <a:lstStyle/>
                    <a:p>
                      <a:pPr algn="r"/>
                      <a:r>
                        <a:rPr lang="es-ES" sz="1600" dirty="0" smtClean="0"/>
                        <a:t>Haber</a:t>
                      </a:r>
                      <a:endParaRPr lang="es-ES" sz="1600" dirty="0"/>
                    </a:p>
                  </a:txBody>
                  <a:tcPr/>
                </a:tc>
              </a:tr>
              <a:tr h="370840">
                <a:tc>
                  <a:txBody>
                    <a:bodyPr/>
                    <a:lstStyle/>
                    <a:p>
                      <a:pPr algn="ctr"/>
                      <a:r>
                        <a:rPr lang="es-ES" sz="1600" dirty="0" smtClean="0"/>
                        <a:t>572</a:t>
                      </a:r>
                      <a:endParaRPr lang="es-ES" sz="1600" dirty="0"/>
                    </a:p>
                  </a:txBody>
                  <a:tcPr/>
                </a:tc>
                <a:tc>
                  <a:txBody>
                    <a:bodyPr/>
                    <a:lstStyle/>
                    <a:p>
                      <a:r>
                        <a:rPr lang="es-ES" sz="1600" dirty="0" smtClean="0"/>
                        <a:t>Bancos c/c</a:t>
                      </a:r>
                      <a:endParaRPr lang="es-ES" sz="1600" dirty="0"/>
                    </a:p>
                  </a:txBody>
                  <a:tcPr/>
                </a:tc>
                <a:tc>
                  <a:txBody>
                    <a:bodyPr/>
                    <a:lstStyle/>
                    <a:p>
                      <a:pPr algn="r"/>
                      <a:endParaRPr lang="es-ES" sz="1600" dirty="0"/>
                    </a:p>
                  </a:txBody>
                  <a:tcPr/>
                </a:tc>
                <a:tc>
                  <a:txBody>
                    <a:bodyPr/>
                    <a:lstStyle/>
                    <a:p>
                      <a:pPr algn="r"/>
                      <a:endParaRPr lang="es-ES" sz="1600" dirty="0"/>
                    </a:p>
                  </a:txBody>
                  <a:tcPr/>
                </a:tc>
              </a:tr>
              <a:tr h="370840">
                <a:tc>
                  <a:txBody>
                    <a:bodyPr/>
                    <a:lstStyle/>
                    <a:p>
                      <a:pPr algn="ctr"/>
                      <a:r>
                        <a:rPr lang="es-ES" sz="1600" dirty="0" smtClean="0"/>
                        <a:t>118</a:t>
                      </a:r>
                      <a:endParaRPr lang="es-ES" sz="1600" dirty="0"/>
                    </a:p>
                  </a:txBody>
                  <a:tcPr/>
                </a:tc>
                <a:tc>
                  <a:txBody>
                    <a:bodyPr/>
                    <a:lstStyle/>
                    <a:p>
                      <a:r>
                        <a:rPr lang="es-ES" sz="1600" dirty="0" smtClean="0"/>
                        <a:t>Otras</a:t>
                      </a:r>
                      <a:r>
                        <a:rPr lang="es-ES" sz="1600" baseline="0" dirty="0" smtClean="0"/>
                        <a:t> aportaciones de socios</a:t>
                      </a:r>
                      <a:endParaRPr lang="es-ES" sz="1600" dirty="0"/>
                    </a:p>
                  </a:txBody>
                  <a:tcPr/>
                </a:tc>
                <a:tc>
                  <a:txBody>
                    <a:bodyPr/>
                    <a:lstStyle/>
                    <a:p>
                      <a:pPr algn="r"/>
                      <a:endParaRPr lang="es-ES" sz="1600" dirty="0"/>
                    </a:p>
                  </a:txBody>
                  <a:tcPr/>
                </a:tc>
                <a:tc>
                  <a:txBody>
                    <a:bodyPr/>
                    <a:lstStyle/>
                    <a:p>
                      <a:pPr algn="r"/>
                      <a:endParaRPr lang="es-ES" sz="1600" dirty="0"/>
                    </a:p>
                  </a:txBody>
                  <a:tcPr/>
                </a:tc>
              </a:tr>
            </a:tbl>
          </a:graphicData>
        </a:graphic>
      </p:graphicFrame>
    </p:spTree>
    <p:extLst>
      <p:ext uri="{BB962C8B-B14F-4D97-AF65-F5344CB8AC3E}">
        <p14:creationId xmlns:p14="http://schemas.microsoft.com/office/powerpoint/2010/main" val="23398655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Otras aportaciones de socios (art. 9)</a:t>
            </a:r>
          </a:p>
        </p:txBody>
      </p:sp>
      <p:sp>
        <p:nvSpPr>
          <p:cNvPr id="3" name="Marcador de contenido 2"/>
          <p:cNvSpPr>
            <a:spLocks noGrp="1"/>
          </p:cNvSpPr>
          <p:nvPr>
            <p:ph idx="1"/>
          </p:nvPr>
        </p:nvSpPr>
        <p:spPr>
          <a:xfrm>
            <a:off x="386323" y="2851652"/>
            <a:ext cx="4986788" cy="3504698"/>
          </a:xfrm>
        </p:spPr>
        <p:txBody>
          <a:bodyPr>
            <a:normAutofit fontScale="62500" lnSpcReduction="20000"/>
          </a:bodyPr>
          <a:lstStyle/>
          <a:p>
            <a:pPr marL="0" indent="0" algn="just">
              <a:buNone/>
            </a:pPr>
            <a:r>
              <a:rPr lang="es-ES" dirty="0" smtClean="0"/>
              <a:t>2. Cuando los socios efectúen una </a:t>
            </a:r>
            <a:r>
              <a:rPr lang="es-ES" b="1" dirty="0" smtClean="0"/>
              <a:t>aportación en un porcentaje superior a su participación en el capital social de la sociedad, el exceso sobre dicho importe se reconocerá atendiendo a la realidad económica de la operación</a:t>
            </a:r>
            <a:r>
              <a:rPr lang="es-ES" dirty="0" smtClean="0"/>
              <a:t>. En la medida en que la operación se califique como una </a:t>
            </a:r>
            <a:r>
              <a:rPr lang="es-ES" u="sng" dirty="0" smtClean="0"/>
              <a:t>donación</a:t>
            </a:r>
            <a:r>
              <a:rPr lang="es-ES" dirty="0" smtClean="0"/>
              <a:t>, se aplicarán los criterios indicados en el </a:t>
            </a:r>
            <a:r>
              <a:rPr lang="es-ES" b="1" dirty="0" smtClean="0"/>
              <a:t>apartado 1 de la NRV sobre subvenciones, donaciones y legados recibidos del PGC/PGC-PYMES.</a:t>
            </a:r>
          </a:p>
          <a:p>
            <a:pPr marL="0" indent="0" algn="just">
              <a:buNone/>
            </a:pPr>
            <a:r>
              <a:rPr lang="es-ES" b="1" dirty="0" smtClean="0"/>
              <a:t>Se seguirá este mismo criterio </a:t>
            </a:r>
            <a:r>
              <a:rPr lang="es-ES" dirty="0" smtClean="0"/>
              <a:t>en la </a:t>
            </a:r>
            <a:r>
              <a:rPr lang="es-ES" u="sng" dirty="0" smtClean="0"/>
              <a:t>constitución de la sociedad o en los aumentos de capital social con prima de emisión o asunción cuando el valor razonable del patrimonio aportado por cada socio no sea equivalente al valor razonable de las participaciones sociales o de las acciones recibidas </a:t>
            </a:r>
            <a:r>
              <a:rPr lang="es-ES" dirty="0" smtClean="0"/>
              <a:t>a cambio.</a:t>
            </a:r>
          </a:p>
        </p:txBody>
      </p:sp>
      <p:sp>
        <p:nvSpPr>
          <p:cNvPr id="5" name="Marcador de pie de página 4"/>
          <p:cNvSpPr>
            <a:spLocks noGrp="1"/>
          </p:cNvSpPr>
          <p:nvPr>
            <p:ph type="ftr" sz="quarter" idx="11"/>
          </p:nvPr>
        </p:nvSpPr>
        <p:spPr/>
        <p:txBody>
          <a:bodyPr/>
          <a:lstStyle/>
          <a:p>
            <a:r>
              <a:rPr lang="es-ES" smtClean="0"/>
              <a:t>Resolución ICAC Presentación Instrumentos Financieros</a:t>
            </a:r>
            <a:endParaRPr lang="es-ES" dirty="0"/>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35</a:t>
            </a:fld>
            <a:endParaRPr lang="es-ES" dirty="0"/>
          </a:p>
        </p:txBody>
      </p:sp>
      <p:sp>
        <p:nvSpPr>
          <p:cNvPr id="4" name="CuadroTexto 3"/>
          <p:cNvSpPr txBox="1"/>
          <p:nvPr/>
        </p:nvSpPr>
        <p:spPr>
          <a:xfrm>
            <a:off x="1761423" y="1690688"/>
            <a:ext cx="8258476" cy="707886"/>
          </a:xfrm>
          <a:prstGeom prst="rect">
            <a:avLst/>
          </a:prstGeom>
          <a:solidFill>
            <a:schemeClr val="accent4">
              <a:lumMod val="40000"/>
              <a:lumOff val="60000"/>
            </a:schemeClr>
          </a:solidFill>
        </p:spPr>
        <p:txBody>
          <a:bodyPr wrap="square" rtlCol="0">
            <a:spAutoFit/>
          </a:bodyPr>
          <a:lstStyle/>
          <a:p>
            <a:pPr algn="ctr"/>
            <a:r>
              <a:rPr lang="es-ES" sz="2000" b="1" i="1" dirty="0" smtClean="0"/>
              <a:t>EN LÍNEAS GENERALES, SE REFIERE A LAS FAMOSAS APORTACIONES DE LA CUENTA 118, CON ALGUNAS VARIACIONES Y ACLARACIONES IMPORTANTES</a:t>
            </a:r>
            <a:endParaRPr lang="es-ES" sz="2000" b="1" i="1" dirty="0"/>
          </a:p>
        </p:txBody>
      </p:sp>
      <p:graphicFrame>
        <p:nvGraphicFramePr>
          <p:cNvPr id="7" name="Tabla 6"/>
          <p:cNvGraphicFramePr>
            <a:graphicFrameLocks noGrp="1"/>
          </p:cNvGraphicFramePr>
          <p:nvPr>
            <p:extLst>
              <p:ext uri="{D42A27DB-BD31-4B8C-83A1-F6EECF244321}">
                <p14:modId xmlns:p14="http://schemas.microsoft.com/office/powerpoint/2010/main" val="1721604517"/>
              </p:ext>
            </p:extLst>
          </p:nvPr>
        </p:nvGraphicFramePr>
        <p:xfrm>
          <a:off x="6182314" y="3326427"/>
          <a:ext cx="5688702" cy="1455028"/>
        </p:xfrm>
        <a:graphic>
          <a:graphicData uri="http://schemas.openxmlformats.org/drawingml/2006/table">
            <a:tbl>
              <a:tblPr firstRow="1" bandRow="1">
                <a:tableStyleId>{5C22544A-7EE6-4342-B048-85BDC9FD1C3A}</a:tableStyleId>
              </a:tblPr>
              <a:tblGrid>
                <a:gridCol w="1011505"/>
                <a:gridCol w="3217358"/>
                <a:gridCol w="743306"/>
                <a:gridCol w="716533"/>
              </a:tblGrid>
              <a:tr h="342508">
                <a:tc>
                  <a:txBody>
                    <a:bodyPr/>
                    <a:lstStyle/>
                    <a:p>
                      <a:r>
                        <a:rPr lang="es-ES" sz="1600" dirty="0" smtClean="0"/>
                        <a:t>Cuenta</a:t>
                      </a:r>
                      <a:endParaRPr lang="es-ES" sz="1600" dirty="0"/>
                    </a:p>
                  </a:txBody>
                  <a:tcPr/>
                </a:tc>
                <a:tc>
                  <a:txBody>
                    <a:bodyPr/>
                    <a:lstStyle/>
                    <a:p>
                      <a:r>
                        <a:rPr lang="es-ES" sz="1600" dirty="0" smtClean="0"/>
                        <a:t>Denominación</a:t>
                      </a:r>
                      <a:endParaRPr lang="es-ES" sz="1600" dirty="0"/>
                    </a:p>
                  </a:txBody>
                  <a:tcPr/>
                </a:tc>
                <a:tc>
                  <a:txBody>
                    <a:bodyPr/>
                    <a:lstStyle/>
                    <a:p>
                      <a:pPr algn="r"/>
                      <a:r>
                        <a:rPr lang="es-ES" sz="1600" dirty="0" smtClean="0"/>
                        <a:t>Debe</a:t>
                      </a:r>
                      <a:endParaRPr lang="es-ES" sz="1600" dirty="0"/>
                    </a:p>
                  </a:txBody>
                  <a:tcPr/>
                </a:tc>
                <a:tc>
                  <a:txBody>
                    <a:bodyPr/>
                    <a:lstStyle/>
                    <a:p>
                      <a:pPr algn="r"/>
                      <a:r>
                        <a:rPr lang="es-ES" sz="1600" dirty="0" smtClean="0"/>
                        <a:t>Haber</a:t>
                      </a:r>
                      <a:endParaRPr lang="es-ES" sz="1600" dirty="0"/>
                    </a:p>
                  </a:txBody>
                  <a:tcPr/>
                </a:tc>
              </a:tr>
              <a:tr h="370840">
                <a:tc>
                  <a:txBody>
                    <a:bodyPr/>
                    <a:lstStyle/>
                    <a:p>
                      <a:pPr algn="ctr"/>
                      <a:r>
                        <a:rPr lang="es-ES" sz="1600" dirty="0" smtClean="0"/>
                        <a:t>572</a:t>
                      </a:r>
                      <a:endParaRPr lang="es-ES" sz="1600" dirty="0"/>
                    </a:p>
                  </a:txBody>
                  <a:tcPr/>
                </a:tc>
                <a:tc>
                  <a:txBody>
                    <a:bodyPr/>
                    <a:lstStyle/>
                    <a:p>
                      <a:r>
                        <a:rPr lang="es-ES" sz="1600" dirty="0" smtClean="0"/>
                        <a:t>Bancos c/c</a:t>
                      </a:r>
                      <a:endParaRPr lang="es-ES" sz="1600" dirty="0"/>
                    </a:p>
                  </a:txBody>
                  <a:tcPr/>
                </a:tc>
                <a:tc>
                  <a:txBody>
                    <a:bodyPr/>
                    <a:lstStyle/>
                    <a:p>
                      <a:pPr algn="r"/>
                      <a:endParaRPr lang="es-ES" sz="1600" dirty="0"/>
                    </a:p>
                  </a:txBody>
                  <a:tcPr/>
                </a:tc>
                <a:tc>
                  <a:txBody>
                    <a:bodyPr/>
                    <a:lstStyle/>
                    <a:p>
                      <a:pPr algn="r"/>
                      <a:endParaRPr lang="es-ES" sz="1600" dirty="0"/>
                    </a:p>
                  </a:txBody>
                  <a:tcPr/>
                </a:tc>
              </a:tr>
              <a:tr h="370840">
                <a:tc>
                  <a:txBody>
                    <a:bodyPr/>
                    <a:lstStyle/>
                    <a:p>
                      <a:pPr algn="ctr"/>
                      <a:r>
                        <a:rPr lang="es-ES" sz="1600" dirty="0" smtClean="0"/>
                        <a:t>118</a:t>
                      </a:r>
                      <a:endParaRPr lang="es-ES" sz="1600" dirty="0"/>
                    </a:p>
                  </a:txBody>
                  <a:tcPr/>
                </a:tc>
                <a:tc>
                  <a:txBody>
                    <a:bodyPr/>
                    <a:lstStyle/>
                    <a:p>
                      <a:r>
                        <a:rPr lang="es-ES" sz="1600" dirty="0" smtClean="0"/>
                        <a:t>Otras</a:t>
                      </a:r>
                      <a:r>
                        <a:rPr lang="es-ES" sz="1600" baseline="0" dirty="0" smtClean="0"/>
                        <a:t> aportaciones de socios</a:t>
                      </a:r>
                      <a:endParaRPr lang="es-ES" sz="1600" dirty="0"/>
                    </a:p>
                  </a:txBody>
                  <a:tcPr/>
                </a:tc>
                <a:tc>
                  <a:txBody>
                    <a:bodyPr/>
                    <a:lstStyle/>
                    <a:p>
                      <a:pPr algn="r"/>
                      <a:endParaRPr lang="es-ES" sz="1600" dirty="0"/>
                    </a:p>
                  </a:txBody>
                  <a:tcPr/>
                </a:tc>
                <a:tc>
                  <a:txBody>
                    <a:bodyPr/>
                    <a:lstStyle/>
                    <a:p>
                      <a:pPr algn="r"/>
                      <a:endParaRPr lang="es-ES" sz="1600" dirty="0"/>
                    </a:p>
                  </a:txBody>
                  <a:tcPr/>
                </a:tc>
              </a:tr>
              <a:tr h="370840">
                <a:tc>
                  <a:txBody>
                    <a:bodyPr/>
                    <a:lstStyle/>
                    <a:p>
                      <a:pPr algn="ctr"/>
                      <a:r>
                        <a:rPr lang="es-ES" sz="1600" b="1" dirty="0" smtClean="0"/>
                        <a:t>13X/7XX</a:t>
                      </a:r>
                      <a:endParaRPr lang="es-ES" sz="1600" b="1" dirty="0"/>
                    </a:p>
                  </a:txBody>
                  <a:tcPr/>
                </a:tc>
                <a:tc>
                  <a:txBody>
                    <a:bodyPr/>
                    <a:lstStyle/>
                    <a:p>
                      <a:r>
                        <a:rPr lang="es-ES" sz="1600" b="1" dirty="0" smtClean="0"/>
                        <a:t>Ingreso</a:t>
                      </a:r>
                      <a:r>
                        <a:rPr lang="es-ES" sz="1600" b="1" baseline="0" dirty="0" smtClean="0"/>
                        <a:t> por donación</a:t>
                      </a:r>
                      <a:endParaRPr lang="es-ES" sz="1600" b="1" dirty="0"/>
                    </a:p>
                  </a:txBody>
                  <a:tcPr/>
                </a:tc>
                <a:tc>
                  <a:txBody>
                    <a:bodyPr/>
                    <a:lstStyle/>
                    <a:p>
                      <a:pPr algn="r"/>
                      <a:endParaRPr lang="es-ES" sz="1600" dirty="0"/>
                    </a:p>
                  </a:txBody>
                  <a:tcPr/>
                </a:tc>
                <a:tc>
                  <a:txBody>
                    <a:bodyPr/>
                    <a:lstStyle/>
                    <a:p>
                      <a:pPr algn="r"/>
                      <a:endParaRPr lang="es-ES" sz="1600" dirty="0"/>
                    </a:p>
                  </a:txBody>
                  <a:tcPr/>
                </a:tc>
              </a:tr>
            </a:tbl>
          </a:graphicData>
        </a:graphic>
      </p:graphicFrame>
      <p:sp>
        <p:nvSpPr>
          <p:cNvPr id="8" name="Elipse 7"/>
          <p:cNvSpPr/>
          <p:nvPr/>
        </p:nvSpPr>
        <p:spPr>
          <a:xfrm>
            <a:off x="6060933" y="4364564"/>
            <a:ext cx="3293459" cy="550259"/>
          </a:xfrm>
          <a:prstGeom prst="ellipse">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dirty="0"/>
          </a:p>
        </p:txBody>
      </p:sp>
      <p:sp>
        <p:nvSpPr>
          <p:cNvPr id="9" name="Flecha doblada hacia arriba 8"/>
          <p:cNvSpPr/>
          <p:nvPr/>
        </p:nvSpPr>
        <p:spPr>
          <a:xfrm rot="5400000">
            <a:off x="7363752" y="5259823"/>
            <a:ext cx="687823" cy="44506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CuadroTexto 9"/>
          <p:cNvSpPr txBox="1"/>
          <p:nvPr/>
        </p:nvSpPr>
        <p:spPr>
          <a:xfrm>
            <a:off x="7707662" y="5533940"/>
            <a:ext cx="3600956" cy="369332"/>
          </a:xfrm>
          <a:prstGeom prst="rect">
            <a:avLst/>
          </a:prstGeom>
          <a:noFill/>
        </p:spPr>
        <p:txBody>
          <a:bodyPr wrap="square" rtlCol="0">
            <a:spAutoFit/>
          </a:bodyPr>
          <a:lstStyle/>
          <a:p>
            <a:pPr algn="ctr"/>
            <a:r>
              <a:rPr lang="es-ES" dirty="0" smtClean="0"/>
              <a:t>FISCALMENTE (LIS) ES UN </a:t>
            </a:r>
            <a:r>
              <a:rPr lang="es-ES" b="1" u="sng" dirty="0" smtClean="0"/>
              <a:t>INGRESO</a:t>
            </a:r>
          </a:p>
        </p:txBody>
      </p:sp>
    </p:spTree>
    <p:extLst>
      <p:ext uri="{BB962C8B-B14F-4D97-AF65-F5344CB8AC3E}">
        <p14:creationId xmlns:p14="http://schemas.microsoft.com/office/powerpoint/2010/main" val="12628530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 y="0"/>
            <a:ext cx="11296481" cy="1197621"/>
          </a:xfrm>
        </p:spPr>
        <p:txBody>
          <a:bodyPr/>
          <a:lstStyle/>
          <a:p>
            <a:r>
              <a:rPr lang="es-ES" dirty="0" smtClean="0"/>
              <a:t>Otras aportaciones de socios (art. 9.3)</a:t>
            </a:r>
          </a:p>
        </p:txBody>
      </p:sp>
      <p:sp>
        <p:nvSpPr>
          <p:cNvPr id="3" name="Marcador de contenido 2"/>
          <p:cNvSpPr>
            <a:spLocks noGrp="1"/>
          </p:cNvSpPr>
          <p:nvPr>
            <p:ph idx="1"/>
          </p:nvPr>
        </p:nvSpPr>
        <p:spPr>
          <a:xfrm>
            <a:off x="457201" y="1325563"/>
            <a:ext cx="2095836" cy="1014680"/>
          </a:xfrm>
          <a:solidFill>
            <a:schemeClr val="accent4">
              <a:lumMod val="20000"/>
              <a:lumOff val="80000"/>
            </a:schemeClr>
          </a:solidFill>
        </p:spPr>
        <p:txBody>
          <a:bodyPr>
            <a:normAutofit fontScale="70000" lnSpcReduction="20000"/>
          </a:bodyPr>
          <a:lstStyle/>
          <a:p>
            <a:pPr marL="0" indent="0" algn="ctr">
              <a:buNone/>
            </a:pPr>
            <a:r>
              <a:rPr lang="es-ES" sz="2400" dirty="0" smtClean="0"/>
              <a:t>CONDICIONES PARA CONTABILIZAR ESTAS APORTACIONES COMO FONDOS PROPIOS </a:t>
            </a:r>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36</a:t>
            </a:fld>
            <a:endParaRPr lang="es-ES" dirty="0"/>
          </a:p>
        </p:txBody>
      </p:sp>
      <p:graphicFrame>
        <p:nvGraphicFramePr>
          <p:cNvPr id="4" name="Diagrama 3"/>
          <p:cNvGraphicFramePr/>
          <p:nvPr>
            <p:extLst>
              <p:ext uri="{D42A27DB-BD31-4B8C-83A1-F6EECF244321}">
                <p14:modId xmlns:p14="http://schemas.microsoft.com/office/powerpoint/2010/main" val="913134730"/>
              </p:ext>
            </p:extLst>
          </p:nvPr>
        </p:nvGraphicFramePr>
        <p:xfrm>
          <a:off x="129474" y="898217"/>
          <a:ext cx="11928334" cy="54581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Elipse 7"/>
          <p:cNvSpPr/>
          <p:nvPr/>
        </p:nvSpPr>
        <p:spPr>
          <a:xfrm>
            <a:off x="315589" y="3402814"/>
            <a:ext cx="801112" cy="28322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Elipse 4"/>
          <p:cNvSpPr/>
          <p:nvPr/>
        </p:nvSpPr>
        <p:spPr>
          <a:xfrm>
            <a:off x="9634917" y="4976602"/>
            <a:ext cx="2557083" cy="9791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Elipse 8"/>
          <p:cNvSpPr/>
          <p:nvPr/>
        </p:nvSpPr>
        <p:spPr>
          <a:xfrm>
            <a:off x="6773034" y="4795205"/>
            <a:ext cx="2387150" cy="14194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9 Marcador de pie de página"/>
          <p:cNvSpPr>
            <a:spLocks noGrp="1"/>
          </p:cNvSpPr>
          <p:nvPr>
            <p:ph type="ftr" sz="quarter" idx="11"/>
          </p:nvPr>
        </p:nvSpPr>
        <p:spPr/>
        <p:txBody>
          <a:bodyPr/>
          <a:lstStyle/>
          <a:p>
            <a:r>
              <a:rPr lang="es-ES" smtClean="0"/>
              <a:t>Resolución ICAC Presentación Instrumentos Financieros</a:t>
            </a:r>
            <a:endParaRPr lang="es-ES" dirty="0"/>
          </a:p>
        </p:txBody>
      </p:sp>
    </p:spTree>
    <p:extLst>
      <p:ext uri="{BB962C8B-B14F-4D97-AF65-F5344CB8AC3E}">
        <p14:creationId xmlns:p14="http://schemas.microsoft.com/office/powerpoint/2010/main" val="30705206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Otras aportaciones de socios (art. 9)</a:t>
            </a:r>
          </a:p>
        </p:txBody>
      </p:sp>
      <p:sp>
        <p:nvSpPr>
          <p:cNvPr id="3" name="Marcador de contenido 2"/>
          <p:cNvSpPr>
            <a:spLocks noGrp="1"/>
          </p:cNvSpPr>
          <p:nvPr>
            <p:ph idx="1"/>
          </p:nvPr>
        </p:nvSpPr>
        <p:spPr/>
        <p:txBody>
          <a:bodyPr>
            <a:normAutofit lnSpcReduction="10000"/>
          </a:bodyPr>
          <a:lstStyle/>
          <a:p>
            <a:pPr marL="0" indent="0" algn="just">
              <a:buNone/>
            </a:pPr>
            <a:r>
              <a:rPr lang="es-ES" b="1" dirty="0" smtClean="0"/>
              <a:t>CONSIDERACIONES ADICIONALES.-</a:t>
            </a:r>
          </a:p>
          <a:p>
            <a:pPr marL="0" indent="0" algn="just">
              <a:buNone/>
            </a:pPr>
            <a:r>
              <a:rPr lang="es-ES" dirty="0" smtClean="0"/>
              <a:t>- Estas contribuciones se hacen sin que </a:t>
            </a:r>
            <a:r>
              <a:rPr lang="es-ES" b="1" dirty="0" smtClean="0"/>
              <a:t>el socio que las realiza no recibe derecho alguno</a:t>
            </a:r>
            <a:r>
              <a:rPr lang="es-ES" dirty="0" smtClean="0"/>
              <a:t>, sin perjuicio de que se reconozcan como un mayor valor de la inversión (en la contabilidad del socio).</a:t>
            </a:r>
          </a:p>
          <a:p>
            <a:pPr marL="0" indent="0" algn="just">
              <a:buNone/>
            </a:pPr>
            <a:r>
              <a:rPr lang="es-ES" strike="sngStrike" dirty="0" smtClean="0"/>
              <a:t>- La facultad del socio de participar en el reparto de estas aportaciones surge de su </a:t>
            </a:r>
            <a:r>
              <a:rPr lang="es-ES" b="1" strike="sngStrike" dirty="0" smtClean="0"/>
              <a:t>participación proporcional en el capital social</a:t>
            </a:r>
            <a:r>
              <a:rPr lang="es-ES" strike="sngStrike" dirty="0" smtClean="0"/>
              <a:t>, con sujeción a los requisitos previstos a tal efecto en la TRLSC y en los estatutos. </a:t>
            </a:r>
            <a:r>
              <a:rPr lang="es-ES" dirty="0" smtClean="0"/>
              <a:t>(párrafo eliminado de la versión final de RICAC-PIF)</a:t>
            </a:r>
          </a:p>
          <a:p>
            <a:pPr marL="0" indent="0" algn="just">
              <a:buNone/>
            </a:pPr>
            <a:r>
              <a:rPr lang="es-ES" dirty="0"/>
              <a:t>-</a:t>
            </a:r>
            <a:r>
              <a:rPr lang="es-ES" dirty="0" smtClean="0"/>
              <a:t> Las aportaciones de los socios reguladas en este artículo </a:t>
            </a:r>
            <a:r>
              <a:rPr lang="es-ES" b="1" dirty="0" smtClean="0"/>
              <a:t>constituyen beneficios distribuibles</a:t>
            </a:r>
            <a:r>
              <a:rPr lang="es-ES" dirty="0" smtClean="0"/>
              <a:t> y siguen el estatuto de la prima de emisión o prima de asunción.</a:t>
            </a:r>
          </a:p>
        </p:txBody>
      </p:sp>
      <p:sp>
        <p:nvSpPr>
          <p:cNvPr id="5" name="Marcador de pie de página 4"/>
          <p:cNvSpPr>
            <a:spLocks noGrp="1"/>
          </p:cNvSpPr>
          <p:nvPr>
            <p:ph type="ftr" sz="quarter" idx="11"/>
          </p:nvPr>
        </p:nvSpPr>
        <p:spPr/>
        <p:txBody>
          <a:bodyPr/>
          <a:lstStyle/>
          <a:p>
            <a:r>
              <a:rPr lang="es-ES" smtClean="0"/>
              <a:t>Resolución ICAC Presentación Instrumentos Financieros</a:t>
            </a:r>
            <a:endParaRPr lang="es-ES" dirty="0"/>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37</a:t>
            </a:fld>
            <a:endParaRPr lang="es-ES" dirty="0"/>
          </a:p>
        </p:txBody>
      </p:sp>
    </p:spTree>
    <p:extLst>
      <p:ext uri="{BB962C8B-B14F-4D97-AF65-F5344CB8AC3E}">
        <p14:creationId xmlns:p14="http://schemas.microsoft.com/office/powerpoint/2010/main" val="3889617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Otras aportaciones de socios (art. 9)</a:t>
            </a:r>
          </a:p>
        </p:txBody>
      </p:sp>
      <p:sp>
        <p:nvSpPr>
          <p:cNvPr id="3" name="Marcador de contenido 2"/>
          <p:cNvSpPr>
            <a:spLocks noGrp="1"/>
          </p:cNvSpPr>
          <p:nvPr>
            <p:ph idx="1"/>
          </p:nvPr>
        </p:nvSpPr>
        <p:spPr/>
        <p:txBody>
          <a:bodyPr>
            <a:normAutofit fontScale="92500" lnSpcReduction="20000"/>
          </a:bodyPr>
          <a:lstStyle/>
          <a:p>
            <a:pPr marL="0" indent="0" algn="just">
              <a:buNone/>
            </a:pPr>
            <a:r>
              <a:rPr lang="es-ES" b="1" dirty="0"/>
              <a:t>CONSIDERACIONES ADICIONALES.-</a:t>
            </a:r>
          </a:p>
          <a:p>
            <a:pPr marL="0" indent="0" algn="just">
              <a:buNone/>
            </a:pPr>
            <a:r>
              <a:rPr lang="es-ES" dirty="0" smtClean="0"/>
              <a:t>-Las aportaciones realizadas a cuenta de futuros aumentos de capital social, pendientes de ser acordados por el órgano competente, se contabilizarán de acuerdo con el criterio establecido en el art. 8.2 </a:t>
            </a:r>
            <a:r>
              <a:rPr lang="es-ES" dirty="0"/>
              <a:t>(plazo establecido en la Ley para la formulación de las </a:t>
            </a:r>
            <a:r>
              <a:rPr lang="es-ES" dirty="0" smtClean="0"/>
              <a:t>CCAA) </a:t>
            </a:r>
            <a:r>
              <a:rPr lang="es-ES" u="sng" dirty="0" smtClean="0"/>
              <a:t>salvo renuncia expresa del socio a la restitución de lo aportado en caso de un futuro aumento incompleto del capital social.</a:t>
            </a:r>
            <a:r>
              <a:rPr lang="es-ES" b="1" u="sng" dirty="0" smtClean="0">
                <a:solidFill>
                  <a:srgbClr val="0070C0"/>
                </a:solidFill>
                <a:sym typeface="Wingdings" panose="05000000000000000000" pitchFamily="2" charset="2"/>
              </a:rPr>
              <a:t> </a:t>
            </a:r>
            <a:endParaRPr lang="es-ES" b="1" u="sng" dirty="0" smtClean="0">
              <a:solidFill>
                <a:srgbClr val="0070C0"/>
              </a:solidFill>
            </a:endParaRPr>
          </a:p>
          <a:p>
            <a:pPr marL="0" indent="0" algn="just">
              <a:buNone/>
            </a:pPr>
            <a:endParaRPr lang="es-ES" dirty="0" smtClean="0"/>
          </a:p>
          <a:p>
            <a:pPr marL="0" indent="0" algn="just">
              <a:buNone/>
            </a:pPr>
            <a:r>
              <a:rPr lang="es-ES" dirty="0" smtClean="0"/>
              <a:t>-Las </a:t>
            </a:r>
            <a:r>
              <a:rPr lang="es-ES" b="1" dirty="0" smtClean="0"/>
              <a:t>sociedades públicas contabilizarán las aportaciones recibidas de la entidad pública dominante </a:t>
            </a:r>
            <a:r>
              <a:rPr lang="es-ES" dirty="0" smtClean="0"/>
              <a:t>siguiendo los criterios establecidos en la NRV sobre subvenciones, donaciones y legados y en su desarrollo, por la Orden EHA/733/2010 (aspectos contables de empresas públicas que operan en determinadas circunstancias).</a:t>
            </a:r>
            <a:endParaRPr lang="es-ES" dirty="0"/>
          </a:p>
        </p:txBody>
      </p:sp>
      <p:sp>
        <p:nvSpPr>
          <p:cNvPr id="5" name="Marcador de pie de página 4"/>
          <p:cNvSpPr>
            <a:spLocks noGrp="1"/>
          </p:cNvSpPr>
          <p:nvPr>
            <p:ph type="ftr" sz="quarter" idx="11"/>
          </p:nvPr>
        </p:nvSpPr>
        <p:spPr/>
        <p:txBody>
          <a:bodyPr/>
          <a:lstStyle/>
          <a:p>
            <a:r>
              <a:rPr lang="es-ES" smtClean="0"/>
              <a:t>Resolución ICAC Presentación Instrumentos Financieros</a:t>
            </a:r>
            <a:endParaRPr lang="es-ES" dirty="0"/>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38</a:t>
            </a:fld>
            <a:endParaRPr lang="es-ES" dirty="0"/>
          </a:p>
        </p:txBody>
      </p:sp>
    </p:spTree>
    <p:extLst>
      <p:ext uri="{BB962C8B-B14F-4D97-AF65-F5344CB8AC3E}">
        <p14:creationId xmlns:p14="http://schemas.microsoft.com/office/powerpoint/2010/main" val="19565302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marL="0" indent="0">
              <a:buNone/>
            </a:pPr>
            <a:r>
              <a:rPr lang="es-ES" b="1" dirty="0" smtClean="0"/>
              <a:t>CASO PRÁCTICO (ENUNCIADO)</a:t>
            </a:r>
          </a:p>
          <a:p>
            <a:pPr marL="0" indent="0">
              <a:buNone/>
            </a:pPr>
            <a:endParaRPr lang="es-ES" dirty="0"/>
          </a:p>
          <a:p>
            <a:pPr marL="0" indent="0" algn="just">
              <a:buNone/>
            </a:pPr>
            <a:r>
              <a:rPr lang="es-ES" dirty="0" smtClean="0"/>
              <a:t>Los 5 socios que forman parte de una S.L. deciden aportar como ayuda financiera transitoria a la empresa, 1.000 euros cada uno. Además, uno de ellos, el socio A.C., también aporta un edificio con un valor </a:t>
            </a:r>
            <a:r>
              <a:rPr lang="es-ES" dirty="0"/>
              <a:t>razonable de 300.000 euros.</a:t>
            </a:r>
          </a:p>
        </p:txBody>
      </p:sp>
      <p:sp>
        <p:nvSpPr>
          <p:cNvPr id="4" name="Título 1"/>
          <p:cNvSpPr txBox="1">
            <a:spLocks/>
          </p:cNvSpPr>
          <p:nvPr/>
        </p:nvSpPr>
        <p:spPr>
          <a:xfrm>
            <a:off x="0" y="0"/>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b="1" i="1" dirty="0" smtClean="0">
                <a:latin typeface="+mn-lt"/>
              </a:rPr>
              <a:t>Otras aportaciones de socios</a:t>
            </a:r>
            <a:endParaRPr lang="es-ES" b="1" i="1" dirty="0">
              <a:latin typeface="+mn-lt"/>
            </a:endParaRPr>
          </a:p>
        </p:txBody>
      </p:sp>
      <p:sp>
        <p:nvSpPr>
          <p:cNvPr id="5" name="Marcador de pie de página 4"/>
          <p:cNvSpPr>
            <a:spLocks noGrp="1"/>
          </p:cNvSpPr>
          <p:nvPr>
            <p:ph type="ftr" sz="quarter" idx="11"/>
          </p:nvPr>
        </p:nvSpPr>
        <p:spPr/>
        <p:txBody>
          <a:bodyPr/>
          <a:lstStyle/>
          <a:p>
            <a:r>
              <a:rPr lang="es-ES" smtClean="0"/>
              <a:t>Resolución ICAC Presentación Instrumentos Financieros</a:t>
            </a:r>
            <a:endParaRPr lang="es-ES" dirty="0"/>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39</a:t>
            </a:fld>
            <a:endParaRPr lang="es-ES" dirty="0"/>
          </a:p>
        </p:txBody>
      </p:sp>
    </p:spTree>
    <p:extLst>
      <p:ext uri="{BB962C8B-B14F-4D97-AF65-F5344CB8AC3E}">
        <p14:creationId xmlns:p14="http://schemas.microsoft.com/office/powerpoint/2010/main" val="6403045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Primera aplicación de la RICAC-PIF </a:t>
            </a:r>
            <a:r>
              <a:rPr lang="es-ES" sz="2400" dirty="0" smtClean="0"/>
              <a:t>(DT única)</a:t>
            </a:r>
            <a:endParaRPr lang="es-ES" sz="2400" dirty="0"/>
          </a:p>
        </p:txBody>
      </p:sp>
      <p:sp>
        <p:nvSpPr>
          <p:cNvPr id="3" name="Marcador de contenido 2"/>
          <p:cNvSpPr>
            <a:spLocks noGrp="1"/>
          </p:cNvSpPr>
          <p:nvPr>
            <p:ph idx="1"/>
          </p:nvPr>
        </p:nvSpPr>
        <p:spPr/>
        <p:txBody>
          <a:bodyPr>
            <a:normAutofit/>
          </a:bodyPr>
          <a:lstStyle/>
          <a:p>
            <a:pPr algn="just"/>
            <a:r>
              <a:rPr lang="es-ES" dirty="0" smtClean="0"/>
              <a:t>Fecha de primera aplicación: el comienzo del primer ejercicio a partir de 1-1-2020.</a:t>
            </a:r>
          </a:p>
          <a:p>
            <a:pPr algn="just"/>
            <a:endParaRPr lang="es-ES" dirty="0" smtClean="0"/>
          </a:p>
          <a:p>
            <a:pPr algn="just"/>
            <a:r>
              <a:rPr lang="es-ES" dirty="0" smtClean="0"/>
              <a:t>Se aplicará de forma </a:t>
            </a:r>
            <a:r>
              <a:rPr lang="es-ES" b="1" dirty="0" smtClean="0"/>
              <a:t>prospectiva</a:t>
            </a:r>
          </a:p>
          <a:p>
            <a:pPr algn="just"/>
            <a:endParaRPr lang="es-ES" dirty="0" smtClean="0"/>
          </a:p>
          <a:p>
            <a:pPr lvl="1" algn="just"/>
            <a:r>
              <a:rPr lang="es-ES" dirty="0" smtClean="0"/>
              <a:t>No obstante, existe la </a:t>
            </a:r>
            <a:r>
              <a:rPr lang="es-ES" b="1" dirty="0" smtClean="0">
                <a:solidFill>
                  <a:srgbClr val="0070C0"/>
                </a:solidFill>
              </a:rPr>
              <a:t>opción de aplicación retroactiva </a:t>
            </a:r>
            <a:r>
              <a:rPr lang="es-ES" dirty="0" smtClean="0"/>
              <a:t>(de acuerdo con </a:t>
            </a:r>
            <a:r>
              <a:rPr lang="es-ES" u="sng" dirty="0" smtClean="0"/>
              <a:t>NRV cambio de criterio contable, errores y estimaciones</a:t>
            </a:r>
            <a:r>
              <a:rPr lang="es-ES" dirty="0" smtClean="0"/>
              <a:t> de PGC y PGC-PYMES)</a:t>
            </a:r>
          </a:p>
          <a:p>
            <a:endParaRPr lang="es-ES" dirty="0"/>
          </a:p>
          <a:p>
            <a:endParaRPr lang="es-ES" dirty="0"/>
          </a:p>
        </p:txBody>
      </p:sp>
      <p:sp>
        <p:nvSpPr>
          <p:cNvPr id="5" name="Marcador de pie de página 4"/>
          <p:cNvSpPr>
            <a:spLocks noGrp="1"/>
          </p:cNvSpPr>
          <p:nvPr>
            <p:ph type="ftr" sz="quarter" idx="11"/>
          </p:nvPr>
        </p:nvSpPr>
        <p:spPr/>
        <p:txBody>
          <a:bodyPr/>
          <a:lstStyle/>
          <a:p>
            <a:r>
              <a:rPr lang="es-ES" smtClean="0"/>
              <a:t>Resolución ICAC Presentación Instrumentos Financieros</a:t>
            </a:r>
            <a:endParaRPr lang="es-ES" dirty="0"/>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4</a:t>
            </a:fld>
            <a:endParaRPr lang="es-ES" dirty="0"/>
          </a:p>
        </p:txBody>
      </p:sp>
    </p:spTree>
    <p:extLst>
      <p:ext uri="{BB962C8B-B14F-4D97-AF65-F5344CB8AC3E}">
        <p14:creationId xmlns:p14="http://schemas.microsoft.com/office/powerpoint/2010/main" val="31128095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325563"/>
          </a:xfrm>
        </p:spPr>
        <p:txBody>
          <a:bodyPr/>
          <a:lstStyle/>
          <a:p>
            <a:pPr algn="ctr"/>
            <a:r>
              <a:rPr lang="es-ES" b="1" i="1" dirty="0" smtClean="0">
                <a:latin typeface="+mn-lt"/>
              </a:rPr>
              <a:t>Otras aportaciones de socios</a:t>
            </a:r>
            <a:endParaRPr lang="es-ES" b="1" i="1" dirty="0">
              <a:latin typeface="+mn-lt"/>
            </a:endParaRPr>
          </a:p>
        </p:txBody>
      </p:sp>
      <p:graphicFrame>
        <p:nvGraphicFramePr>
          <p:cNvPr id="9" name="Tabla 8"/>
          <p:cNvGraphicFramePr>
            <a:graphicFrameLocks noGrp="1"/>
          </p:cNvGraphicFramePr>
          <p:nvPr>
            <p:extLst>
              <p:ext uri="{D42A27DB-BD31-4B8C-83A1-F6EECF244321}">
                <p14:modId xmlns:p14="http://schemas.microsoft.com/office/powerpoint/2010/main" val="2420771143"/>
              </p:ext>
            </p:extLst>
          </p:nvPr>
        </p:nvGraphicFramePr>
        <p:xfrm>
          <a:off x="1628177" y="1724700"/>
          <a:ext cx="9166303" cy="1849120"/>
        </p:xfrm>
        <a:graphic>
          <a:graphicData uri="http://schemas.openxmlformats.org/drawingml/2006/table">
            <a:tbl>
              <a:tblPr firstRow="1" bandRow="1">
                <a:tableStyleId>{5C22544A-7EE6-4342-B048-85BDC9FD1C3A}</a:tableStyleId>
              </a:tblPr>
              <a:tblGrid>
                <a:gridCol w="989981"/>
                <a:gridCol w="6113346"/>
                <a:gridCol w="992459"/>
                <a:gridCol w="1070517"/>
              </a:tblGrid>
              <a:tr h="342508">
                <a:tc>
                  <a:txBody>
                    <a:bodyPr/>
                    <a:lstStyle/>
                    <a:p>
                      <a:r>
                        <a:rPr lang="es-ES" dirty="0" smtClean="0"/>
                        <a:t>Cuenta</a:t>
                      </a:r>
                      <a:endParaRPr lang="es-ES" dirty="0"/>
                    </a:p>
                  </a:txBody>
                  <a:tcPr/>
                </a:tc>
                <a:tc>
                  <a:txBody>
                    <a:bodyPr/>
                    <a:lstStyle/>
                    <a:p>
                      <a:r>
                        <a:rPr lang="es-ES" dirty="0" smtClean="0"/>
                        <a:t>Denominación</a:t>
                      </a:r>
                      <a:endParaRPr lang="es-ES" dirty="0"/>
                    </a:p>
                  </a:txBody>
                  <a:tcPr/>
                </a:tc>
                <a:tc>
                  <a:txBody>
                    <a:bodyPr/>
                    <a:lstStyle/>
                    <a:p>
                      <a:pPr algn="r"/>
                      <a:r>
                        <a:rPr lang="es-ES" dirty="0" smtClean="0"/>
                        <a:t>Debe</a:t>
                      </a:r>
                      <a:endParaRPr lang="es-ES" dirty="0"/>
                    </a:p>
                  </a:txBody>
                  <a:tcPr/>
                </a:tc>
                <a:tc>
                  <a:txBody>
                    <a:bodyPr/>
                    <a:lstStyle/>
                    <a:p>
                      <a:pPr algn="r"/>
                      <a:r>
                        <a:rPr lang="es-ES" dirty="0" smtClean="0"/>
                        <a:t>Haber</a:t>
                      </a:r>
                      <a:endParaRPr lang="es-ES" dirty="0"/>
                    </a:p>
                  </a:txBody>
                  <a:tcPr/>
                </a:tc>
              </a:tr>
              <a:tr h="370840">
                <a:tc>
                  <a:txBody>
                    <a:bodyPr/>
                    <a:lstStyle/>
                    <a:p>
                      <a:pPr algn="ctr"/>
                      <a:r>
                        <a:rPr lang="es-ES" dirty="0" smtClean="0"/>
                        <a:t>572</a:t>
                      </a:r>
                      <a:endParaRPr lang="es-ES" dirty="0"/>
                    </a:p>
                  </a:txBody>
                  <a:tcPr/>
                </a:tc>
                <a:tc>
                  <a:txBody>
                    <a:bodyPr/>
                    <a:lstStyle/>
                    <a:p>
                      <a:r>
                        <a:rPr lang="es-ES" dirty="0" smtClean="0"/>
                        <a:t>Bancos c/c</a:t>
                      </a:r>
                      <a:endParaRPr lang="es-ES" dirty="0"/>
                    </a:p>
                  </a:txBody>
                  <a:tcPr/>
                </a:tc>
                <a:tc>
                  <a:txBody>
                    <a:bodyPr/>
                    <a:lstStyle/>
                    <a:p>
                      <a:pPr algn="r"/>
                      <a:r>
                        <a:rPr lang="es-ES" dirty="0" smtClean="0"/>
                        <a:t>5.000</a:t>
                      </a:r>
                      <a:endParaRPr lang="es-ES" dirty="0"/>
                    </a:p>
                  </a:txBody>
                  <a:tcPr/>
                </a:tc>
                <a:tc>
                  <a:txBody>
                    <a:bodyPr/>
                    <a:lstStyle/>
                    <a:p>
                      <a:pPr algn="r"/>
                      <a:endParaRPr lang="es-ES" dirty="0"/>
                    </a:p>
                  </a:txBody>
                  <a:tcPr/>
                </a:tc>
              </a:tr>
              <a:tr h="370840">
                <a:tc>
                  <a:txBody>
                    <a:bodyPr/>
                    <a:lstStyle/>
                    <a:p>
                      <a:pPr algn="ctr"/>
                      <a:r>
                        <a:rPr lang="es-ES" dirty="0" smtClean="0"/>
                        <a:t>210/211</a:t>
                      </a:r>
                      <a:endParaRPr lang="es-ES" dirty="0"/>
                    </a:p>
                  </a:txBody>
                  <a:tcPr/>
                </a:tc>
                <a:tc>
                  <a:txBody>
                    <a:bodyPr/>
                    <a:lstStyle/>
                    <a:p>
                      <a:r>
                        <a:rPr lang="es-ES" dirty="0" smtClean="0"/>
                        <a:t>Edificios</a:t>
                      </a:r>
                      <a:r>
                        <a:rPr lang="es-ES" baseline="0" dirty="0" smtClean="0"/>
                        <a:t> (terrenos+construcciones)</a:t>
                      </a:r>
                      <a:endParaRPr lang="es-ES" dirty="0"/>
                    </a:p>
                  </a:txBody>
                  <a:tcPr/>
                </a:tc>
                <a:tc>
                  <a:txBody>
                    <a:bodyPr/>
                    <a:lstStyle/>
                    <a:p>
                      <a:pPr algn="r"/>
                      <a:r>
                        <a:rPr lang="es-ES" dirty="0" smtClean="0"/>
                        <a:t>300.000</a:t>
                      </a:r>
                      <a:endParaRPr lang="es-ES" dirty="0"/>
                    </a:p>
                  </a:txBody>
                  <a:tcPr/>
                </a:tc>
                <a:tc>
                  <a:txBody>
                    <a:bodyPr/>
                    <a:lstStyle/>
                    <a:p>
                      <a:pPr algn="r"/>
                      <a:endParaRPr lang="es-ES" dirty="0"/>
                    </a:p>
                  </a:txBody>
                  <a:tcPr/>
                </a:tc>
              </a:tr>
              <a:tr h="370840">
                <a:tc>
                  <a:txBody>
                    <a:bodyPr/>
                    <a:lstStyle/>
                    <a:p>
                      <a:pPr algn="ctr"/>
                      <a:r>
                        <a:rPr lang="es-ES" dirty="0" smtClean="0"/>
                        <a:t>118</a:t>
                      </a:r>
                      <a:endParaRPr lang="es-ES" dirty="0"/>
                    </a:p>
                  </a:txBody>
                  <a:tcPr/>
                </a:tc>
                <a:tc>
                  <a:txBody>
                    <a:bodyPr/>
                    <a:lstStyle/>
                    <a:p>
                      <a:r>
                        <a:rPr lang="es-ES" dirty="0" smtClean="0"/>
                        <a:t>Otras</a:t>
                      </a:r>
                      <a:r>
                        <a:rPr lang="es-ES" baseline="0" dirty="0" smtClean="0"/>
                        <a:t> aportaciones de socios (5.000+60.000)</a:t>
                      </a:r>
                      <a:endParaRPr lang="es-ES" dirty="0"/>
                    </a:p>
                  </a:txBody>
                  <a:tcPr/>
                </a:tc>
                <a:tc>
                  <a:txBody>
                    <a:bodyPr/>
                    <a:lstStyle/>
                    <a:p>
                      <a:pPr algn="r"/>
                      <a:endParaRPr lang="es-ES" dirty="0"/>
                    </a:p>
                  </a:txBody>
                  <a:tcPr/>
                </a:tc>
                <a:tc>
                  <a:txBody>
                    <a:bodyPr/>
                    <a:lstStyle/>
                    <a:p>
                      <a:pPr algn="r"/>
                      <a:r>
                        <a:rPr lang="es-ES" dirty="0" smtClean="0"/>
                        <a:t>65.000</a:t>
                      </a:r>
                      <a:endParaRPr lang="es-ES" dirty="0"/>
                    </a:p>
                  </a:txBody>
                  <a:tcPr/>
                </a:tc>
              </a:tr>
              <a:tr h="370840">
                <a:tc>
                  <a:txBody>
                    <a:bodyPr/>
                    <a:lstStyle/>
                    <a:p>
                      <a:pPr algn="ctr"/>
                      <a:r>
                        <a:rPr lang="es-ES" dirty="0" smtClean="0"/>
                        <a:t>13X/77X</a:t>
                      </a:r>
                      <a:endParaRPr lang="es-ES" dirty="0"/>
                    </a:p>
                  </a:txBody>
                  <a:tcPr/>
                </a:tc>
                <a:tc>
                  <a:txBody>
                    <a:bodyPr/>
                    <a:lstStyle/>
                    <a:p>
                      <a:r>
                        <a:rPr lang="es-ES" baseline="0" dirty="0" smtClean="0"/>
                        <a:t>Donación</a:t>
                      </a:r>
                      <a:endParaRPr lang="es-ES" dirty="0"/>
                    </a:p>
                  </a:txBody>
                  <a:tcPr/>
                </a:tc>
                <a:tc>
                  <a:txBody>
                    <a:bodyPr/>
                    <a:lstStyle/>
                    <a:p>
                      <a:pPr algn="r"/>
                      <a:endParaRPr lang="es-ES" dirty="0"/>
                    </a:p>
                  </a:txBody>
                  <a:tcPr/>
                </a:tc>
                <a:tc>
                  <a:txBody>
                    <a:bodyPr/>
                    <a:lstStyle/>
                    <a:p>
                      <a:pPr algn="r"/>
                      <a:r>
                        <a:rPr lang="es-ES" dirty="0" smtClean="0"/>
                        <a:t>240.000</a:t>
                      </a:r>
                      <a:endParaRPr lang="es-ES" dirty="0"/>
                    </a:p>
                  </a:txBody>
                  <a:tcPr/>
                </a:tc>
              </a:tr>
            </a:tbl>
          </a:graphicData>
        </a:graphic>
      </p:graphicFrame>
      <p:sp>
        <p:nvSpPr>
          <p:cNvPr id="10" name="Marcador de contenido 2"/>
          <p:cNvSpPr>
            <a:spLocks noGrp="1"/>
          </p:cNvSpPr>
          <p:nvPr>
            <p:ph idx="1"/>
          </p:nvPr>
        </p:nvSpPr>
        <p:spPr>
          <a:xfrm>
            <a:off x="643185" y="1107555"/>
            <a:ext cx="10515600" cy="4351338"/>
          </a:xfrm>
        </p:spPr>
        <p:txBody>
          <a:bodyPr>
            <a:normAutofit/>
          </a:bodyPr>
          <a:lstStyle/>
          <a:p>
            <a:pPr marL="0" indent="0">
              <a:buNone/>
            </a:pPr>
            <a:r>
              <a:rPr lang="es-ES" b="1" dirty="0" smtClean="0"/>
              <a:t>CASO PRÁCTICO (SOLUCIÓN)</a:t>
            </a:r>
          </a:p>
        </p:txBody>
      </p:sp>
      <p:sp>
        <p:nvSpPr>
          <p:cNvPr id="4" name="Marcador de pie de página 3"/>
          <p:cNvSpPr>
            <a:spLocks noGrp="1"/>
          </p:cNvSpPr>
          <p:nvPr>
            <p:ph type="ftr" sz="quarter" idx="11"/>
          </p:nvPr>
        </p:nvSpPr>
        <p:spPr/>
        <p:txBody>
          <a:bodyPr/>
          <a:lstStyle/>
          <a:p>
            <a:r>
              <a:rPr lang="es-ES" smtClean="0"/>
              <a:t>Resolución ICAC Presentación Instrumentos Financieros</a:t>
            </a:r>
            <a:endParaRPr lang="es-ES" dirty="0"/>
          </a:p>
        </p:txBody>
      </p:sp>
      <p:sp>
        <p:nvSpPr>
          <p:cNvPr id="5" name="Marcador de número de diapositiva 4"/>
          <p:cNvSpPr>
            <a:spLocks noGrp="1"/>
          </p:cNvSpPr>
          <p:nvPr>
            <p:ph type="sldNum" sz="quarter" idx="12"/>
          </p:nvPr>
        </p:nvSpPr>
        <p:spPr/>
        <p:txBody>
          <a:bodyPr/>
          <a:lstStyle/>
          <a:p>
            <a:fld id="{E3641F1E-9ABE-44B9-AD99-E142BFF6F330}" type="slidenum">
              <a:rPr lang="es-ES" smtClean="0"/>
              <a:pPr/>
              <a:t>40</a:t>
            </a:fld>
            <a:endParaRPr lang="es-ES" dirty="0"/>
          </a:p>
        </p:txBody>
      </p:sp>
      <p:sp>
        <p:nvSpPr>
          <p:cNvPr id="6" name="CuadroTexto 5"/>
          <p:cNvSpPr txBox="1"/>
          <p:nvPr/>
        </p:nvSpPr>
        <p:spPr>
          <a:xfrm>
            <a:off x="499595" y="3915235"/>
            <a:ext cx="4278352" cy="2031325"/>
          </a:xfrm>
          <a:prstGeom prst="rect">
            <a:avLst/>
          </a:prstGeom>
          <a:noFill/>
        </p:spPr>
        <p:txBody>
          <a:bodyPr wrap="square" rtlCol="0">
            <a:spAutoFit/>
          </a:bodyPr>
          <a:lstStyle/>
          <a:p>
            <a:r>
              <a:rPr lang="es-ES" dirty="0" smtClean="0"/>
              <a:t>El socio AC lleva a cabo un exceso de aportación, el cual no se puede imputar íntegramente a la cuenta 118, de forma que lo que excede de su porcentaje de aportación se lleva íntegramente a una cuenta del subgrupo 13X al ser aportación no dineraria</a:t>
            </a:r>
            <a:endParaRPr lang="es-ES" dirty="0"/>
          </a:p>
        </p:txBody>
      </p:sp>
      <p:graphicFrame>
        <p:nvGraphicFramePr>
          <p:cNvPr id="7" name="Tabla 6"/>
          <p:cNvGraphicFramePr>
            <a:graphicFrameLocks noGrp="1"/>
          </p:cNvGraphicFramePr>
          <p:nvPr>
            <p:extLst>
              <p:ext uri="{D42A27DB-BD31-4B8C-83A1-F6EECF244321}">
                <p14:modId xmlns:p14="http://schemas.microsoft.com/office/powerpoint/2010/main" val="3092184690"/>
              </p:ext>
            </p:extLst>
          </p:nvPr>
        </p:nvGraphicFramePr>
        <p:xfrm>
          <a:off x="5625299" y="3926415"/>
          <a:ext cx="5418666" cy="2225040"/>
        </p:xfrm>
        <a:graphic>
          <a:graphicData uri="http://schemas.openxmlformats.org/drawingml/2006/table">
            <a:tbl>
              <a:tblPr firstRow="1" bandRow="1">
                <a:tableStyleId>{5C22544A-7EE6-4342-B048-85BDC9FD1C3A}</a:tableStyleId>
              </a:tblPr>
              <a:tblGrid>
                <a:gridCol w="4009366"/>
                <a:gridCol w="1409300"/>
              </a:tblGrid>
              <a:tr h="370840">
                <a:tc>
                  <a:txBody>
                    <a:bodyPr/>
                    <a:lstStyle/>
                    <a:p>
                      <a:endParaRPr lang="es-ES" sz="1200" dirty="0">
                        <a:solidFill>
                          <a:srgbClr val="FF0000"/>
                        </a:solidFill>
                      </a:endParaRPr>
                    </a:p>
                  </a:txBody>
                  <a:tcPr>
                    <a:noFill/>
                  </a:tcPr>
                </a:tc>
                <a:tc>
                  <a:txBody>
                    <a:bodyPr/>
                    <a:lstStyle/>
                    <a:p>
                      <a:pPr algn="r"/>
                      <a:endParaRPr lang="es-ES" sz="1200" dirty="0">
                        <a:solidFill>
                          <a:srgbClr val="FF0000"/>
                        </a:solidFill>
                      </a:endParaRPr>
                    </a:p>
                  </a:txBody>
                  <a:tcPr>
                    <a:noFill/>
                  </a:tcPr>
                </a:tc>
              </a:tr>
              <a:tr h="370840">
                <a:tc>
                  <a:txBody>
                    <a:bodyPr/>
                    <a:lstStyle/>
                    <a:p>
                      <a:r>
                        <a:rPr lang="es-ES" sz="1200" dirty="0" smtClean="0">
                          <a:solidFill>
                            <a:srgbClr val="FF0000"/>
                          </a:solidFill>
                        </a:rPr>
                        <a:t>Aportación particular socio AC</a:t>
                      </a:r>
                      <a:endParaRPr lang="es-ES" sz="1200" dirty="0">
                        <a:solidFill>
                          <a:srgbClr val="FF0000"/>
                        </a:solidFill>
                      </a:endParaRPr>
                    </a:p>
                  </a:txBody>
                  <a:tcPr>
                    <a:noFill/>
                  </a:tcPr>
                </a:tc>
                <a:tc>
                  <a:txBody>
                    <a:bodyPr/>
                    <a:lstStyle/>
                    <a:p>
                      <a:pPr algn="r"/>
                      <a:r>
                        <a:rPr lang="es-ES" sz="1200" dirty="0" smtClean="0">
                          <a:solidFill>
                            <a:srgbClr val="FF0000"/>
                          </a:solidFill>
                        </a:rPr>
                        <a:t>300.000</a:t>
                      </a:r>
                      <a:endParaRPr lang="es-ES" sz="1200" dirty="0">
                        <a:solidFill>
                          <a:srgbClr val="FF0000"/>
                        </a:solidFill>
                      </a:endParaRPr>
                    </a:p>
                  </a:txBody>
                  <a:tcPr>
                    <a:noFill/>
                  </a:tcPr>
                </a:tc>
              </a:tr>
              <a:tr h="370840">
                <a:tc>
                  <a:txBody>
                    <a:bodyPr/>
                    <a:lstStyle/>
                    <a:p>
                      <a:r>
                        <a:rPr lang="es-ES" sz="1200" dirty="0" smtClean="0">
                          <a:solidFill>
                            <a:srgbClr val="FF0000"/>
                          </a:solidFill>
                        </a:rPr>
                        <a:t>% participación</a:t>
                      </a:r>
                      <a:r>
                        <a:rPr lang="es-ES" sz="1200" baseline="0" dirty="0" smtClean="0">
                          <a:solidFill>
                            <a:srgbClr val="FF0000"/>
                          </a:solidFill>
                        </a:rPr>
                        <a:t> socio AC</a:t>
                      </a:r>
                      <a:endParaRPr lang="es-ES" sz="1200" dirty="0">
                        <a:solidFill>
                          <a:srgbClr val="FF0000"/>
                        </a:solidFill>
                      </a:endParaRPr>
                    </a:p>
                  </a:txBody>
                  <a:tcPr>
                    <a:noFill/>
                  </a:tcPr>
                </a:tc>
                <a:tc>
                  <a:txBody>
                    <a:bodyPr/>
                    <a:lstStyle/>
                    <a:p>
                      <a:pPr algn="r"/>
                      <a:r>
                        <a:rPr lang="es-ES" sz="1200" dirty="0" smtClean="0">
                          <a:solidFill>
                            <a:srgbClr val="FF0000"/>
                          </a:solidFill>
                        </a:rPr>
                        <a:t>20%</a:t>
                      </a:r>
                      <a:endParaRPr lang="es-ES" sz="1200" dirty="0">
                        <a:solidFill>
                          <a:srgbClr val="FF0000"/>
                        </a:solidFill>
                      </a:endParaRPr>
                    </a:p>
                  </a:txBody>
                  <a:tcPr>
                    <a:noFill/>
                  </a:tcPr>
                </a:tc>
              </a:tr>
              <a:tr h="370840">
                <a:tc>
                  <a:txBody>
                    <a:bodyPr/>
                    <a:lstStyle/>
                    <a:p>
                      <a:r>
                        <a:rPr lang="es-ES" sz="1200" dirty="0" smtClean="0">
                          <a:solidFill>
                            <a:srgbClr val="FF0000"/>
                          </a:solidFill>
                        </a:rPr>
                        <a:t>Se</a:t>
                      </a:r>
                      <a:r>
                        <a:rPr lang="es-ES" sz="1200" baseline="0" dirty="0" smtClean="0">
                          <a:solidFill>
                            <a:srgbClr val="FF0000"/>
                          </a:solidFill>
                        </a:rPr>
                        <a:t> imputa a cuenta 118 (300.000 x 20%) </a:t>
                      </a:r>
                      <a:endParaRPr lang="es-ES" sz="1200" dirty="0">
                        <a:solidFill>
                          <a:srgbClr val="FF0000"/>
                        </a:solidFill>
                      </a:endParaRPr>
                    </a:p>
                  </a:txBody>
                  <a:tcPr>
                    <a:noFill/>
                  </a:tcPr>
                </a:tc>
                <a:tc>
                  <a:txBody>
                    <a:bodyPr/>
                    <a:lstStyle/>
                    <a:p>
                      <a:pPr algn="r"/>
                      <a:r>
                        <a:rPr lang="es-ES" sz="1200" dirty="0" smtClean="0">
                          <a:solidFill>
                            <a:srgbClr val="FF0000"/>
                          </a:solidFill>
                        </a:rPr>
                        <a:t>60.000</a:t>
                      </a:r>
                      <a:endParaRPr lang="es-ES" sz="1200" dirty="0">
                        <a:solidFill>
                          <a:srgbClr val="FF0000"/>
                        </a:solidFill>
                      </a:endParaRPr>
                    </a:p>
                  </a:txBody>
                  <a:tcPr>
                    <a:noFill/>
                  </a:tcPr>
                </a:tc>
              </a:tr>
              <a:tr h="370840">
                <a:tc>
                  <a:txBody>
                    <a:bodyPr/>
                    <a:lstStyle/>
                    <a:p>
                      <a:r>
                        <a:rPr lang="es-ES" sz="1200" b="1" dirty="0" smtClean="0">
                          <a:solidFill>
                            <a:srgbClr val="FF0000"/>
                          </a:solidFill>
                        </a:rPr>
                        <a:t>Exceso</a:t>
                      </a:r>
                      <a:r>
                        <a:rPr lang="es-ES" sz="1200" b="1" baseline="0" dirty="0" smtClean="0">
                          <a:solidFill>
                            <a:srgbClr val="FF0000"/>
                          </a:solidFill>
                        </a:rPr>
                        <a:t> a donaciones 13X</a:t>
                      </a:r>
                      <a:endParaRPr lang="es-ES" sz="1200" b="1" dirty="0">
                        <a:solidFill>
                          <a:srgbClr val="FF0000"/>
                        </a:solidFill>
                      </a:endParaRPr>
                    </a:p>
                  </a:txBody>
                  <a:tcPr>
                    <a:noFill/>
                  </a:tcPr>
                </a:tc>
                <a:tc>
                  <a:txBody>
                    <a:bodyPr/>
                    <a:lstStyle/>
                    <a:p>
                      <a:pPr algn="r"/>
                      <a:r>
                        <a:rPr lang="es-ES" sz="1200" b="1" dirty="0" smtClean="0">
                          <a:solidFill>
                            <a:srgbClr val="FF0000"/>
                          </a:solidFill>
                        </a:rPr>
                        <a:t>240.000</a:t>
                      </a:r>
                      <a:endParaRPr lang="es-ES" sz="1200" b="1" dirty="0">
                        <a:solidFill>
                          <a:srgbClr val="FF0000"/>
                        </a:solidFill>
                      </a:endParaRPr>
                    </a:p>
                  </a:txBody>
                  <a:tcPr>
                    <a:noFill/>
                  </a:tcPr>
                </a:tc>
              </a:tr>
              <a:tr h="370840">
                <a:tc>
                  <a:txBody>
                    <a:bodyPr/>
                    <a:lstStyle/>
                    <a:p>
                      <a:endParaRPr lang="es-ES" sz="1200">
                        <a:solidFill>
                          <a:srgbClr val="FF0000"/>
                        </a:solidFill>
                      </a:endParaRPr>
                    </a:p>
                  </a:txBody>
                  <a:tcPr>
                    <a:noFill/>
                  </a:tcPr>
                </a:tc>
                <a:tc>
                  <a:txBody>
                    <a:bodyPr/>
                    <a:lstStyle/>
                    <a:p>
                      <a:pPr algn="r"/>
                      <a:endParaRPr lang="es-ES" sz="1200" dirty="0">
                        <a:solidFill>
                          <a:srgbClr val="FF0000"/>
                        </a:solidFill>
                      </a:endParaRPr>
                    </a:p>
                  </a:txBody>
                  <a:tcPr>
                    <a:noFill/>
                  </a:tcPr>
                </a:tc>
              </a:tr>
            </a:tbl>
          </a:graphicData>
        </a:graphic>
      </p:graphicFrame>
    </p:spTree>
    <p:extLst>
      <p:ext uri="{BB962C8B-B14F-4D97-AF65-F5344CB8AC3E}">
        <p14:creationId xmlns:p14="http://schemas.microsoft.com/office/powerpoint/2010/main" val="9162664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smtClean="0"/>
              <a:t>Clasificación de las aportaciones al capital social</a:t>
            </a:r>
            <a:endParaRPr lang="es-ES" dirty="0"/>
          </a:p>
        </p:txBody>
      </p:sp>
      <p:sp>
        <p:nvSpPr>
          <p:cNvPr id="3" name="Subtítulo 2"/>
          <p:cNvSpPr>
            <a:spLocks noGrp="1"/>
          </p:cNvSpPr>
          <p:nvPr>
            <p:ph type="subTitle" idx="1"/>
          </p:nvPr>
        </p:nvSpPr>
        <p:spPr/>
        <p:txBody>
          <a:bodyPr>
            <a:normAutofit lnSpcReduction="10000"/>
          </a:bodyPr>
          <a:lstStyle/>
          <a:p>
            <a:r>
              <a:rPr lang="es-ES" dirty="0" smtClean="0"/>
              <a:t>acciones/participaciones ordinarias o comunes</a:t>
            </a:r>
          </a:p>
          <a:p>
            <a:r>
              <a:rPr lang="es-ES" dirty="0" smtClean="0"/>
              <a:t>acciones/participaciones con privilegio</a:t>
            </a:r>
          </a:p>
          <a:p>
            <a:r>
              <a:rPr lang="es-ES" dirty="0" smtClean="0"/>
              <a:t>acciones/participaciones sin voto</a:t>
            </a:r>
          </a:p>
          <a:p>
            <a:r>
              <a:rPr lang="es-ES" dirty="0" smtClean="0"/>
              <a:t>Acciones rescatables</a:t>
            </a:r>
          </a:p>
          <a:p>
            <a:endParaRPr lang="es-ES" dirty="0" smtClean="0"/>
          </a:p>
          <a:p>
            <a:endParaRPr lang="es-ES" dirty="0"/>
          </a:p>
        </p:txBody>
      </p:sp>
    </p:spTree>
    <p:extLst>
      <p:ext uri="{BB962C8B-B14F-4D97-AF65-F5344CB8AC3E}">
        <p14:creationId xmlns:p14="http://schemas.microsoft.com/office/powerpoint/2010/main" val="1658978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endParaRPr lang="es-ES" dirty="0"/>
          </a:p>
        </p:txBody>
      </p:sp>
      <p:sp>
        <p:nvSpPr>
          <p:cNvPr id="4" name="Marcador de pie de página 3"/>
          <p:cNvSpPr>
            <a:spLocks noGrp="1"/>
          </p:cNvSpPr>
          <p:nvPr>
            <p:ph type="ftr" sz="quarter" idx="11"/>
          </p:nvPr>
        </p:nvSpPr>
        <p:spPr/>
        <p:txBody>
          <a:bodyPr/>
          <a:lstStyle/>
          <a:p>
            <a:r>
              <a:rPr lang="es-ES" smtClean="0"/>
              <a:t>Resolución ICAC Presentación Instrumentos Financieros</a:t>
            </a:r>
            <a:endParaRPr lang="es-ES" dirty="0"/>
          </a:p>
        </p:txBody>
      </p:sp>
      <p:sp>
        <p:nvSpPr>
          <p:cNvPr id="5" name="Marcador de número de diapositiva 4"/>
          <p:cNvSpPr>
            <a:spLocks noGrp="1"/>
          </p:cNvSpPr>
          <p:nvPr>
            <p:ph type="sldNum" sz="quarter" idx="12"/>
          </p:nvPr>
        </p:nvSpPr>
        <p:spPr/>
        <p:txBody>
          <a:bodyPr/>
          <a:lstStyle/>
          <a:p>
            <a:fld id="{E3641F1E-9ABE-44B9-AD99-E142BFF6F330}" type="slidenum">
              <a:rPr lang="es-ES" smtClean="0"/>
              <a:pPr/>
              <a:t>42</a:t>
            </a:fld>
            <a:endParaRPr lang="es-ES" dirty="0"/>
          </a:p>
        </p:txBody>
      </p:sp>
      <p:pic>
        <p:nvPicPr>
          <p:cNvPr id="7" name="Imagen 6"/>
          <p:cNvPicPr>
            <a:picLocks noChangeAspect="1"/>
          </p:cNvPicPr>
          <p:nvPr/>
        </p:nvPicPr>
        <p:blipFill>
          <a:blip r:embed="rId2"/>
          <a:stretch>
            <a:fillRect/>
          </a:stretch>
        </p:blipFill>
        <p:spPr>
          <a:xfrm>
            <a:off x="2405449" y="258684"/>
            <a:ext cx="7112834" cy="6280228"/>
          </a:xfrm>
          <a:prstGeom prst="rect">
            <a:avLst/>
          </a:prstGeom>
        </p:spPr>
      </p:pic>
      <p:sp>
        <p:nvSpPr>
          <p:cNvPr id="8" name="CuadroTexto 7"/>
          <p:cNvSpPr txBox="1"/>
          <p:nvPr/>
        </p:nvSpPr>
        <p:spPr>
          <a:xfrm>
            <a:off x="9879987" y="6176963"/>
            <a:ext cx="1702413" cy="276999"/>
          </a:xfrm>
          <a:prstGeom prst="rect">
            <a:avLst/>
          </a:prstGeom>
          <a:noFill/>
        </p:spPr>
        <p:txBody>
          <a:bodyPr wrap="square" rtlCol="0">
            <a:spAutoFit/>
          </a:bodyPr>
          <a:lstStyle/>
          <a:p>
            <a:r>
              <a:rPr lang="es-ES" sz="1200" b="1" dirty="0" smtClean="0"/>
              <a:t>Fuente: WWW. ICJCE.ES</a:t>
            </a:r>
            <a:endParaRPr lang="es-ES" sz="1200" b="1" dirty="0"/>
          </a:p>
        </p:txBody>
      </p:sp>
    </p:spTree>
    <p:extLst>
      <p:ext uri="{BB962C8B-B14F-4D97-AF65-F5344CB8AC3E}">
        <p14:creationId xmlns:p14="http://schemas.microsoft.com/office/powerpoint/2010/main" val="27459845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325563"/>
          </a:xfrm>
        </p:spPr>
        <p:txBody>
          <a:bodyPr/>
          <a:lstStyle/>
          <a:p>
            <a:pPr algn="ctr"/>
            <a:r>
              <a:rPr lang="es-ES" b="1" i="1" dirty="0" smtClean="0">
                <a:latin typeface="+mn-lt"/>
              </a:rPr>
              <a:t>Dividendo mínimo acciones sin voto</a:t>
            </a:r>
            <a:endParaRPr lang="es-ES" b="1" i="1" dirty="0">
              <a:latin typeface="+mn-lt"/>
            </a:endParaRPr>
          </a:p>
        </p:txBody>
      </p:sp>
      <p:sp>
        <p:nvSpPr>
          <p:cNvPr id="3" name="Marcador de contenido 2"/>
          <p:cNvSpPr>
            <a:spLocks noGrp="1"/>
          </p:cNvSpPr>
          <p:nvPr>
            <p:ph idx="1"/>
          </p:nvPr>
        </p:nvSpPr>
        <p:spPr>
          <a:xfrm>
            <a:off x="443752" y="1529789"/>
            <a:ext cx="11210365" cy="4736540"/>
          </a:xfrm>
        </p:spPr>
        <p:txBody>
          <a:bodyPr>
            <a:normAutofit fontScale="85000" lnSpcReduction="20000"/>
          </a:bodyPr>
          <a:lstStyle/>
          <a:p>
            <a:pPr marL="0" indent="0" algn="just">
              <a:buNone/>
            </a:pPr>
            <a:r>
              <a:rPr lang="es-ES" b="1" dirty="0" smtClean="0"/>
              <a:t>CASO PRÁCTICO (ENUNCIADO)</a:t>
            </a:r>
          </a:p>
          <a:p>
            <a:pPr marL="0" indent="0" algn="just">
              <a:buNone/>
            </a:pPr>
            <a:endParaRPr lang="es-ES" dirty="0" smtClean="0"/>
          </a:p>
          <a:p>
            <a:pPr marL="0" indent="0" algn="just">
              <a:buNone/>
            </a:pPr>
            <a:r>
              <a:rPr lang="es-ES" dirty="0" smtClean="0"/>
              <a:t>El </a:t>
            </a:r>
            <a:r>
              <a:rPr lang="es-ES" dirty="0"/>
              <a:t>día 1 de abril de 20X12 se constituye la sociedad </a:t>
            </a:r>
            <a:r>
              <a:rPr lang="es-ES" dirty="0" smtClean="0"/>
              <a:t>anónima ABC con </a:t>
            </a:r>
            <a:r>
              <a:rPr lang="es-ES" dirty="0"/>
              <a:t>un capital social escriturado de 500.000 </a:t>
            </a:r>
            <a:r>
              <a:rPr lang="es-ES" dirty="0" smtClean="0"/>
              <a:t>u.m. </a:t>
            </a:r>
            <a:r>
              <a:rPr lang="es-ES" dirty="0"/>
              <a:t>dividido en acciones de 1 </a:t>
            </a:r>
            <a:r>
              <a:rPr lang="es-ES" dirty="0" smtClean="0"/>
              <a:t>u.m. </a:t>
            </a:r>
            <a:r>
              <a:rPr lang="es-ES" dirty="0"/>
              <a:t>de </a:t>
            </a:r>
            <a:r>
              <a:rPr lang="es-ES" dirty="0" smtClean="0"/>
              <a:t>valor nominal</a:t>
            </a:r>
            <a:r>
              <a:rPr lang="es-ES" dirty="0"/>
              <a:t>. </a:t>
            </a:r>
            <a:endParaRPr lang="es-ES" dirty="0" smtClean="0"/>
          </a:p>
          <a:p>
            <a:pPr marL="0" indent="0" algn="just">
              <a:buNone/>
            </a:pPr>
            <a:endParaRPr lang="es-ES" dirty="0" smtClean="0"/>
          </a:p>
          <a:p>
            <a:pPr marL="0" indent="0" algn="just">
              <a:buNone/>
            </a:pPr>
            <a:r>
              <a:rPr lang="es-ES" dirty="0" smtClean="0"/>
              <a:t>El </a:t>
            </a:r>
            <a:r>
              <a:rPr lang="es-ES" dirty="0"/>
              <a:t>capital social está dividido en acciones ordinarias y en acciones sin </a:t>
            </a:r>
            <a:r>
              <a:rPr lang="es-ES" dirty="0" smtClean="0"/>
              <a:t>voto en </a:t>
            </a:r>
            <a:r>
              <a:rPr lang="es-ES" dirty="0"/>
              <a:t>el importe máximo permitido por la LSC a las que se les ha asegurado un </a:t>
            </a:r>
            <a:r>
              <a:rPr lang="es-ES" u="sng" dirty="0" smtClean="0"/>
              <a:t>dividendo mínimo </a:t>
            </a:r>
            <a:r>
              <a:rPr lang="es-ES" u="sng" dirty="0"/>
              <a:t>del </a:t>
            </a:r>
            <a:r>
              <a:rPr lang="es-ES" u="sng" dirty="0" smtClean="0"/>
              <a:t>6%</a:t>
            </a:r>
            <a:r>
              <a:rPr lang="es-ES" dirty="0" smtClean="0"/>
              <a:t>. </a:t>
            </a:r>
            <a:r>
              <a:rPr lang="es-ES" dirty="0"/>
              <a:t>El capital social es desembolsado íntegramente en el </a:t>
            </a:r>
            <a:r>
              <a:rPr lang="es-ES" dirty="0" smtClean="0"/>
              <a:t>momento de </a:t>
            </a:r>
            <a:r>
              <a:rPr lang="es-ES" dirty="0"/>
              <a:t>la suscripción.</a:t>
            </a:r>
          </a:p>
          <a:p>
            <a:pPr marL="0" indent="0" algn="just">
              <a:buNone/>
            </a:pPr>
            <a:endParaRPr lang="es-ES" dirty="0" smtClean="0"/>
          </a:p>
          <a:p>
            <a:pPr marL="0" indent="0" algn="just">
              <a:buNone/>
            </a:pPr>
            <a:r>
              <a:rPr lang="es-ES" dirty="0" smtClean="0"/>
              <a:t>Los </a:t>
            </a:r>
            <a:r>
              <a:rPr lang="es-ES" dirty="0"/>
              <a:t>gastos de constitución de la sociedad han sido de 10.000 </a:t>
            </a:r>
            <a:r>
              <a:rPr lang="es-ES" dirty="0" smtClean="0"/>
              <a:t>u.m</a:t>
            </a:r>
            <a:r>
              <a:rPr lang="es-ES" dirty="0"/>
              <a:t>.</a:t>
            </a:r>
          </a:p>
          <a:p>
            <a:pPr marL="0" indent="0" algn="just">
              <a:buNone/>
            </a:pPr>
            <a:endParaRPr lang="es-ES" b="1" dirty="0" smtClean="0"/>
          </a:p>
          <a:p>
            <a:pPr marL="0" indent="0" algn="just">
              <a:buNone/>
            </a:pPr>
            <a:r>
              <a:rPr lang="es-ES" b="1" dirty="0" smtClean="0"/>
              <a:t>Se </a:t>
            </a:r>
            <a:r>
              <a:rPr lang="es-ES" b="1" dirty="0"/>
              <a:t>pide</a:t>
            </a:r>
            <a:r>
              <a:rPr lang="es-ES" b="1" dirty="0" smtClean="0"/>
              <a:t>: contabilizar </a:t>
            </a:r>
            <a:r>
              <a:rPr lang="es-ES" b="1" dirty="0"/>
              <a:t>la constitución de la sociedad anónima si la rentabilidad para </a:t>
            </a:r>
            <a:r>
              <a:rPr lang="es-ES" b="1" dirty="0" smtClean="0"/>
              <a:t>instrumentos financieros </a:t>
            </a:r>
            <a:r>
              <a:rPr lang="es-ES" b="1" dirty="0"/>
              <a:t>similares a las acciones sin voto es del </a:t>
            </a:r>
            <a:r>
              <a:rPr lang="es-ES" b="1" dirty="0" smtClean="0"/>
              <a:t>10%.</a:t>
            </a:r>
            <a:endParaRPr lang="es-ES" b="1" dirty="0"/>
          </a:p>
        </p:txBody>
      </p:sp>
      <p:sp>
        <p:nvSpPr>
          <p:cNvPr id="5" name="Marcador de pie de página 4"/>
          <p:cNvSpPr>
            <a:spLocks noGrp="1"/>
          </p:cNvSpPr>
          <p:nvPr>
            <p:ph type="ftr" sz="quarter" idx="11"/>
          </p:nvPr>
        </p:nvSpPr>
        <p:spPr/>
        <p:txBody>
          <a:bodyPr/>
          <a:lstStyle/>
          <a:p>
            <a:r>
              <a:rPr lang="es-ES" smtClean="0"/>
              <a:t>Resolución ICAC Presentación Instrumentos Financieros</a:t>
            </a:r>
            <a:endParaRPr lang="es-ES" dirty="0"/>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43</a:t>
            </a:fld>
            <a:endParaRPr lang="es-ES" dirty="0"/>
          </a:p>
        </p:txBody>
      </p:sp>
    </p:spTree>
    <p:extLst>
      <p:ext uri="{BB962C8B-B14F-4D97-AF65-F5344CB8AC3E}">
        <p14:creationId xmlns:p14="http://schemas.microsoft.com/office/powerpoint/2010/main" val="40500300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325563"/>
          </a:xfrm>
        </p:spPr>
        <p:txBody>
          <a:bodyPr/>
          <a:lstStyle/>
          <a:p>
            <a:pPr algn="ctr"/>
            <a:r>
              <a:rPr lang="es-ES" b="1" i="1" dirty="0" smtClean="0">
                <a:latin typeface="+mn-lt"/>
              </a:rPr>
              <a:t>Dividendo mínimo acciones sin voto</a:t>
            </a:r>
            <a:endParaRPr lang="es-ES" b="1" i="1" dirty="0">
              <a:latin typeface="+mn-lt"/>
            </a:endParaRPr>
          </a:p>
        </p:txBody>
      </p:sp>
      <p:sp>
        <p:nvSpPr>
          <p:cNvPr id="7" name="Rectángulo 6"/>
          <p:cNvSpPr/>
          <p:nvPr/>
        </p:nvSpPr>
        <p:spPr>
          <a:xfrm>
            <a:off x="348463" y="1806907"/>
            <a:ext cx="3838871" cy="461665"/>
          </a:xfrm>
          <a:prstGeom prst="rect">
            <a:avLst/>
          </a:prstGeom>
        </p:spPr>
        <p:txBody>
          <a:bodyPr wrap="none">
            <a:spAutoFit/>
          </a:bodyPr>
          <a:lstStyle/>
          <a:p>
            <a:pPr algn="just"/>
            <a:r>
              <a:rPr lang="es-ES" sz="2400" b="1" dirty="0"/>
              <a:t>CASO PRÁCTICO </a:t>
            </a:r>
            <a:r>
              <a:rPr lang="es-ES" sz="2400" b="1" dirty="0" smtClean="0"/>
              <a:t>(SOLUCIÓN)</a:t>
            </a:r>
            <a:endParaRPr lang="es-ES" sz="2400" b="1" dirty="0"/>
          </a:p>
        </p:txBody>
      </p:sp>
      <p:graphicFrame>
        <p:nvGraphicFramePr>
          <p:cNvPr id="8" name="Tabla 7"/>
          <p:cNvGraphicFramePr>
            <a:graphicFrameLocks noGrp="1"/>
          </p:cNvGraphicFramePr>
          <p:nvPr>
            <p:extLst/>
          </p:nvPr>
        </p:nvGraphicFramePr>
        <p:xfrm>
          <a:off x="2363407" y="2903089"/>
          <a:ext cx="7578164" cy="1483360"/>
        </p:xfrm>
        <a:graphic>
          <a:graphicData uri="http://schemas.openxmlformats.org/drawingml/2006/table">
            <a:tbl>
              <a:tblPr firstRow="1" bandRow="1">
                <a:tableStyleId>{5C22544A-7EE6-4342-B048-85BDC9FD1C3A}</a:tableStyleId>
              </a:tblPr>
              <a:tblGrid>
                <a:gridCol w="6616367"/>
                <a:gridCol w="961797"/>
              </a:tblGrid>
              <a:tr h="370840">
                <a:tc>
                  <a:txBody>
                    <a:bodyPr/>
                    <a:lstStyle/>
                    <a:p>
                      <a:r>
                        <a:rPr lang="es-ES" dirty="0" smtClean="0"/>
                        <a:t>Conceptos</a:t>
                      </a:r>
                      <a:endParaRPr lang="es-ES" dirty="0"/>
                    </a:p>
                  </a:txBody>
                  <a:tcPr/>
                </a:tc>
                <a:tc>
                  <a:txBody>
                    <a:bodyPr/>
                    <a:lstStyle/>
                    <a:p>
                      <a:pPr algn="r"/>
                      <a:r>
                        <a:rPr lang="es-ES" dirty="0" smtClean="0"/>
                        <a:t>Importe</a:t>
                      </a:r>
                      <a:endParaRPr lang="es-ES" dirty="0"/>
                    </a:p>
                  </a:txBody>
                  <a:tcPr/>
                </a:tc>
              </a:tr>
              <a:tr h="370840">
                <a:tc>
                  <a:txBody>
                    <a:bodyPr/>
                    <a:lstStyle/>
                    <a:p>
                      <a:r>
                        <a:rPr lang="es-ES" dirty="0" smtClean="0"/>
                        <a:t>Capital social ordinario</a:t>
                      </a:r>
                      <a:r>
                        <a:rPr lang="es-ES" baseline="0" dirty="0" smtClean="0"/>
                        <a:t> (250.000 acciones x 1€/acción)</a:t>
                      </a:r>
                      <a:endParaRPr lang="es-ES" dirty="0"/>
                    </a:p>
                  </a:txBody>
                  <a:tcPr/>
                </a:tc>
                <a:tc>
                  <a:txBody>
                    <a:bodyPr/>
                    <a:lstStyle/>
                    <a:p>
                      <a:pPr algn="r"/>
                      <a:r>
                        <a:rPr lang="es-ES" dirty="0" smtClean="0"/>
                        <a:t>250.000</a:t>
                      </a:r>
                      <a:endParaRPr lang="es-ES" dirty="0"/>
                    </a:p>
                  </a:txBody>
                  <a:tcPr/>
                </a:tc>
              </a:tr>
              <a:tr h="370840">
                <a:tc>
                  <a:txBody>
                    <a:bodyPr/>
                    <a:lstStyle/>
                    <a:p>
                      <a:r>
                        <a:rPr lang="es-ES" dirty="0" smtClean="0"/>
                        <a:t>Capital</a:t>
                      </a:r>
                      <a:r>
                        <a:rPr lang="es-ES" baseline="0" dirty="0" smtClean="0"/>
                        <a:t> social sin voto (250.000 acciones x 1€/acción)</a:t>
                      </a:r>
                      <a:endParaRPr lang="es-ES" dirty="0"/>
                    </a:p>
                  </a:txBody>
                  <a:tcPr/>
                </a:tc>
                <a:tc>
                  <a:txBody>
                    <a:bodyPr/>
                    <a:lstStyle/>
                    <a:p>
                      <a:pPr algn="r"/>
                      <a:r>
                        <a:rPr lang="es-ES" dirty="0" smtClean="0"/>
                        <a:t>250.000</a:t>
                      </a:r>
                      <a:endParaRPr lang="es-ES" dirty="0"/>
                    </a:p>
                  </a:txBody>
                  <a:tcPr/>
                </a:tc>
              </a:tr>
              <a:tr h="370840">
                <a:tc>
                  <a:txBody>
                    <a:bodyPr/>
                    <a:lstStyle/>
                    <a:p>
                      <a:r>
                        <a:rPr lang="es-ES" b="1" dirty="0" smtClean="0"/>
                        <a:t>Total</a:t>
                      </a:r>
                      <a:endParaRPr lang="es-ES" b="1" dirty="0"/>
                    </a:p>
                  </a:txBody>
                  <a:tcPr/>
                </a:tc>
                <a:tc>
                  <a:txBody>
                    <a:bodyPr/>
                    <a:lstStyle/>
                    <a:p>
                      <a:r>
                        <a:rPr lang="es-ES" b="1" dirty="0" smtClean="0"/>
                        <a:t>500.000</a:t>
                      </a:r>
                      <a:endParaRPr lang="es-ES" b="1" dirty="0"/>
                    </a:p>
                  </a:txBody>
                  <a:tcPr/>
                </a:tc>
              </a:tr>
            </a:tbl>
          </a:graphicData>
        </a:graphic>
      </p:graphicFrame>
      <p:sp>
        <p:nvSpPr>
          <p:cNvPr id="4" name="Marcador de pie de página 3"/>
          <p:cNvSpPr>
            <a:spLocks noGrp="1"/>
          </p:cNvSpPr>
          <p:nvPr>
            <p:ph type="ftr" sz="quarter" idx="11"/>
          </p:nvPr>
        </p:nvSpPr>
        <p:spPr/>
        <p:txBody>
          <a:bodyPr/>
          <a:lstStyle/>
          <a:p>
            <a:r>
              <a:rPr lang="es-ES" smtClean="0"/>
              <a:t>Resolución ICAC Presentación Instrumentos Financieros</a:t>
            </a:r>
            <a:endParaRPr lang="es-ES" dirty="0"/>
          </a:p>
        </p:txBody>
      </p:sp>
      <p:sp>
        <p:nvSpPr>
          <p:cNvPr id="5" name="Marcador de número de diapositiva 4"/>
          <p:cNvSpPr>
            <a:spLocks noGrp="1"/>
          </p:cNvSpPr>
          <p:nvPr>
            <p:ph type="sldNum" sz="quarter" idx="12"/>
          </p:nvPr>
        </p:nvSpPr>
        <p:spPr/>
        <p:txBody>
          <a:bodyPr/>
          <a:lstStyle/>
          <a:p>
            <a:fld id="{E3641F1E-9ABE-44B9-AD99-E142BFF6F330}" type="slidenum">
              <a:rPr lang="es-ES" smtClean="0"/>
              <a:pPr/>
              <a:t>44</a:t>
            </a:fld>
            <a:endParaRPr lang="es-ES" dirty="0"/>
          </a:p>
        </p:txBody>
      </p:sp>
    </p:spTree>
    <p:extLst>
      <p:ext uri="{BB962C8B-B14F-4D97-AF65-F5344CB8AC3E}">
        <p14:creationId xmlns:p14="http://schemas.microsoft.com/office/powerpoint/2010/main" val="20660602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325563"/>
          </a:xfrm>
        </p:spPr>
        <p:txBody>
          <a:bodyPr/>
          <a:lstStyle/>
          <a:p>
            <a:pPr algn="ctr"/>
            <a:r>
              <a:rPr lang="es-ES" b="1" dirty="0" smtClean="0"/>
              <a:t>Dividendo mínimo acciones sin voto</a:t>
            </a:r>
            <a:endParaRPr lang="es-ES" b="1" dirty="0"/>
          </a:p>
        </p:txBody>
      </p:sp>
      <p:sp>
        <p:nvSpPr>
          <p:cNvPr id="6" name="Marcador de contenido 2"/>
          <p:cNvSpPr txBox="1">
            <a:spLocks/>
          </p:cNvSpPr>
          <p:nvPr/>
        </p:nvSpPr>
        <p:spPr>
          <a:xfrm>
            <a:off x="524108" y="3661438"/>
            <a:ext cx="4716966" cy="262693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ES" sz="2400" dirty="0" smtClean="0">
                <a:sym typeface="Wingdings" panose="05000000000000000000" pitchFamily="2" charset="2"/>
              </a:rPr>
              <a:t> </a:t>
            </a:r>
            <a:r>
              <a:rPr lang="es-ES" sz="2400" b="1" dirty="0" smtClean="0"/>
              <a:t>Pasivo financiero</a:t>
            </a:r>
            <a:r>
              <a:rPr lang="es-ES" sz="2400" dirty="0" smtClean="0"/>
              <a:t>, que estará constituido por el </a:t>
            </a:r>
            <a:r>
              <a:rPr lang="es-ES" sz="2400" u="sng" dirty="0" smtClean="0"/>
              <a:t>valor actual de una renta perpetua pospagable</a:t>
            </a:r>
            <a:r>
              <a:rPr lang="es-ES" sz="2400" dirty="0" smtClean="0"/>
              <a:t>, cuyo término es el importe de los dividendos privilegiados (250.000 × 6% = 15.000) actualizada al tipo del 10%:</a:t>
            </a:r>
          </a:p>
          <a:p>
            <a:pPr marL="0" indent="0" algn="ctr">
              <a:buFont typeface="Arial" panose="020B0604020202020204" pitchFamily="34" charset="0"/>
              <a:buNone/>
            </a:pPr>
            <a:r>
              <a:rPr lang="es-ES" sz="2400" dirty="0" smtClean="0"/>
              <a:t>(250.000 x 6%)/0,10 = 150.000</a:t>
            </a:r>
          </a:p>
          <a:p>
            <a:pPr marL="0" indent="0" algn="ctr">
              <a:buFont typeface="Arial" panose="020B0604020202020204" pitchFamily="34" charset="0"/>
              <a:buNone/>
            </a:pPr>
            <a:endParaRPr lang="es-ES" sz="2400" dirty="0">
              <a:solidFill>
                <a:srgbClr val="002060"/>
              </a:solidFill>
            </a:endParaRPr>
          </a:p>
        </p:txBody>
      </p:sp>
      <p:sp>
        <p:nvSpPr>
          <p:cNvPr id="7" name="CuadroTexto 6"/>
          <p:cNvSpPr txBox="1"/>
          <p:nvPr/>
        </p:nvSpPr>
        <p:spPr>
          <a:xfrm>
            <a:off x="7136780" y="3661438"/>
            <a:ext cx="4038600" cy="1938992"/>
          </a:xfrm>
          <a:prstGeom prst="rect">
            <a:avLst/>
          </a:prstGeom>
          <a:noFill/>
        </p:spPr>
        <p:txBody>
          <a:bodyPr wrap="square" rtlCol="0">
            <a:spAutoFit/>
          </a:bodyPr>
          <a:lstStyle/>
          <a:p>
            <a:pPr algn="just"/>
            <a:r>
              <a:rPr lang="es-ES" sz="2400" dirty="0">
                <a:sym typeface="Wingdings" panose="05000000000000000000" pitchFamily="2" charset="2"/>
              </a:rPr>
              <a:t> </a:t>
            </a:r>
            <a:r>
              <a:rPr lang="es-ES" sz="2400" b="1" dirty="0">
                <a:sym typeface="Wingdings" panose="05000000000000000000" pitchFamily="2" charset="2"/>
              </a:rPr>
              <a:t>Instrumento de patrimonio</a:t>
            </a:r>
            <a:r>
              <a:rPr lang="es-ES" sz="2400" dirty="0">
                <a:sym typeface="Wingdings" panose="05000000000000000000" pitchFamily="2" charset="2"/>
              </a:rPr>
              <a:t>, que se extrae por </a:t>
            </a:r>
            <a:r>
              <a:rPr lang="es-ES" sz="2400" dirty="0" smtClean="0">
                <a:sym typeface="Wingdings" panose="05000000000000000000" pitchFamily="2" charset="2"/>
              </a:rPr>
              <a:t>diferencia:</a:t>
            </a:r>
          </a:p>
          <a:p>
            <a:pPr algn="just"/>
            <a:endParaRPr lang="es-ES" sz="2400" dirty="0">
              <a:sym typeface="Wingdings" panose="05000000000000000000" pitchFamily="2" charset="2"/>
            </a:endParaRPr>
          </a:p>
          <a:p>
            <a:pPr algn="ctr"/>
            <a:r>
              <a:rPr lang="es-ES" sz="2400" dirty="0" smtClean="0">
                <a:sym typeface="Wingdings" panose="05000000000000000000" pitchFamily="2" charset="2"/>
              </a:rPr>
              <a:t>250.000 – 150.000 = 100.000</a:t>
            </a:r>
            <a:endParaRPr lang="es-ES" sz="2400" dirty="0"/>
          </a:p>
        </p:txBody>
      </p:sp>
      <p:sp>
        <p:nvSpPr>
          <p:cNvPr id="9" name="Rectángulo 8"/>
          <p:cNvSpPr/>
          <p:nvPr/>
        </p:nvSpPr>
        <p:spPr>
          <a:xfrm>
            <a:off x="2341756" y="1225330"/>
            <a:ext cx="7036420" cy="830997"/>
          </a:xfrm>
          <a:prstGeom prst="rect">
            <a:avLst/>
          </a:prstGeom>
        </p:spPr>
        <p:txBody>
          <a:bodyPr wrap="square">
            <a:spAutoFit/>
          </a:bodyPr>
          <a:lstStyle/>
          <a:p>
            <a:pPr algn="ctr"/>
            <a:r>
              <a:rPr lang="es-ES" sz="2400" dirty="0"/>
              <a:t>El valor actual del instrumento financiero es de 250.000 </a:t>
            </a:r>
            <a:r>
              <a:rPr lang="es-ES" sz="2400" dirty="0" smtClean="0"/>
              <a:t>u.m. </a:t>
            </a:r>
            <a:r>
              <a:rPr lang="es-ES" sz="2400" dirty="0"/>
              <a:t>que se descompone en:</a:t>
            </a:r>
          </a:p>
        </p:txBody>
      </p:sp>
      <p:sp>
        <p:nvSpPr>
          <p:cNvPr id="10" name="Flecha abajo 9"/>
          <p:cNvSpPr/>
          <p:nvPr/>
        </p:nvSpPr>
        <p:spPr>
          <a:xfrm rot="1634074">
            <a:off x="3980703" y="2265228"/>
            <a:ext cx="752669" cy="1159727"/>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dirty="0"/>
          </a:p>
        </p:txBody>
      </p:sp>
      <p:sp>
        <p:nvSpPr>
          <p:cNvPr id="11" name="Flecha derecha 10"/>
          <p:cNvSpPr/>
          <p:nvPr/>
        </p:nvSpPr>
        <p:spPr>
          <a:xfrm>
            <a:off x="5564459" y="4348976"/>
            <a:ext cx="1170878" cy="78058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dirty="0"/>
          </a:p>
        </p:txBody>
      </p:sp>
      <p:sp>
        <p:nvSpPr>
          <p:cNvPr id="4" name="Marcador de pie de página 3"/>
          <p:cNvSpPr>
            <a:spLocks noGrp="1"/>
          </p:cNvSpPr>
          <p:nvPr>
            <p:ph type="ftr" sz="quarter" idx="11"/>
          </p:nvPr>
        </p:nvSpPr>
        <p:spPr/>
        <p:txBody>
          <a:bodyPr/>
          <a:lstStyle/>
          <a:p>
            <a:r>
              <a:rPr lang="es-ES" smtClean="0"/>
              <a:t>Resolución ICAC Presentación Instrumentos Financieros</a:t>
            </a:r>
            <a:endParaRPr lang="es-ES" dirty="0"/>
          </a:p>
        </p:txBody>
      </p:sp>
      <p:sp>
        <p:nvSpPr>
          <p:cNvPr id="5" name="Marcador de número de diapositiva 4"/>
          <p:cNvSpPr>
            <a:spLocks noGrp="1"/>
          </p:cNvSpPr>
          <p:nvPr>
            <p:ph type="sldNum" sz="quarter" idx="12"/>
          </p:nvPr>
        </p:nvSpPr>
        <p:spPr/>
        <p:txBody>
          <a:bodyPr/>
          <a:lstStyle/>
          <a:p>
            <a:fld id="{E3641F1E-9ABE-44B9-AD99-E142BFF6F330}" type="slidenum">
              <a:rPr lang="es-ES" smtClean="0"/>
              <a:pPr/>
              <a:t>45</a:t>
            </a:fld>
            <a:endParaRPr lang="es-ES" dirty="0"/>
          </a:p>
        </p:txBody>
      </p:sp>
    </p:spTree>
    <p:extLst>
      <p:ext uri="{BB962C8B-B14F-4D97-AF65-F5344CB8AC3E}">
        <p14:creationId xmlns:p14="http://schemas.microsoft.com/office/powerpoint/2010/main" val="15084986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animBg="1"/>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325563"/>
          </a:xfrm>
        </p:spPr>
        <p:txBody>
          <a:bodyPr/>
          <a:lstStyle/>
          <a:p>
            <a:pPr algn="ctr"/>
            <a:r>
              <a:rPr lang="es-ES" b="1" i="1" dirty="0" smtClean="0">
                <a:latin typeface="+mn-lt"/>
              </a:rPr>
              <a:t>Dividendo mínimo acciones sin voto</a:t>
            </a:r>
            <a:endParaRPr lang="es-ES" b="1" i="1" dirty="0">
              <a:latin typeface="+mn-lt"/>
            </a:endParaRPr>
          </a:p>
        </p:txBody>
      </p:sp>
      <p:graphicFrame>
        <p:nvGraphicFramePr>
          <p:cNvPr id="3" name="Tabla 2"/>
          <p:cNvGraphicFramePr>
            <a:graphicFrameLocks noGrp="1"/>
          </p:cNvGraphicFramePr>
          <p:nvPr>
            <p:extLst/>
          </p:nvPr>
        </p:nvGraphicFramePr>
        <p:xfrm>
          <a:off x="365202" y="2708535"/>
          <a:ext cx="9163205" cy="1112520"/>
        </p:xfrm>
        <a:graphic>
          <a:graphicData uri="http://schemas.openxmlformats.org/drawingml/2006/table">
            <a:tbl>
              <a:tblPr firstRow="1" bandRow="1">
                <a:tableStyleId>{5C22544A-7EE6-4342-B048-85BDC9FD1C3A}</a:tableStyleId>
              </a:tblPr>
              <a:tblGrid>
                <a:gridCol w="1116068"/>
                <a:gridCol w="6006465"/>
                <a:gridCol w="1059366"/>
                <a:gridCol w="981306"/>
              </a:tblGrid>
              <a:tr h="370840">
                <a:tc>
                  <a:txBody>
                    <a:bodyPr/>
                    <a:lstStyle/>
                    <a:p>
                      <a:r>
                        <a:rPr lang="es-ES" dirty="0" smtClean="0"/>
                        <a:t>Cuenta</a:t>
                      </a:r>
                      <a:endParaRPr lang="es-ES" dirty="0"/>
                    </a:p>
                  </a:txBody>
                  <a:tcPr/>
                </a:tc>
                <a:tc>
                  <a:txBody>
                    <a:bodyPr/>
                    <a:lstStyle/>
                    <a:p>
                      <a:r>
                        <a:rPr lang="es-ES" dirty="0" smtClean="0"/>
                        <a:t>Denominación</a:t>
                      </a:r>
                      <a:endParaRPr lang="es-ES" dirty="0"/>
                    </a:p>
                  </a:txBody>
                  <a:tcPr/>
                </a:tc>
                <a:tc>
                  <a:txBody>
                    <a:bodyPr/>
                    <a:lstStyle/>
                    <a:p>
                      <a:pPr algn="r"/>
                      <a:r>
                        <a:rPr lang="es-ES" dirty="0" smtClean="0"/>
                        <a:t>Debe</a:t>
                      </a:r>
                      <a:endParaRPr lang="es-ES" dirty="0"/>
                    </a:p>
                  </a:txBody>
                  <a:tcPr/>
                </a:tc>
                <a:tc>
                  <a:txBody>
                    <a:bodyPr/>
                    <a:lstStyle/>
                    <a:p>
                      <a:pPr algn="r"/>
                      <a:r>
                        <a:rPr lang="es-ES" dirty="0" smtClean="0"/>
                        <a:t>Haber</a:t>
                      </a:r>
                      <a:endParaRPr lang="es-ES" dirty="0"/>
                    </a:p>
                  </a:txBody>
                  <a:tcPr/>
                </a:tc>
              </a:tr>
              <a:tr h="370840">
                <a:tc>
                  <a:txBody>
                    <a:bodyPr/>
                    <a:lstStyle/>
                    <a:p>
                      <a:r>
                        <a:rPr lang="es-ES" dirty="0" smtClean="0"/>
                        <a:t>190</a:t>
                      </a:r>
                      <a:endParaRPr lang="es-ES" dirty="0"/>
                    </a:p>
                  </a:txBody>
                  <a:tcPr/>
                </a:tc>
                <a:tc>
                  <a:txBody>
                    <a:bodyPr/>
                    <a:lstStyle/>
                    <a:p>
                      <a:r>
                        <a:rPr lang="es-ES" dirty="0" smtClean="0"/>
                        <a:t>acciones/participaciones</a:t>
                      </a:r>
                      <a:r>
                        <a:rPr lang="es-ES" baseline="0" dirty="0" smtClean="0"/>
                        <a:t> emitidas (250.000 +100.000)</a:t>
                      </a:r>
                      <a:endParaRPr lang="es-ES" dirty="0"/>
                    </a:p>
                  </a:txBody>
                  <a:tcPr/>
                </a:tc>
                <a:tc>
                  <a:txBody>
                    <a:bodyPr/>
                    <a:lstStyle/>
                    <a:p>
                      <a:pPr algn="r"/>
                      <a:r>
                        <a:rPr lang="es-ES" dirty="0" smtClean="0"/>
                        <a:t>350.000</a:t>
                      </a:r>
                      <a:endParaRPr lang="es-ES" dirty="0"/>
                    </a:p>
                  </a:txBody>
                  <a:tcPr/>
                </a:tc>
                <a:tc>
                  <a:txBody>
                    <a:bodyPr/>
                    <a:lstStyle/>
                    <a:p>
                      <a:pPr algn="r"/>
                      <a:endParaRPr lang="es-ES" dirty="0"/>
                    </a:p>
                  </a:txBody>
                  <a:tcPr/>
                </a:tc>
              </a:tr>
              <a:tr h="370840">
                <a:tc>
                  <a:txBody>
                    <a:bodyPr/>
                    <a:lstStyle/>
                    <a:p>
                      <a:r>
                        <a:rPr lang="es-ES" dirty="0" smtClean="0"/>
                        <a:t>194</a:t>
                      </a:r>
                      <a:endParaRPr lang="es-ES" dirty="0"/>
                    </a:p>
                  </a:txBody>
                  <a:tcPr/>
                </a:tc>
                <a:tc>
                  <a:txBody>
                    <a:bodyPr/>
                    <a:lstStyle/>
                    <a:p>
                      <a:r>
                        <a:rPr lang="es-ES" dirty="0" smtClean="0"/>
                        <a:t>Capital emitido pendiente</a:t>
                      </a:r>
                      <a:r>
                        <a:rPr lang="es-ES" baseline="0" dirty="0" smtClean="0"/>
                        <a:t> de inscripción</a:t>
                      </a:r>
                      <a:endParaRPr lang="es-ES" dirty="0"/>
                    </a:p>
                  </a:txBody>
                  <a:tcPr/>
                </a:tc>
                <a:tc>
                  <a:txBody>
                    <a:bodyPr/>
                    <a:lstStyle/>
                    <a:p>
                      <a:pPr algn="r"/>
                      <a:endParaRPr lang="es-ES" dirty="0"/>
                    </a:p>
                  </a:txBody>
                  <a:tcPr/>
                </a:tc>
                <a:tc>
                  <a:txBody>
                    <a:bodyPr/>
                    <a:lstStyle/>
                    <a:p>
                      <a:pPr algn="r"/>
                      <a:r>
                        <a:rPr lang="es-ES" dirty="0" smtClean="0"/>
                        <a:t>350.000</a:t>
                      </a:r>
                      <a:endParaRPr lang="es-ES" dirty="0"/>
                    </a:p>
                  </a:txBody>
                  <a:tcPr/>
                </a:tc>
              </a:tr>
            </a:tbl>
          </a:graphicData>
        </a:graphic>
      </p:graphicFrame>
      <p:sp>
        <p:nvSpPr>
          <p:cNvPr id="6" name="CuadroTexto 5"/>
          <p:cNvSpPr txBox="1"/>
          <p:nvPr/>
        </p:nvSpPr>
        <p:spPr>
          <a:xfrm>
            <a:off x="303656" y="2090494"/>
            <a:ext cx="8028878" cy="369332"/>
          </a:xfrm>
          <a:prstGeom prst="rect">
            <a:avLst/>
          </a:prstGeom>
          <a:noFill/>
        </p:spPr>
        <p:txBody>
          <a:bodyPr wrap="square" rtlCol="0">
            <a:spAutoFit/>
          </a:bodyPr>
          <a:lstStyle/>
          <a:p>
            <a:r>
              <a:rPr lang="es-ES" dirty="0" smtClean="0"/>
              <a:t>Asientos por la emisión de acciones ordinarias y las acciones sin voto:</a:t>
            </a:r>
            <a:endParaRPr lang="es-ES" dirty="0"/>
          </a:p>
        </p:txBody>
      </p:sp>
      <p:graphicFrame>
        <p:nvGraphicFramePr>
          <p:cNvPr id="7" name="Tabla 6"/>
          <p:cNvGraphicFramePr>
            <a:graphicFrameLocks noGrp="1"/>
          </p:cNvGraphicFramePr>
          <p:nvPr>
            <p:extLst/>
          </p:nvPr>
        </p:nvGraphicFramePr>
        <p:xfrm>
          <a:off x="365202" y="4084934"/>
          <a:ext cx="9166303" cy="1645920"/>
        </p:xfrm>
        <a:graphic>
          <a:graphicData uri="http://schemas.openxmlformats.org/drawingml/2006/table">
            <a:tbl>
              <a:tblPr firstRow="1" bandRow="1">
                <a:tableStyleId>{5C22544A-7EE6-4342-B048-85BDC9FD1C3A}</a:tableStyleId>
              </a:tblPr>
              <a:tblGrid>
                <a:gridCol w="989981"/>
                <a:gridCol w="6113346"/>
                <a:gridCol w="992459"/>
                <a:gridCol w="1070517"/>
              </a:tblGrid>
              <a:tr h="342508">
                <a:tc>
                  <a:txBody>
                    <a:bodyPr/>
                    <a:lstStyle/>
                    <a:p>
                      <a:r>
                        <a:rPr lang="es-ES" dirty="0" smtClean="0"/>
                        <a:t>Cuenta</a:t>
                      </a:r>
                      <a:endParaRPr lang="es-ES" dirty="0"/>
                    </a:p>
                  </a:txBody>
                  <a:tcPr/>
                </a:tc>
                <a:tc>
                  <a:txBody>
                    <a:bodyPr/>
                    <a:lstStyle/>
                    <a:p>
                      <a:r>
                        <a:rPr lang="es-ES" dirty="0" smtClean="0"/>
                        <a:t>Denominación</a:t>
                      </a:r>
                      <a:endParaRPr lang="es-ES" dirty="0"/>
                    </a:p>
                  </a:txBody>
                  <a:tcPr/>
                </a:tc>
                <a:tc>
                  <a:txBody>
                    <a:bodyPr/>
                    <a:lstStyle/>
                    <a:p>
                      <a:pPr algn="r"/>
                      <a:r>
                        <a:rPr lang="es-ES" dirty="0" smtClean="0"/>
                        <a:t>Debe</a:t>
                      </a:r>
                      <a:endParaRPr lang="es-ES" dirty="0"/>
                    </a:p>
                  </a:txBody>
                  <a:tcPr/>
                </a:tc>
                <a:tc>
                  <a:txBody>
                    <a:bodyPr/>
                    <a:lstStyle/>
                    <a:p>
                      <a:pPr algn="r"/>
                      <a:r>
                        <a:rPr lang="es-ES" dirty="0" smtClean="0"/>
                        <a:t>Haber</a:t>
                      </a:r>
                      <a:endParaRPr lang="es-ES" dirty="0"/>
                    </a:p>
                  </a:txBody>
                  <a:tcPr/>
                </a:tc>
              </a:tr>
              <a:tr h="370840">
                <a:tc>
                  <a:txBody>
                    <a:bodyPr/>
                    <a:lstStyle/>
                    <a:p>
                      <a:r>
                        <a:rPr lang="es-ES" dirty="0" smtClean="0"/>
                        <a:t>195</a:t>
                      </a:r>
                      <a:endParaRPr lang="es-ES" dirty="0"/>
                    </a:p>
                  </a:txBody>
                  <a:tcPr/>
                </a:tc>
                <a:tc>
                  <a:txBody>
                    <a:bodyPr/>
                    <a:lstStyle/>
                    <a:p>
                      <a:r>
                        <a:rPr lang="es-ES" dirty="0" smtClean="0"/>
                        <a:t>acciones/participaciones</a:t>
                      </a:r>
                      <a:r>
                        <a:rPr lang="es-ES" baseline="0" dirty="0" smtClean="0"/>
                        <a:t> emitidas consideradas como pasivos financieros</a:t>
                      </a:r>
                      <a:endParaRPr lang="es-ES" dirty="0"/>
                    </a:p>
                  </a:txBody>
                  <a:tcPr/>
                </a:tc>
                <a:tc>
                  <a:txBody>
                    <a:bodyPr/>
                    <a:lstStyle/>
                    <a:p>
                      <a:pPr algn="r"/>
                      <a:r>
                        <a:rPr lang="es-ES" dirty="0" smtClean="0"/>
                        <a:t>150.000</a:t>
                      </a:r>
                      <a:endParaRPr lang="es-ES" dirty="0"/>
                    </a:p>
                  </a:txBody>
                  <a:tcPr/>
                </a:tc>
                <a:tc>
                  <a:txBody>
                    <a:bodyPr/>
                    <a:lstStyle/>
                    <a:p>
                      <a:pPr algn="r"/>
                      <a:endParaRPr lang="es-ES" dirty="0"/>
                    </a:p>
                  </a:txBody>
                  <a:tcPr/>
                </a:tc>
              </a:tr>
              <a:tr h="370840">
                <a:tc>
                  <a:txBody>
                    <a:bodyPr/>
                    <a:lstStyle/>
                    <a:p>
                      <a:r>
                        <a:rPr lang="es-ES" dirty="0" smtClean="0"/>
                        <a:t>199</a:t>
                      </a:r>
                      <a:endParaRPr lang="es-ES" dirty="0"/>
                    </a:p>
                  </a:txBody>
                  <a:tcPr/>
                </a:tc>
                <a:tc>
                  <a:txBody>
                    <a:bodyPr/>
                    <a:lstStyle/>
                    <a:p>
                      <a:r>
                        <a:rPr lang="es-ES" dirty="0" smtClean="0"/>
                        <a:t>acciones/participaciones</a:t>
                      </a:r>
                      <a:r>
                        <a:rPr lang="es-ES" baseline="0" dirty="0" smtClean="0"/>
                        <a:t> emitidas consideradas como pasivos financieros pendientes de inscripción</a:t>
                      </a:r>
                      <a:endParaRPr lang="es-ES" dirty="0"/>
                    </a:p>
                  </a:txBody>
                  <a:tcPr/>
                </a:tc>
                <a:tc>
                  <a:txBody>
                    <a:bodyPr/>
                    <a:lstStyle/>
                    <a:p>
                      <a:pPr algn="r"/>
                      <a:endParaRPr lang="es-ES" dirty="0"/>
                    </a:p>
                  </a:txBody>
                  <a:tcPr/>
                </a:tc>
                <a:tc>
                  <a:txBody>
                    <a:bodyPr/>
                    <a:lstStyle/>
                    <a:p>
                      <a:pPr algn="r"/>
                      <a:r>
                        <a:rPr lang="es-ES" dirty="0" smtClean="0"/>
                        <a:t>150.000</a:t>
                      </a:r>
                      <a:endParaRPr lang="es-ES" dirty="0"/>
                    </a:p>
                  </a:txBody>
                  <a:tcPr/>
                </a:tc>
              </a:tr>
            </a:tbl>
          </a:graphicData>
        </a:graphic>
      </p:graphicFrame>
      <p:sp>
        <p:nvSpPr>
          <p:cNvPr id="9" name="CuadroTexto 8"/>
          <p:cNvSpPr txBox="1"/>
          <p:nvPr/>
        </p:nvSpPr>
        <p:spPr>
          <a:xfrm>
            <a:off x="9873761" y="3031327"/>
            <a:ext cx="1652954" cy="646331"/>
          </a:xfrm>
          <a:prstGeom prst="rect">
            <a:avLst/>
          </a:prstGeom>
          <a:solidFill>
            <a:srgbClr val="92D050"/>
          </a:solidFill>
        </p:spPr>
        <p:txBody>
          <a:bodyPr wrap="square" rtlCol="0">
            <a:spAutoFit/>
          </a:bodyPr>
          <a:lstStyle/>
          <a:p>
            <a:pPr algn="ctr"/>
            <a:r>
              <a:rPr lang="es-ES" dirty="0" smtClean="0"/>
              <a:t>PATRIMONIO NETO</a:t>
            </a:r>
            <a:endParaRPr lang="es-ES" dirty="0"/>
          </a:p>
        </p:txBody>
      </p:sp>
      <p:sp>
        <p:nvSpPr>
          <p:cNvPr id="10" name="CuadroTexto 9"/>
          <p:cNvSpPr txBox="1"/>
          <p:nvPr/>
        </p:nvSpPr>
        <p:spPr>
          <a:xfrm>
            <a:off x="9873761" y="4637302"/>
            <a:ext cx="1652954" cy="646331"/>
          </a:xfrm>
          <a:prstGeom prst="rect">
            <a:avLst/>
          </a:prstGeom>
          <a:solidFill>
            <a:srgbClr val="FFC000"/>
          </a:solidFill>
        </p:spPr>
        <p:txBody>
          <a:bodyPr wrap="square" rtlCol="0">
            <a:spAutoFit/>
          </a:bodyPr>
          <a:lstStyle/>
          <a:p>
            <a:pPr algn="ctr"/>
            <a:r>
              <a:rPr lang="es-ES" dirty="0" smtClean="0"/>
              <a:t>PASIVO FINANCIERO</a:t>
            </a:r>
            <a:endParaRPr lang="es-ES" dirty="0"/>
          </a:p>
        </p:txBody>
      </p:sp>
      <p:sp>
        <p:nvSpPr>
          <p:cNvPr id="5" name="Marcador de pie de página 4"/>
          <p:cNvSpPr>
            <a:spLocks noGrp="1"/>
          </p:cNvSpPr>
          <p:nvPr>
            <p:ph type="ftr" sz="quarter" idx="11"/>
          </p:nvPr>
        </p:nvSpPr>
        <p:spPr/>
        <p:txBody>
          <a:bodyPr/>
          <a:lstStyle/>
          <a:p>
            <a:r>
              <a:rPr lang="es-ES" smtClean="0"/>
              <a:t>Resolución ICAC Presentación Instrumentos Financieros</a:t>
            </a:r>
            <a:endParaRPr lang="es-ES" dirty="0"/>
          </a:p>
        </p:txBody>
      </p:sp>
      <p:sp>
        <p:nvSpPr>
          <p:cNvPr id="8" name="Marcador de número de diapositiva 7"/>
          <p:cNvSpPr>
            <a:spLocks noGrp="1"/>
          </p:cNvSpPr>
          <p:nvPr>
            <p:ph type="sldNum" sz="quarter" idx="12"/>
          </p:nvPr>
        </p:nvSpPr>
        <p:spPr/>
        <p:txBody>
          <a:bodyPr/>
          <a:lstStyle/>
          <a:p>
            <a:fld id="{E3641F1E-9ABE-44B9-AD99-E142BFF6F330}" type="slidenum">
              <a:rPr lang="es-ES" smtClean="0"/>
              <a:pPr/>
              <a:t>46</a:t>
            </a:fld>
            <a:endParaRPr lang="es-ES" dirty="0"/>
          </a:p>
        </p:txBody>
      </p:sp>
    </p:spTree>
    <p:extLst>
      <p:ext uri="{BB962C8B-B14F-4D97-AF65-F5344CB8AC3E}">
        <p14:creationId xmlns:p14="http://schemas.microsoft.com/office/powerpoint/2010/main" val="2149736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325563"/>
          </a:xfrm>
        </p:spPr>
        <p:txBody>
          <a:bodyPr/>
          <a:lstStyle/>
          <a:p>
            <a:pPr algn="ctr"/>
            <a:r>
              <a:rPr lang="es-ES" b="1" i="1" dirty="0" smtClean="0">
                <a:latin typeface="+mn-lt"/>
              </a:rPr>
              <a:t>Dividendo mínimo acciones sin voto</a:t>
            </a:r>
            <a:endParaRPr lang="es-ES" b="1" i="1" dirty="0">
              <a:latin typeface="+mn-lt"/>
            </a:endParaRPr>
          </a:p>
        </p:txBody>
      </p:sp>
      <p:graphicFrame>
        <p:nvGraphicFramePr>
          <p:cNvPr id="3" name="Tabla 2"/>
          <p:cNvGraphicFramePr>
            <a:graphicFrameLocks noGrp="1"/>
          </p:cNvGraphicFramePr>
          <p:nvPr>
            <p:extLst/>
          </p:nvPr>
        </p:nvGraphicFramePr>
        <p:xfrm>
          <a:off x="373994" y="1809113"/>
          <a:ext cx="9163205" cy="1752600"/>
        </p:xfrm>
        <a:graphic>
          <a:graphicData uri="http://schemas.openxmlformats.org/drawingml/2006/table">
            <a:tbl>
              <a:tblPr firstRow="1" bandRow="1">
                <a:tableStyleId>{5C22544A-7EE6-4342-B048-85BDC9FD1C3A}</a:tableStyleId>
              </a:tblPr>
              <a:tblGrid>
                <a:gridCol w="1116068"/>
                <a:gridCol w="6006465"/>
                <a:gridCol w="1059366"/>
                <a:gridCol w="981306"/>
              </a:tblGrid>
              <a:tr h="370840">
                <a:tc>
                  <a:txBody>
                    <a:bodyPr/>
                    <a:lstStyle/>
                    <a:p>
                      <a:r>
                        <a:rPr lang="es-ES" dirty="0" smtClean="0"/>
                        <a:t>Cuenta</a:t>
                      </a:r>
                      <a:endParaRPr lang="es-ES" dirty="0"/>
                    </a:p>
                  </a:txBody>
                  <a:tcPr/>
                </a:tc>
                <a:tc>
                  <a:txBody>
                    <a:bodyPr/>
                    <a:lstStyle/>
                    <a:p>
                      <a:r>
                        <a:rPr lang="es-ES" dirty="0" smtClean="0"/>
                        <a:t>Denominación</a:t>
                      </a:r>
                      <a:endParaRPr lang="es-ES" dirty="0"/>
                    </a:p>
                  </a:txBody>
                  <a:tcPr/>
                </a:tc>
                <a:tc>
                  <a:txBody>
                    <a:bodyPr/>
                    <a:lstStyle/>
                    <a:p>
                      <a:pPr algn="r"/>
                      <a:r>
                        <a:rPr lang="es-ES" dirty="0" smtClean="0"/>
                        <a:t>Debe</a:t>
                      </a:r>
                      <a:endParaRPr lang="es-ES" dirty="0"/>
                    </a:p>
                  </a:txBody>
                  <a:tcPr/>
                </a:tc>
                <a:tc>
                  <a:txBody>
                    <a:bodyPr/>
                    <a:lstStyle/>
                    <a:p>
                      <a:pPr algn="r"/>
                      <a:r>
                        <a:rPr lang="es-ES" dirty="0" smtClean="0"/>
                        <a:t>Haber</a:t>
                      </a:r>
                      <a:endParaRPr lang="es-ES" dirty="0"/>
                    </a:p>
                  </a:txBody>
                  <a:tcPr/>
                </a:tc>
              </a:tr>
              <a:tr h="370840">
                <a:tc>
                  <a:txBody>
                    <a:bodyPr/>
                    <a:lstStyle/>
                    <a:p>
                      <a:pPr algn="ctr"/>
                      <a:r>
                        <a:rPr lang="es-ES" dirty="0" smtClean="0"/>
                        <a:t>572</a:t>
                      </a:r>
                      <a:endParaRPr lang="es-ES" dirty="0"/>
                    </a:p>
                  </a:txBody>
                  <a:tcPr/>
                </a:tc>
                <a:tc>
                  <a:txBody>
                    <a:bodyPr/>
                    <a:lstStyle/>
                    <a:p>
                      <a:r>
                        <a:rPr lang="es-ES" dirty="0" smtClean="0"/>
                        <a:t>Bancos c/c</a:t>
                      </a:r>
                      <a:endParaRPr lang="es-ES" dirty="0"/>
                    </a:p>
                  </a:txBody>
                  <a:tcPr/>
                </a:tc>
                <a:tc>
                  <a:txBody>
                    <a:bodyPr/>
                    <a:lstStyle/>
                    <a:p>
                      <a:pPr algn="r"/>
                      <a:r>
                        <a:rPr lang="es-ES" dirty="0" smtClean="0"/>
                        <a:t>500.000</a:t>
                      </a:r>
                      <a:endParaRPr lang="es-ES" dirty="0"/>
                    </a:p>
                  </a:txBody>
                  <a:tcPr/>
                </a:tc>
                <a:tc>
                  <a:txBody>
                    <a:bodyPr/>
                    <a:lstStyle/>
                    <a:p>
                      <a:pPr algn="r"/>
                      <a:endParaRPr lang="es-ES" dirty="0"/>
                    </a:p>
                  </a:txBody>
                  <a:tcPr/>
                </a:tc>
              </a:tr>
              <a:tr h="370840">
                <a:tc>
                  <a:txBody>
                    <a:bodyPr/>
                    <a:lstStyle/>
                    <a:p>
                      <a:pPr algn="ctr"/>
                      <a:r>
                        <a:rPr lang="es-ES" dirty="0" smtClean="0"/>
                        <a:t>190</a:t>
                      </a:r>
                      <a:endParaRPr lang="es-ES" dirty="0"/>
                    </a:p>
                  </a:txBody>
                  <a:tcPr/>
                </a:tc>
                <a:tc>
                  <a:txBody>
                    <a:bodyPr/>
                    <a:lstStyle/>
                    <a:p>
                      <a:r>
                        <a:rPr lang="es-ES" dirty="0" smtClean="0"/>
                        <a:t>acciones/participaciones</a:t>
                      </a:r>
                      <a:r>
                        <a:rPr lang="es-ES" baseline="0" dirty="0" smtClean="0"/>
                        <a:t> emitidas (250.000 +100.000)</a:t>
                      </a:r>
                      <a:endParaRPr lang="es-ES" dirty="0"/>
                    </a:p>
                  </a:txBody>
                  <a:tcPr/>
                </a:tc>
                <a:tc>
                  <a:txBody>
                    <a:bodyPr/>
                    <a:lstStyle/>
                    <a:p>
                      <a:pPr algn="r"/>
                      <a:endParaRPr lang="es-ES" dirty="0"/>
                    </a:p>
                  </a:txBody>
                  <a:tcPr/>
                </a:tc>
                <a:tc>
                  <a:txBody>
                    <a:bodyPr/>
                    <a:lstStyle/>
                    <a:p>
                      <a:pPr algn="r"/>
                      <a:r>
                        <a:rPr lang="es-ES" dirty="0" smtClean="0"/>
                        <a:t>350.000</a:t>
                      </a:r>
                      <a:endParaRPr lang="es-ES" dirty="0"/>
                    </a:p>
                  </a:txBody>
                  <a:tcPr/>
                </a:tc>
              </a:tr>
              <a:tr h="370840">
                <a:tc>
                  <a:txBody>
                    <a:bodyPr/>
                    <a:lstStyle/>
                    <a:p>
                      <a:pPr algn="ctr"/>
                      <a:r>
                        <a:rPr lang="es-ES" dirty="0" smtClean="0"/>
                        <a:t>195</a:t>
                      </a:r>
                      <a:endParaRPr lang="es-ES" dirty="0"/>
                    </a:p>
                  </a:txBody>
                  <a:tcPr/>
                </a:tc>
                <a:tc>
                  <a:txBody>
                    <a:bodyPr/>
                    <a:lstStyle/>
                    <a:p>
                      <a:r>
                        <a:rPr lang="es-ES" dirty="0" smtClean="0"/>
                        <a:t>acciones/participaciones</a:t>
                      </a:r>
                      <a:r>
                        <a:rPr lang="es-ES" baseline="0" dirty="0" smtClean="0"/>
                        <a:t> emitidas consideradas como pasivos financieros</a:t>
                      </a:r>
                      <a:endParaRPr lang="es-ES" dirty="0"/>
                    </a:p>
                  </a:txBody>
                  <a:tcPr/>
                </a:tc>
                <a:tc>
                  <a:txBody>
                    <a:bodyPr/>
                    <a:lstStyle/>
                    <a:p>
                      <a:pPr algn="r"/>
                      <a:endParaRPr lang="es-ES" dirty="0"/>
                    </a:p>
                  </a:txBody>
                  <a:tcPr/>
                </a:tc>
                <a:tc>
                  <a:txBody>
                    <a:bodyPr/>
                    <a:lstStyle/>
                    <a:p>
                      <a:pPr algn="r"/>
                      <a:endParaRPr lang="es-ES" dirty="0" smtClean="0"/>
                    </a:p>
                    <a:p>
                      <a:pPr algn="r"/>
                      <a:r>
                        <a:rPr lang="es-ES" dirty="0" smtClean="0"/>
                        <a:t>150.000</a:t>
                      </a:r>
                      <a:endParaRPr lang="es-ES" dirty="0"/>
                    </a:p>
                  </a:txBody>
                  <a:tcPr/>
                </a:tc>
              </a:tr>
            </a:tbl>
          </a:graphicData>
        </a:graphic>
      </p:graphicFrame>
      <p:sp>
        <p:nvSpPr>
          <p:cNvPr id="6" name="CuadroTexto 5"/>
          <p:cNvSpPr txBox="1"/>
          <p:nvPr/>
        </p:nvSpPr>
        <p:spPr>
          <a:xfrm>
            <a:off x="294863" y="1382672"/>
            <a:ext cx="8028878" cy="369332"/>
          </a:xfrm>
          <a:prstGeom prst="rect">
            <a:avLst/>
          </a:prstGeom>
          <a:noFill/>
        </p:spPr>
        <p:txBody>
          <a:bodyPr wrap="square" rtlCol="0">
            <a:spAutoFit/>
          </a:bodyPr>
          <a:lstStyle/>
          <a:p>
            <a:r>
              <a:rPr lang="es-ES" dirty="0" smtClean="0"/>
              <a:t>Por la suscripción y desembolso de las acciones:</a:t>
            </a:r>
            <a:endParaRPr lang="es-ES" dirty="0"/>
          </a:p>
        </p:txBody>
      </p:sp>
      <p:graphicFrame>
        <p:nvGraphicFramePr>
          <p:cNvPr id="7" name="Tabla 6"/>
          <p:cNvGraphicFramePr>
            <a:graphicFrameLocks noGrp="1"/>
          </p:cNvGraphicFramePr>
          <p:nvPr>
            <p:extLst/>
          </p:nvPr>
        </p:nvGraphicFramePr>
        <p:xfrm>
          <a:off x="373994" y="4313534"/>
          <a:ext cx="9166303" cy="1107440"/>
        </p:xfrm>
        <a:graphic>
          <a:graphicData uri="http://schemas.openxmlformats.org/drawingml/2006/table">
            <a:tbl>
              <a:tblPr firstRow="1" bandRow="1">
                <a:tableStyleId>{5C22544A-7EE6-4342-B048-85BDC9FD1C3A}</a:tableStyleId>
              </a:tblPr>
              <a:tblGrid>
                <a:gridCol w="989981"/>
                <a:gridCol w="6113346"/>
                <a:gridCol w="992459"/>
                <a:gridCol w="1070517"/>
              </a:tblGrid>
              <a:tr h="342508">
                <a:tc>
                  <a:txBody>
                    <a:bodyPr/>
                    <a:lstStyle/>
                    <a:p>
                      <a:r>
                        <a:rPr lang="es-ES" dirty="0" smtClean="0"/>
                        <a:t>Cuenta</a:t>
                      </a:r>
                      <a:endParaRPr lang="es-ES" dirty="0"/>
                    </a:p>
                  </a:txBody>
                  <a:tcPr/>
                </a:tc>
                <a:tc>
                  <a:txBody>
                    <a:bodyPr/>
                    <a:lstStyle/>
                    <a:p>
                      <a:r>
                        <a:rPr lang="es-ES" dirty="0" smtClean="0"/>
                        <a:t>Denominación</a:t>
                      </a:r>
                      <a:endParaRPr lang="es-ES" dirty="0"/>
                    </a:p>
                  </a:txBody>
                  <a:tcPr/>
                </a:tc>
                <a:tc>
                  <a:txBody>
                    <a:bodyPr/>
                    <a:lstStyle/>
                    <a:p>
                      <a:pPr algn="r"/>
                      <a:r>
                        <a:rPr lang="es-ES" dirty="0" smtClean="0"/>
                        <a:t>Debe</a:t>
                      </a:r>
                      <a:endParaRPr lang="es-ES" dirty="0"/>
                    </a:p>
                  </a:txBody>
                  <a:tcPr/>
                </a:tc>
                <a:tc>
                  <a:txBody>
                    <a:bodyPr/>
                    <a:lstStyle/>
                    <a:p>
                      <a:pPr algn="r"/>
                      <a:r>
                        <a:rPr lang="es-ES" dirty="0" smtClean="0"/>
                        <a:t>Haber</a:t>
                      </a:r>
                      <a:endParaRPr lang="es-ES" dirty="0"/>
                    </a:p>
                  </a:txBody>
                  <a:tcPr/>
                </a:tc>
              </a:tr>
              <a:tr h="370840">
                <a:tc>
                  <a:txBody>
                    <a:bodyPr/>
                    <a:lstStyle/>
                    <a:p>
                      <a:r>
                        <a:rPr lang="es-ES" dirty="0" smtClean="0"/>
                        <a:t>194</a:t>
                      </a:r>
                      <a:endParaRPr lang="es-ES" dirty="0"/>
                    </a:p>
                  </a:txBody>
                  <a:tcPr/>
                </a:tc>
                <a:tc>
                  <a:txBody>
                    <a:bodyPr/>
                    <a:lstStyle/>
                    <a:p>
                      <a:r>
                        <a:rPr lang="es-ES" dirty="0" smtClean="0"/>
                        <a:t>Capital emitido pendiente</a:t>
                      </a:r>
                      <a:r>
                        <a:rPr lang="es-ES" baseline="0" dirty="0" smtClean="0"/>
                        <a:t> de inscripción</a:t>
                      </a:r>
                      <a:endParaRPr lang="es-ES" dirty="0"/>
                    </a:p>
                  </a:txBody>
                  <a:tcPr/>
                </a:tc>
                <a:tc>
                  <a:txBody>
                    <a:bodyPr/>
                    <a:lstStyle/>
                    <a:p>
                      <a:pPr algn="r"/>
                      <a:r>
                        <a:rPr lang="es-ES" dirty="0" smtClean="0"/>
                        <a:t>350.000</a:t>
                      </a:r>
                      <a:endParaRPr lang="es-ES" dirty="0"/>
                    </a:p>
                  </a:txBody>
                  <a:tcPr/>
                </a:tc>
                <a:tc>
                  <a:txBody>
                    <a:bodyPr/>
                    <a:lstStyle/>
                    <a:p>
                      <a:pPr algn="r"/>
                      <a:endParaRPr lang="es-ES" dirty="0"/>
                    </a:p>
                  </a:txBody>
                  <a:tcPr/>
                </a:tc>
              </a:tr>
              <a:tr h="370840">
                <a:tc>
                  <a:txBody>
                    <a:bodyPr/>
                    <a:lstStyle/>
                    <a:p>
                      <a:r>
                        <a:rPr lang="es-ES" dirty="0" smtClean="0"/>
                        <a:t>100</a:t>
                      </a:r>
                      <a:endParaRPr lang="es-ES" dirty="0"/>
                    </a:p>
                  </a:txBody>
                  <a:tcPr/>
                </a:tc>
                <a:tc>
                  <a:txBody>
                    <a:bodyPr/>
                    <a:lstStyle/>
                    <a:p>
                      <a:r>
                        <a:rPr lang="es-ES" dirty="0" smtClean="0"/>
                        <a:t>Capital social</a:t>
                      </a:r>
                      <a:endParaRPr lang="es-ES" dirty="0"/>
                    </a:p>
                  </a:txBody>
                  <a:tcPr/>
                </a:tc>
                <a:tc>
                  <a:txBody>
                    <a:bodyPr/>
                    <a:lstStyle/>
                    <a:p>
                      <a:pPr algn="r"/>
                      <a:endParaRPr lang="es-ES" dirty="0"/>
                    </a:p>
                  </a:txBody>
                  <a:tcPr/>
                </a:tc>
                <a:tc>
                  <a:txBody>
                    <a:bodyPr/>
                    <a:lstStyle/>
                    <a:p>
                      <a:pPr algn="r"/>
                      <a:r>
                        <a:rPr lang="es-ES" dirty="0" smtClean="0"/>
                        <a:t>350.000</a:t>
                      </a:r>
                      <a:endParaRPr lang="es-ES" dirty="0"/>
                    </a:p>
                  </a:txBody>
                  <a:tcPr/>
                </a:tc>
              </a:tr>
            </a:tbl>
          </a:graphicData>
        </a:graphic>
      </p:graphicFrame>
      <p:sp>
        <p:nvSpPr>
          <p:cNvPr id="12" name="CuadroTexto 11"/>
          <p:cNvSpPr txBox="1"/>
          <p:nvPr/>
        </p:nvSpPr>
        <p:spPr>
          <a:xfrm>
            <a:off x="294862" y="3803487"/>
            <a:ext cx="8840345" cy="369332"/>
          </a:xfrm>
          <a:prstGeom prst="rect">
            <a:avLst/>
          </a:prstGeom>
          <a:noFill/>
        </p:spPr>
        <p:txBody>
          <a:bodyPr wrap="square" rtlCol="0">
            <a:spAutoFit/>
          </a:bodyPr>
          <a:lstStyle/>
          <a:p>
            <a:r>
              <a:rPr lang="es-ES" dirty="0" smtClean="0"/>
              <a:t>Por la inscripción en el Registro Mercantil de la parte correspondiente a patrimonio neto</a:t>
            </a:r>
            <a:endParaRPr lang="es-ES" dirty="0"/>
          </a:p>
        </p:txBody>
      </p:sp>
      <p:sp>
        <p:nvSpPr>
          <p:cNvPr id="5" name="Marcador de pie de página 4"/>
          <p:cNvSpPr>
            <a:spLocks noGrp="1"/>
          </p:cNvSpPr>
          <p:nvPr>
            <p:ph type="ftr" sz="quarter" idx="11"/>
          </p:nvPr>
        </p:nvSpPr>
        <p:spPr/>
        <p:txBody>
          <a:bodyPr/>
          <a:lstStyle/>
          <a:p>
            <a:r>
              <a:rPr lang="es-ES" smtClean="0"/>
              <a:t>Resolución ICAC Presentación Instrumentos Financieros</a:t>
            </a:r>
            <a:endParaRPr lang="es-ES" dirty="0"/>
          </a:p>
        </p:txBody>
      </p:sp>
      <p:sp>
        <p:nvSpPr>
          <p:cNvPr id="8" name="Marcador de número de diapositiva 7"/>
          <p:cNvSpPr>
            <a:spLocks noGrp="1"/>
          </p:cNvSpPr>
          <p:nvPr>
            <p:ph type="sldNum" sz="quarter" idx="12"/>
          </p:nvPr>
        </p:nvSpPr>
        <p:spPr/>
        <p:txBody>
          <a:bodyPr/>
          <a:lstStyle/>
          <a:p>
            <a:fld id="{E3641F1E-9ABE-44B9-AD99-E142BFF6F330}" type="slidenum">
              <a:rPr lang="es-ES" smtClean="0"/>
              <a:pPr/>
              <a:t>47</a:t>
            </a:fld>
            <a:endParaRPr lang="es-ES" dirty="0"/>
          </a:p>
        </p:txBody>
      </p:sp>
    </p:spTree>
    <p:extLst>
      <p:ext uri="{BB962C8B-B14F-4D97-AF65-F5344CB8AC3E}">
        <p14:creationId xmlns:p14="http://schemas.microsoft.com/office/powerpoint/2010/main" val="24480074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325563"/>
          </a:xfrm>
        </p:spPr>
        <p:txBody>
          <a:bodyPr/>
          <a:lstStyle/>
          <a:p>
            <a:pPr algn="ctr"/>
            <a:r>
              <a:rPr lang="es-ES" b="1" i="1" dirty="0" smtClean="0">
                <a:latin typeface="+mn-lt"/>
              </a:rPr>
              <a:t>Dividendo mínimo acciones sin voto</a:t>
            </a:r>
            <a:endParaRPr lang="es-ES" b="1" i="1" dirty="0">
              <a:latin typeface="+mn-lt"/>
            </a:endParaRPr>
          </a:p>
        </p:txBody>
      </p:sp>
      <p:graphicFrame>
        <p:nvGraphicFramePr>
          <p:cNvPr id="7" name="Tabla 6"/>
          <p:cNvGraphicFramePr>
            <a:graphicFrameLocks noGrp="1"/>
          </p:cNvGraphicFramePr>
          <p:nvPr>
            <p:extLst/>
          </p:nvPr>
        </p:nvGraphicFramePr>
        <p:xfrm>
          <a:off x="1314771" y="2335860"/>
          <a:ext cx="9166303" cy="1645920"/>
        </p:xfrm>
        <a:graphic>
          <a:graphicData uri="http://schemas.openxmlformats.org/drawingml/2006/table">
            <a:tbl>
              <a:tblPr firstRow="1" bandRow="1">
                <a:tableStyleId>{5C22544A-7EE6-4342-B048-85BDC9FD1C3A}</a:tableStyleId>
              </a:tblPr>
              <a:tblGrid>
                <a:gridCol w="989981"/>
                <a:gridCol w="6113346"/>
                <a:gridCol w="992459"/>
                <a:gridCol w="1070517"/>
              </a:tblGrid>
              <a:tr h="342508">
                <a:tc>
                  <a:txBody>
                    <a:bodyPr/>
                    <a:lstStyle/>
                    <a:p>
                      <a:r>
                        <a:rPr lang="es-ES" dirty="0" smtClean="0"/>
                        <a:t>Cuenta</a:t>
                      </a:r>
                      <a:endParaRPr lang="es-ES" dirty="0"/>
                    </a:p>
                  </a:txBody>
                  <a:tcPr/>
                </a:tc>
                <a:tc>
                  <a:txBody>
                    <a:bodyPr/>
                    <a:lstStyle/>
                    <a:p>
                      <a:r>
                        <a:rPr lang="es-ES" dirty="0" smtClean="0"/>
                        <a:t>Denominación</a:t>
                      </a:r>
                      <a:endParaRPr lang="es-ES" dirty="0"/>
                    </a:p>
                  </a:txBody>
                  <a:tcPr/>
                </a:tc>
                <a:tc>
                  <a:txBody>
                    <a:bodyPr/>
                    <a:lstStyle/>
                    <a:p>
                      <a:pPr algn="r"/>
                      <a:r>
                        <a:rPr lang="es-ES" dirty="0" smtClean="0"/>
                        <a:t>Debe</a:t>
                      </a:r>
                      <a:endParaRPr lang="es-ES" dirty="0"/>
                    </a:p>
                  </a:txBody>
                  <a:tcPr/>
                </a:tc>
                <a:tc>
                  <a:txBody>
                    <a:bodyPr/>
                    <a:lstStyle/>
                    <a:p>
                      <a:pPr algn="r"/>
                      <a:r>
                        <a:rPr lang="es-ES" dirty="0" smtClean="0"/>
                        <a:t>Haber</a:t>
                      </a:r>
                      <a:endParaRPr lang="es-ES" dirty="0"/>
                    </a:p>
                  </a:txBody>
                  <a:tcPr/>
                </a:tc>
              </a:tr>
              <a:tr h="370840">
                <a:tc>
                  <a:txBody>
                    <a:bodyPr/>
                    <a:lstStyle/>
                    <a:p>
                      <a:r>
                        <a:rPr lang="es-ES" dirty="0" smtClean="0"/>
                        <a:t>199</a:t>
                      </a:r>
                      <a:endParaRPr lang="es-ES" dirty="0"/>
                    </a:p>
                  </a:txBody>
                  <a:tcPr/>
                </a:tc>
                <a:tc>
                  <a:txBody>
                    <a:bodyPr/>
                    <a:lstStyle/>
                    <a:p>
                      <a:r>
                        <a:rPr lang="es-ES" dirty="0" smtClean="0"/>
                        <a:t>acciones/participaciones</a:t>
                      </a:r>
                      <a:r>
                        <a:rPr lang="es-ES" baseline="0" dirty="0" smtClean="0"/>
                        <a:t> emitidas consideradas como pasivos financieros pendientes de inscripción</a:t>
                      </a:r>
                      <a:endParaRPr lang="es-ES" dirty="0"/>
                    </a:p>
                  </a:txBody>
                  <a:tcPr/>
                </a:tc>
                <a:tc>
                  <a:txBody>
                    <a:bodyPr/>
                    <a:lstStyle/>
                    <a:p>
                      <a:pPr algn="r"/>
                      <a:r>
                        <a:rPr lang="es-ES" dirty="0" smtClean="0"/>
                        <a:t>150.000</a:t>
                      </a:r>
                      <a:endParaRPr lang="es-ES" dirty="0"/>
                    </a:p>
                  </a:txBody>
                  <a:tcPr/>
                </a:tc>
                <a:tc>
                  <a:txBody>
                    <a:bodyPr/>
                    <a:lstStyle/>
                    <a:p>
                      <a:pPr algn="r"/>
                      <a:endParaRPr lang="es-ES" dirty="0"/>
                    </a:p>
                  </a:txBody>
                  <a:tcPr/>
                </a:tc>
              </a:tr>
              <a:tr h="370840">
                <a:tc>
                  <a:txBody>
                    <a:bodyPr/>
                    <a:lstStyle/>
                    <a:p>
                      <a:r>
                        <a:rPr lang="es-ES" dirty="0" smtClean="0"/>
                        <a:t>150</a:t>
                      </a:r>
                      <a:endParaRPr lang="es-ES" dirty="0"/>
                    </a:p>
                  </a:txBody>
                  <a:tcPr/>
                </a:tc>
                <a:tc>
                  <a:txBody>
                    <a:bodyPr/>
                    <a:lstStyle/>
                    <a:p>
                      <a:r>
                        <a:rPr lang="es-ES" dirty="0" smtClean="0"/>
                        <a:t>acciones/participaciones</a:t>
                      </a:r>
                      <a:r>
                        <a:rPr lang="es-ES" baseline="0" dirty="0" smtClean="0"/>
                        <a:t> a largo plazo consideradas como pasivos financieros</a:t>
                      </a:r>
                      <a:endParaRPr lang="es-ES" dirty="0"/>
                    </a:p>
                  </a:txBody>
                  <a:tcPr/>
                </a:tc>
                <a:tc>
                  <a:txBody>
                    <a:bodyPr/>
                    <a:lstStyle/>
                    <a:p>
                      <a:pPr algn="r"/>
                      <a:endParaRPr lang="es-ES" dirty="0"/>
                    </a:p>
                  </a:txBody>
                  <a:tcPr/>
                </a:tc>
                <a:tc>
                  <a:txBody>
                    <a:bodyPr/>
                    <a:lstStyle/>
                    <a:p>
                      <a:pPr algn="r"/>
                      <a:r>
                        <a:rPr lang="es-ES" dirty="0" smtClean="0"/>
                        <a:t>150.000</a:t>
                      </a:r>
                      <a:endParaRPr lang="es-ES" dirty="0"/>
                    </a:p>
                  </a:txBody>
                  <a:tcPr/>
                </a:tc>
              </a:tr>
            </a:tbl>
          </a:graphicData>
        </a:graphic>
      </p:graphicFrame>
      <p:sp>
        <p:nvSpPr>
          <p:cNvPr id="12" name="CuadroTexto 11"/>
          <p:cNvSpPr txBox="1"/>
          <p:nvPr/>
        </p:nvSpPr>
        <p:spPr>
          <a:xfrm>
            <a:off x="330032" y="1567338"/>
            <a:ext cx="8840345" cy="369332"/>
          </a:xfrm>
          <a:prstGeom prst="rect">
            <a:avLst/>
          </a:prstGeom>
          <a:noFill/>
        </p:spPr>
        <p:txBody>
          <a:bodyPr wrap="square" rtlCol="0">
            <a:spAutoFit/>
          </a:bodyPr>
          <a:lstStyle/>
          <a:p>
            <a:r>
              <a:rPr lang="es-ES" dirty="0" smtClean="0"/>
              <a:t>Por la inscripción en el Registro Mercantil de la parte correspondiente al pasivo financiero:</a:t>
            </a:r>
            <a:endParaRPr lang="es-ES" dirty="0"/>
          </a:p>
        </p:txBody>
      </p:sp>
      <p:sp>
        <p:nvSpPr>
          <p:cNvPr id="8" name="CuadroTexto 7"/>
          <p:cNvSpPr txBox="1"/>
          <p:nvPr/>
        </p:nvSpPr>
        <p:spPr>
          <a:xfrm>
            <a:off x="330032" y="4134691"/>
            <a:ext cx="8840345" cy="677108"/>
          </a:xfrm>
          <a:prstGeom prst="rect">
            <a:avLst/>
          </a:prstGeom>
          <a:noFill/>
        </p:spPr>
        <p:txBody>
          <a:bodyPr wrap="square" rtlCol="0">
            <a:spAutoFit/>
          </a:bodyPr>
          <a:lstStyle/>
          <a:p>
            <a:pPr algn="just"/>
            <a:r>
              <a:rPr lang="es-ES" dirty="0" smtClean="0"/>
              <a:t>Por los </a:t>
            </a:r>
            <a:r>
              <a:rPr lang="es-ES" sz="2000" b="1" dirty="0" smtClean="0"/>
              <a:t>gastos de constitución</a:t>
            </a:r>
            <a:r>
              <a:rPr lang="es-ES" dirty="0" smtClean="0"/>
              <a:t>, distribuidos en función de si se asocian al patrimonio neto o al pasivo financiero:</a:t>
            </a:r>
            <a:endParaRPr lang="es-ES" dirty="0"/>
          </a:p>
        </p:txBody>
      </p:sp>
      <p:graphicFrame>
        <p:nvGraphicFramePr>
          <p:cNvPr id="9" name="Tabla 8"/>
          <p:cNvGraphicFramePr>
            <a:graphicFrameLocks noGrp="1"/>
          </p:cNvGraphicFramePr>
          <p:nvPr>
            <p:extLst/>
          </p:nvPr>
        </p:nvGraphicFramePr>
        <p:xfrm>
          <a:off x="1323564" y="4938383"/>
          <a:ext cx="9166303" cy="1747520"/>
        </p:xfrm>
        <a:graphic>
          <a:graphicData uri="http://schemas.openxmlformats.org/drawingml/2006/table">
            <a:tbl>
              <a:tblPr firstRow="1" bandRow="1">
                <a:tableStyleId>{5C22544A-7EE6-4342-B048-85BDC9FD1C3A}</a:tableStyleId>
              </a:tblPr>
              <a:tblGrid>
                <a:gridCol w="989981"/>
                <a:gridCol w="6113346"/>
                <a:gridCol w="992459"/>
                <a:gridCol w="1070517"/>
              </a:tblGrid>
              <a:tr h="342508">
                <a:tc>
                  <a:txBody>
                    <a:bodyPr/>
                    <a:lstStyle/>
                    <a:p>
                      <a:r>
                        <a:rPr lang="es-ES" dirty="0" smtClean="0"/>
                        <a:t>Cuenta</a:t>
                      </a:r>
                      <a:endParaRPr lang="es-ES" dirty="0"/>
                    </a:p>
                  </a:txBody>
                  <a:tcPr/>
                </a:tc>
                <a:tc>
                  <a:txBody>
                    <a:bodyPr/>
                    <a:lstStyle/>
                    <a:p>
                      <a:r>
                        <a:rPr lang="es-ES" dirty="0" smtClean="0"/>
                        <a:t>Denominación</a:t>
                      </a:r>
                      <a:endParaRPr lang="es-ES" dirty="0"/>
                    </a:p>
                  </a:txBody>
                  <a:tcPr/>
                </a:tc>
                <a:tc>
                  <a:txBody>
                    <a:bodyPr/>
                    <a:lstStyle/>
                    <a:p>
                      <a:pPr algn="r"/>
                      <a:r>
                        <a:rPr lang="es-ES" dirty="0" smtClean="0"/>
                        <a:t>Debe</a:t>
                      </a:r>
                      <a:endParaRPr lang="es-ES" dirty="0"/>
                    </a:p>
                  </a:txBody>
                  <a:tcPr/>
                </a:tc>
                <a:tc>
                  <a:txBody>
                    <a:bodyPr/>
                    <a:lstStyle/>
                    <a:p>
                      <a:pPr algn="r"/>
                      <a:r>
                        <a:rPr lang="es-ES" dirty="0" smtClean="0"/>
                        <a:t>Haber</a:t>
                      </a:r>
                      <a:endParaRPr lang="es-ES" dirty="0"/>
                    </a:p>
                  </a:txBody>
                  <a:tcPr/>
                </a:tc>
              </a:tr>
              <a:tr h="370840">
                <a:tc>
                  <a:txBody>
                    <a:bodyPr/>
                    <a:lstStyle/>
                    <a:p>
                      <a:pPr algn="ctr"/>
                      <a:r>
                        <a:rPr lang="es-ES" dirty="0" smtClean="0"/>
                        <a:t>113</a:t>
                      </a:r>
                      <a:endParaRPr lang="es-ES" dirty="0"/>
                    </a:p>
                  </a:txBody>
                  <a:tcPr/>
                </a:tc>
                <a:tc>
                  <a:txBody>
                    <a:bodyPr/>
                    <a:lstStyle/>
                    <a:p>
                      <a:r>
                        <a:rPr lang="es-ES" dirty="0" smtClean="0"/>
                        <a:t>Reservas voluntarias (5.000 + 5.000 * 40%)</a:t>
                      </a:r>
                      <a:endParaRPr lang="es-ES" dirty="0"/>
                    </a:p>
                  </a:txBody>
                  <a:tcPr/>
                </a:tc>
                <a:tc>
                  <a:txBody>
                    <a:bodyPr/>
                    <a:lstStyle/>
                    <a:p>
                      <a:pPr algn="r"/>
                      <a:r>
                        <a:rPr lang="es-ES" dirty="0" smtClean="0"/>
                        <a:t>7.000</a:t>
                      </a:r>
                      <a:endParaRPr lang="es-ES" dirty="0"/>
                    </a:p>
                  </a:txBody>
                  <a:tcPr/>
                </a:tc>
                <a:tc>
                  <a:txBody>
                    <a:bodyPr/>
                    <a:lstStyle/>
                    <a:p>
                      <a:pPr algn="r"/>
                      <a:endParaRPr lang="es-ES" dirty="0"/>
                    </a:p>
                  </a:txBody>
                  <a:tcPr/>
                </a:tc>
              </a:tr>
              <a:tr h="370840">
                <a:tc>
                  <a:txBody>
                    <a:bodyPr/>
                    <a:lstStyle/>
                    <a:p>
                      <a:pPr algn="ctr"/>
                      <a:r>
                        <a:rPr lang="es-ES" dirty="0" smtClean="0"/>
                        <a:t>150</a:t>
                      </a:r>
                      <a:endParaRPr lang="es-ES" dirty="0"/>
                    </a:p>
                  </a:txBody>
                  <a:tcPr/>
                </a:tc>
                <a:tc>
                  <a:txBody>
                    <a:bodyPr/>
                    <a:lstStyle/>
                    <a:p>
                      <a:r>
                        <a:rPr lang="es-ES" dirty="0" smtClean="0"/>
                        <a:t>acciones/participaciones</a:t>
                      </a:r>
                      <a:r>
                        <a:rPr lang="es-ES" baseline="0" dirty="0" smtClean="0"/>
                        <a:t> a largo plazo consideradas como pasivos financieros (5.000 * 60%)</a:t>
                      </a:r>
                      <a:endParaRPr lang="es-ES" dirty="0"/>
                    </a:p>
                  </a:txBody>
                  <a:tcPr/>
                </a:tc>
                <a:tc>
                  <a:txBody>
                    <a:bodyPr/>
                    <a:lstStyle/>
                    <a:p>
                      <a:pPr algn="r"/>
                      <a:endParaRPr lang="es-ES" dirty="0" smtClean="0"/>
                    </a:p>
                    <a:p>
                      <a:pPr algn="r"/>
                      <a:r>
                        <a:rPr lang="es-ES" dirty="0" smtClean="0"/>
                        <a:t>3.000</a:t>
                      </a:r>
                      <a:endParaRPr lang="es-ES" dirty="0"/>
                    </a:p>
                  </a:txBody>
                  <a:tcPr/>
                </a:tc>
                <a:tc>
                  <a:txBody>
                    <a:bodyPr/>
                    <a:lstStyle/>
                    <a:p>
                      <a:pPr algn="r"/>
                      <a:endParaRPr lang="es-ES" dirty="0"/>
                    </a:p>
                  </a:txBody>
                  <a:tcPr/>
                </a:tc>
              </a:tr>
              <a:tr h="370840">
                <a:tc>
                  <a:txBody>
                    <a:bodyPr/>
                    <a:lstStyle/>
                    <a:p>
                      <a:pPr algn="ctr"/>
                      <a:r>
                        <a:rPr lang="es-ES" dirty="0" smtClean="0"/>
                        <a:t>572</a:t>
                      </a:r>
                      <a:endParaRPr lang="es-ES" dirty="0"/>
                    </a:p>
                  </a:txBody>
                  <a:tcPr/>
                </a:tc>
                <a:tc>
                  <a:txBody>
                    <a:bodyPr/>
                    <a:lstStyle/>
                    <a:p>
                      <a:r>
                        <a:rPr lang="es-ES" dirty="0" smtClean="0"/>
                        <a:t>Bancos c/c</a:t>
                      </a:r>
                      <a:endParaRPr lang="es-ES" dirty="0"/>
                    </a:p>
                  </a:txBody>
                  <a:tcPr/>
                </a:tc>
                <a:tc>
                  <a:txBody>
                    <a:bodyPr/>
                    <a:lstStyle/>
                    <a:p>
                      <a:pPr algn="r"/>
                      <a:endParaRPr lang="es-ES" dirty="0"/>
                    </a:p>
                  </a:txBody>
                  <a:tcPr/>
                </a:tc>
                <a:tc>
                  <a:txBody>
                    <a:bodyPr/>
                    <a:lstStyle/>
                    <a:p>
                      <a:pPr algn="r"/>
                      <a:r>
                        <a:rPr lang="es-ES" dirty="0" smtClean="0"/>
                        <a:t>10.000</a:t>
                      </a:r>
                      <a:endParaRPr lang="es-ES" dirty="0"/>
                    </a:p>
                  </a:txBody>
                  <a:tcPr/>
                </a:tc>
              </a:tr>
            </a:tbl>
          </a:graphicData>
        </a:graphic>
      </p:graphicFrame>
      <p:sp>
        <p:nvSpPr>
          <p:cNvPr id="4" name="Marcador de pie de página 3"/>
          <p:cNvSpPr>
            <a:spLocks noGrp="1"/>
          </p:cNvSpPr>
          <p:nvPr>
            <p:ph type="ftr" sz="quarter" idx="11"/>
          </p:nvPr>
        </p:nvSpPr>
        <p:spPr/>
        <p:txBody>
          <a:bodyPr/>
          <a:lstStyle/>
          <a:p>
            <a:r>
              <a:rPr lang="es-ES" smtClean="0"/>
              <a:t>Resolución ICAC Presentación Instrumentos Financieros</a:t>
            </a:r>
            <a:endParaRPr lang="es-ES" dirty="0"/>
          </a:p>
        </p:txBody>
      </p:sp>
      <p:sp>
        <p:nvSpPr>
          <p:cNvPr id="5" name="Marcador de número de diapositiva 4"/>
          <p:cNvSpPr>
            <a:spLocks noGrp="1"/>
          </p:cNvSpPr>
          <p:nvPr>
            <p:ph type="sldNum" sz="quarter" idx="12"/>
          </p:nvPr>
        </p:nvSpPr>
        <p:spPr/>
        <p:txBody>
          <a:bodyPr/>
          <a:lstStyle/>
          <a:p>
            <a:fld id="{E3641F1E-9ABE-44B9-AD99-E142BFF6F330}" type="slidenum">
              <a:rPr lang="es-ES" smtClean="0"/>
              <a:pPr/>
              <a:t>48</a:t>
            </a:fld>
            <a:endParaRPr lang="es-ES" dirty="0"/>
          </a:p>
        </p:txBody>
      </p:sp>
    </p:spTree>
    <p:extLst>
      <p:ext uri="{BB962C8B-B14F-4D97-AF65-F5344CB8AC3E}">
        <p14:creationId xmlns:p14="http://schemas.microsoft.com/office/powerpoint/2010/main" val="2112567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32" y="0"/>
            <a:ext cx="12189067" cy="1325563"/>
          </a:xfrm>
        </p:spPr>
        <p:txBody>
          <a:bodyPr/>
          <a:lstStyle/>
          <a:p>
            <a:pPr algn="ctr"/>
            <a:r>
              <a:rPr lang="es-ES" b="1" i="1" dirty="0" smtClean="0">
                <a:solidFill>
                  <a:schemeClr val="accent6">
                    <a:lumMod val="50000"/>
                  </a:schemeClr>
                </a:solidFill>
                <a:latin typeface="+mn-lt"/>
              </a:rPr>
              <a:t>Acciones rescatables: caso práctico</a:t>
            </a:r>
            <a:endParaRPr lang="es-ES" b="1" i="1" dirty="0">
              <a:solidFill>
                <a:schemeClr val="accent6">
                  <a:lumMod val="50000"/>
                </a:schemeClr>
              </a:solidFill>
              <a:latin typeface="+mn-lt"/>
            </a:endParaRPr>
          </a:p>
        </p:txBody>
      </p:sp>
      <p:sp>
        <p:nvSpPr>
          <p:cNvPr id="3" name="Marcador de contenido 2"/>
          <p:cNvSpPr>
            <a:spLocks noGrp="1"/>
          </p:cNvSpPr>
          <p:nvPr>
            <p:ph idx="1"/>
          </p:nvPr>
        </p:nvSpPr>
        <p:spPr>
          <a:xfrm>
            <a:off x="326614" y="1428449"/>
            <a:ext cx="5064760" cy="4913872"/>
          </a:xfrm>
        </p:spPr>
        <p:txBody>
          <a:bodyPr>
            <a:normAutofit fontScale="70000" lnSpcReduction="20000"/>
          </a:bodyPr>
          <a:lstStyle/>
          <a:p>
            <a:pPr marL="0" indent="0" algn="just">
              <a:buNone/>
            </a:pPr>
            <a:r>
              <a:rPr lang="es-ES" b="1" dirty="0" smtClean="0"/>
              <a:t>CASO PRÁCTICO (ENUNCIADO)</a:t>
            </a:r>
          </a:p>
          <a:p>
            <a:pPr marL="0" indent="0" algn="just">
              <a:buNone/>
            </a:pPr>
            <a:endParaRPr lang="es-ES" b="1" dirty="0" smtClean="0"/>
          </a:p>
          <a:p>
            <a:pPr marL="0" indent="0" algn="just">
              <a:buNone/>
            </a:pPr>
            <a:r>
              <a:rPr lang="es-ES" b="1" dirty="0" smtClean="0"/>
              <a:t>El </a:t>
            </a:r>
            <a:r>
              <a:rPr lang="es-ES" b="1" dirty="0"/>
              <a:t>día 15 de junio del año 20X16 se constituye la sociedad </a:t>
            </a:r>
            <a:r>
              <a:rPr lang="es-ES" b="1" dirty="0" smtClean="0"/>
              <a:t>anónima ABC, por </a:t>
            </a:r>
            <a:r>
              <a:rPr lang="es-ES" b="1" dirty="0"/>
              <a:t>el procedimiento de fundación simultánea, con un capital social de 120.000 </a:t>
            </a:r>
            <a:r>
              <a:rPr lang="es-ES" b="1" dirty="0" smtClean="0"/>
              <a:t>acciones ordinarias </a:t>
            </a:r>
            <a:r>
              <a:rPr lang="es-ES" b="1" dirty="0"/>
              <a:t>de 3 </a:t>
            </a:r>
            <a:r>
              <a:rPr lang="es-ES" b="1" dirty="0" smtClean="0"/>
              <a:t>u.m. </a:t>
            </a:r>
            <a:r>
              <a:rPr lang="es-ES" b="1" dirty="0"/>
              <a:t>de valor nominal que son emitidas a la par. </a:t>
            </a:r>
            <a:endParaRPr lang="es-ES" b="1" dirty="0" smtClean="0"/>
          </a:p>
          <a:p>
            <a:pPr marL="0" indent="0" algn="just">
              <a:buNone/>
            </a:pPr>
            <a:endParaRPr lang="es-ES" b="1" dirty="0"/>
          </a:p>
          <a:p>
            <a:pPr marL="0" indent="0" algn="just">
              <a:buNone/>
            </a:pPr>
            <a:r>
              <a:rPr lang="es-ES" b="1" dirty="0" smtClean="0"/>
              <a:t>Todas </a:t>
            </a:r>
            <a:r>
              <a:rPr lang="es-ES" b="1" dirty="0"/>
              <a:t>las acciones son </a:t>
            </a:r>
            <a:r>
              <a:rPr lang="es-ES" b="1" dirty="0" smtClean="0"/>
              <a:t>suscritas y </a:t>
            </a:r>
            <a:r>
              <a:rPr lang="es-ES" b="1" dirty="0"/>
              <a:t>desembolsadas en el momento inicial y, además, también se desea emitir el </a:t>
            </a:r>
            <a:r>
              <a:rPr lang="es-ES" b="1" dirty="0" smtClean="0"/>
              <a:t>máximo número </a:t>
            </a:r>
            <a:r>
              <a:rPr lang="es-ES" b="1" dirty="0"/>
              <a:t>posible de acciones rescatables del mismo valor nominal que las ordinarias</a:t>
            </a:r>
            <a:r>
              <a:rPr lang="es-ES" b="1" dirty="0" smtClean="0"/>
              <a:t>.</a:t>
            </a:r>
          </a:p>
          <a:p>
            <a:pPr marL="0" indent="0" algn="just">
              <a:buNone/>
            </a:pPr>
            <a:endParaRPr lang="es-ES" b="1" dirty="0"/>
          </a:p>
          <a:p>
            <a:pPr marL="0" indent="0" algn="just">
              <a:buNone/>
            </a:pPr>
            <a:r>
              <a:rPr lang="es-ES" b="1" dirty="0"/>
              <a:t>Los gastos de constitución de la sociedad </a:t>
            </a:r>
            <a:r>
              <a:rPr lang="es-ES" b="1" dirty="0" smtClean="0"/>
              <a:t>ABC </a:t>
            </a:r>
            <a:r>
              <a:rPr lang="es-ES" b="1" dirty="0"/>
              <a:t>han sido de 10.000 um.</a:t>
            </a:r>
          </a:p>
        </p:txBody>
      </p:sp>
      <p:sp>
        <p:nvSpPr>
          <p:cNvPr id="4" name="CuadroTexto 3"/>
          <p:cNvSpPr txBox="1"/>
          <p:nvPr/>
        </p:nvSpPr>
        <p:spPr>
          <a:xfrm>
            <a:off x="6203576" y="1325563"/>
            <a:ext cx="5773271" cy="5016758"/>
          </a:xfrm>
          <a:prstGeom prst="rect">
            <a:avLst/>
          </a:prstGeom>
          <a:noFill/>
        </p:spPr>
        <p:txBody>
          <a:bodyPr wrap="square" rtlCol="0">
            <a:spAutoFit/>
          </a:bodyPr>
          <a:lstStyle/>
          <a:p>
            <a:pPr algn="just"/>
            <a:r>
              <a:rPr lang="es-ES" sz="2000" b="1" i="1" dirty="0" smtClean="0"/>
              <a:t>SE PIDE:</a:t>
            </a:r>
          </a:p>
          <a:p>
            <a:pPr algn="just"/>
            <a:endParaRPr lang="es-ES" sz="2000" b="1" i="1" dirty="0" smtClean="0"/>
          </a:p>
          <a:p>
            <a:pPr algn="just"/>
            <a:r>
              <a:rPr lang="es-ES" sz="2000" b="1" i="1" dirty="0" smtClean="0"/>
              <a:t>1</a:t>
            </a:r>
            <a:r>
              <a:rPr lang="es-ES" sz="2000" b="1" i="1" dirty="0"/>
              <a:t>. Cálculo del número de acciones rescatables que se puede emitir.</a:t>
            </a:r>
          </a:p>
          <a:p>
            <a:pPr algn="just"/>
            <a:endParaRPr lang="es-ES" sz="2000" b="1" i="1" dirty="0" smtClean="0"/>
          </a:p>
          <a:p>
            <a:pPr algn="just"/>
            <a:r>
              <a:rPr lang="es-ES" sz="2000" b="1" i="1" dirty="0" smtClean="0"/>
              <a:t>2</a:t>
            </a:r>
            <a:r>
              <a:rPr lang="es-ES" sz="2000" b="1" i="1" dirty="0"/>
              <a:t>. Asientos contables del proceso de constitución considerando las </a:t>
            </a:r>
            <a:r>
              <a:rPr lang="es-ES" sz="2000" b="1" i="1" dirty="0" smtClean="0"/>
              <a:t>siguientes opciones </a:t>
            </a:r>
            <a:r>
              <a:rPr lang="es-ES" sz="2000" b="1" i="1" dirty="0"/>
              <a:t>para el capital social rescatable:</a:t>
            </a:r>
          </a:p>
          <a:p>
            <a:pPr algn="just"/>
            <a:r>
              <a:rPr lang="es-ES" sz="2000" b="1" i="1" dirty="0"/>
              <a:t>a) La opción de rescate solamente se produce a solicitud de la </a:t>
            </a:r>
            <a:r>
              <a:rPr lang="es-ES" sz="2000" b="1" i="1" dirty="0" smtClean="0"/>
              <a:t>sociedad emisora</a:t>
            </a:r>
            <a:r>
              <a:rPr lang="es-ES" sz="2000" b="1" i="1" dirty="0"/>
              <a:t> </a:t>
            </a:r>
            <a:r>
              <a:rPr lang="es-ES" sz="2000" b="1" i="1" dirty="0" smtClean="0">
                <a:sym typeface="Wingdings" panose="05000000000000000000" pitchFamily="2" charset="2"/>
              </a:rPr>
              <a:t> PATRIMONIO NETO</a:t>
            </a:r>
            <a:endParaRPr lang="es-ES" sz="2000" b="1" i="1" dirty="0"/>
          </a:p>
          <a:p>
            <a:pPr algn="just"/>
            <a:r>
              <a:rPr lang="es-ES" sz="2000" b="1" i="1" dirty="0"/>
              <a:t>b) La opción de rescate solamente se produce a solicitud de los </a:t>
            </a:r>
            <a:r>
              <a:rPr lang="es-ES" sz="2000" b="1" i="1" dirty="0" smtClean="0"/>
              <a:t>accionistas </a:t>
            </a:r>
            <a:r>
              <a:rPr lang="es-ES" sz="2000" b="1" i="1" dirty="0" smtClean="0">
                <a:sym typeface="Wingdings" panose="05000000000000000000" pitchFamily="2" charset="2"/>
              </a:rPr>
              <a:t> PASIVO FINANCIERO. </a:t>
            </a:r>
            <a:endParaRPr lang="es-ES" sz="2000" b="1" i="1" dirty="0"/>
          </a:p>
          <a:p>
            <a:pPr algn="just"/>
            <a:r>
              <a:rPr lang="es-ES" sz="2000" b="1" i="1" dirty="0"/>
              <a:t>c) La opción de rescate se puede realizar bien a solicitud de los </a:t>
            </a:r>
            <a:r>
              <a:rPr lang="es-ES" sz="2000" b="1" i="1" dirty="0" smtClean="0"/>
              <a:t>accionistas o </a:t>
            </a:r>
            <a:r>
              <a:rPr lang="es-ES" sz="2000" b="1" i="1" dirty="0"/>
              <a:t>de la </a:t>
            </a:r>
            <a:r>
              <a:rPr lang="es-ES" sz="2000" b="1" i="1" dirty="0" smtClean="0"/>
              <a:t>sociedad </a:t>
            </a:r>
            <a:r>
              <a:rPr lang="es-ES" sz="2000" b="1" i="1" dirty="0" smtClean="0">
                <a:sym typeface="Wingdings" panose="05000000000000000000" pitchFamily="2" charset="2"/>
              </a:rPr>
              <a:t> PASIVO FINANCIERO</a:t>
            </a:r>
            <a:endParaRPr lang="es-ES" sz="2000" b="1" i="1" dirty="0"/>
          </a:p>
        </p:txBody>
      </p:sp>
      <p:sp>
        <p:nvSpPr>
          <p:cNvPr id="5" name="Flecha derecha 4"/>
          <p:cNvSpPr/>
          <p:nvPr/>
        </p:nvSpPr>
        <p:spPr>
          <a:xfrm>
            <a:off x="5568875" y="3084373"/>
            <a:ext cx="457200" cy="8337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 name="Marcador de pie de página 6"/>
          <p:cNvSpPr>
            <a:spLocks noGrp="1"/>
          </p:cNvSpPr>
          <p:nvPr>
            <p:ph type="ftr" sz="quarter" idx="11"/>
          </p:nvPr>
        </p:nvSpPr>
        <p:spPr/>
        <p:txBody>
          <a:bodyPr/>
          <a:lstStyle/>
          <a:p>
            <a:r>
              <a:rPr lang="es-ES" smtClean="0"/>
              <a:t>Resolución ICAC Presentación Instrumentos Financieros</a:t>
            </a:r>
            <a:endParaRPr lang="es-ES" dirty="0"/>
          </a:p>
        </p:txBody>
      </p:sp>
      <p:sp>
        <p:nvSpPr>
          <p:cNvPr id="8" name="Marcador de número de diapositiva 7"/>
          <p:cNvSpPr>
            <a:spLocks noGrp="1"/>
          </p:cNvSpPr>
          <p:nvPr>
            <p:ph type="sldNum" sz="quarter" idx="12"/>
          </p:nvPr>
        </p:nvSpPr>
        <p:spPr/>
        <p:txBody>
          <a:bodyPr/>
          <a:lstStyle/>
          <a:p>
            <a:fld id="{E3641F1E-9ABE-44B9-AD99-E142BFF6F330}" type="slidenum">
              <a:rPr lang="es-ES" smtClean="0"/>
              <a:pPr/>
              <a:t>49</a:t>
            </a:fld>
            <a:endParaRPr lang="es-ES" dirty="0"/>
          </a:p>
        </p:txBody>
      </p:sp>
    </p:spTree>
    <p:extLst>
      <p:ext uri="{BB962C8B-B14F-4D97-AF65-F5344CB8AC3E}">
        <p14:creationId xmlns:p14="http://schemas.microsoft.com/office/powerpoint/2010/main" val="2143986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8883" y="523552"/>
            <a:ext cx="12192000" cy="1749385"/>
          </a:xfrm>
        </p:spPr>
        <p:txBody>
          <a:bodyPr/>
          <a:lstStyle/>
          <a:p>
            <a:r>
              <a:rPr lang="es-ES" dirty="0" smtClean="0"/>
              <a:t>Disposiciones generales</a:t>
            </a:r>
            <a:endParaRPr lang="es-ES" dirty="0"/>
          </a:p>
        </p:txBody>
      </p:sp>
      <p:sp>
        <p:nvSpPr>
          <p:cNvPr id="3" name="Subtítulo 2"/>
          <p:cNvSpPr>
            <a:spLocks noGrp="1"/>
          </p:cNvSpPr>
          <p:nvPr>
            <p:ph type="subTitle" idx="1"/>
          </p:nvPr>
        </p:nvSpPr>
        <p:spPr>
          <a:xfrm>
            <a:off x="709555" y="2896643"/>
            <a:ext cx="10891879" cy="2280872"/>
          </a:xfrm>
        </p:spPr>
        <p:txBody>
          <a:bodyPr>
            <a:normAutofit fontScale="92500" lnSpcReduction="20000"/>
          </a:bodyPr>
          <a:lstStyle/>
          <a:p>
            <a:r>
              <a:rPr lang="es-ES" dirty="0" smtClean="0"/>
              <a:t>Objeto </a:t>
            </a:r>
            <a:r>
              <a:rPr lang="es-ES" dirty="0"/>
              <a:t>y ámbito de </a:t>
            </a:r>
            <a:r>
              <a:rPr lang="es-ES" dirty="0" smtClean="0"/>
              <a:t>aplicación</a:t>
            </a:r>
          </a:p>
          <a:p>
            <a:r>
              <a:rPr lang="es-ES" dirty="0" smtClean="0"/>
              <a:t>Definiciones</a:t>
            </a:r>
          </a:p>
          <a:p>
            <a:r>
              <a:rPr lang="es-ES" dirty="0" smtClean="0"/>
              <a:t>Instrumentos </a:t>
            </a:r>
            <a:r>
              <a:rPr lang="es-ES" dirty="0"/>
              <a:t>financieros que se liquidan con instrumentos de patrimonio </a:t>
            </a:r>
            <a:r>
              <a:rPr lang="es-ES" dirty="0" smtClean="0"/>
              <a:t>propio</a:t>
            </a:r>
          </a:p>
          <a:p>
            <a:r>
              <a:rPr lang="es-ES" dirty="0"/>
              <a:t>Criterios de presentación de los instrumentos </a:t>
            </a:r>
            <a:r>
              <a:rPr lang="es-ES" dirty="0" smtClean="0"/>
              <a:t>financieros</a:t>
            </a:r>
          </a:p>
          <a:p>
            <a:r>
              <a:rPr lang="es-ES" dirty="0"/>
              <a:t>Costes de transacción de un instrumento </a:t>
            </a:r>
            <a:r>
              <a:rPr lang="es-ES" dirty="0" smtClean="0"/>
              <a:t>financiero</a:t>
            </a:r>
          </a:p>
          <a:p>
            <a:r>
              <a:rPr lang="es-ES" dirty="0" smtClean="0"/>
              <a:t> Intereses</a:t>
            </a:r>
            <a:r>
              <a:rPr lang="es-ES" dirty="0"/>
              <a:t>, dividendos, pérdidas y beneficios</a:t>
            </a:r>
          </a:p>
          <a:p>
            <a:endParaRPr lang="es-ES" dirty="0" smtClean="0"/>
          </a:p>
          <a:p>
            <a:endParaRPr lang="es-ES" dirty="0"/>
          </a:p>
          <a:p>
            <a:endParaRPr lang="es-ES" dirty="0"/>
          </a:p>
          <a:p>
            <a:endParaRPr lang="es-ES" dirty="0"/>
          </a:p>
          <a:p>
            <a:endParaRPr lang="es-ES" dirty="0"/>
          </a:p>
          <a:p>
            <a:endParaRPr lang="es-ES" dirty="0" smtClean="0"/>
          </a:p>
          <a:p>
            <a:endParaRPr lang="es-ES" dirty="0"/>
          </a:p>
          <a:p>
            <a:endParaRPr lang="es-ES" dirty="0"/>
          </a:p>
        </p:txBody>
      </p:sp>
    </p:spTree>
    <p:extLst>
      <p:ext uri="{BB962C8B-B14F-4D97-AF65-F5344CB8AC3E}">
        <p14:creationId xmlns:p14="http://schemas.microsoft.com/office/powerpoint/2010/main" val="751671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325563"/>
          </a:xfrm>
        </p:spPr>
        <p:txBody>
          <a:bodyPr>
            <a:normAutofit/>
          </a:bodyPr>
          <a:lstStyle/>
          <a:p>
            <a:pPr algn="ctr"/>
            <a:r>
              <a:rPr lang="es-ES" b="1" i="1" dirty="0">
                <a:solidFill>
                  <a:schemeClr val="accent6">
                    <a:lumMod val="50000"/>
                  </a:schemeClr>
                </a:solidFill>
                <a:latin typeface="+mn-lt"/>
              </a:rPr>
              <a:t>Acciones rescatables: caso práctico</a:t>
            </a:r>
          </a:p>
        </p:txBody>
      </p:sp>
      <p:sp>
        <p:nvSpPr>
          <p:cNvPr id="4" name="CuadroTexto 3"/>
          <p:cNvSpPr txBox="1"/>
          <p:nvPr/>
        </p:nvSpPr>
        <p:spPr>
          <a:xfrm>
            <a:off x="436880" y="1798320"/>
            <a:ext cx="11043920" cy="3416320"/>
          </a:xfrm>
          <a:prstGeom prst="rect">
            <a:avLst/>
          </a:prstGeom>
          <a:noFill/>
        </p:spPr>
        <p:txBody>
          <a:bodyPr wrap="square" rtlCol="0">
            <a:spAutoFit/>
          </a:bodyPr>
          <a:lstStyle/>
          <a:p>
            <a:pPr algn="just"/>
            <a:r>
              <a:rPr lang="es-ES" b="1" dirty="0" smtClean="0">
                <a:solidFill>
                  <a:schemeClr val="accent6">
                    <a:lumMod val="50000"/>
                  </a:schemeClr>
                </a:solidFill>
              </a:rPr>
              <a:t>CASO PRÁCTICO (SOLUCION):</a:t>
            </a:r>
          </a:p>
          <a:p>
            <a:pPr algn="just"/>
            <a:endParaRPr lang="es-ES" b="1" dirty="0" smtClean="0">
              <a:solidFill>
                <a:schemeClr val="accent6">
                  <a:lumMod val="50000"/>
                </a:schemeClr>
              </a:solidFill>
            </a:endParaRPr>
          </a:p>
          <a:p>
            <a:pPr marL="342900" indent="-342900" algn="just">
              <a:buAutoNum type="arabicPeriod"/>
            </a:pPr>
            <a:r>
              <a:rPr lang="es-ES" b="1" dirty="0" smtClean="0">
                <a:solidFill>
                  <a:schemeClr val="accent6">
                    <a:lumMod val="50000"/>
                  </a:schemeClr>
                </a:solidFill>
              </a:rPr>
              <a:t>Cálculo </a:t>
            </a:r>
            <a:r>
              <a:rPr lang="es-ES" b="1" dirty="0">
                <a:solidFill>
                  <a:schemeClr val="accent6">
                    <a:lumMod val="50000"/>
                  </a:schemeClr>
                </a:solidFill>
              </a:rPr>
              <a:t>del número de acciones rescatables que se puede emitir</a:t>
            </a:r>
            <a:r>
              <a:rPr lang="es-ES" b="1" dirty="0" smtClean="0">
                <a:solidFill>
                  <a:schemeClr val="accent6">
                    <a:lumMod val="50000"/>
                  </a:schemeClr>
                </a:solidFill>
              </a:rPr>
              <a:t>.</a:t>
            </a:r>
          </a:p>
          <a:p>
            <a:pPr algn="just"/>
            <a:endParaRPr lang="es-ES" dirty="0" smtClean="0">
              <a:solidFill>
                <a:schemeClr val="accent6">
                  <a:lumMod val="50000"/>
                </a:schemeClr>
              </a:solidFill>
            </a:endParaRPr>
          </a:p>
          <a:p>
            <a:pPr algn="just"/>
            <a:r>
              <a:rPr lang="es-ES" dirty="0" smtClean="0">
                <a:solidFill>
                  <a:schemeClr val="accent6">
                    <a:lumMod val="50000"/>
                  </a:schemeClr>
                </a:solidFill>
              </a:rPr>
              <a:t>La </a:t>
            </a:r>
            <a:r>
              <a:rPr lang="es-ES" b="1" dirty="0">
                <a:solidFill>
                  <a:schemeClr val="accent6">
                    <a:lumMod val="50000"/>
                  </a:schemeClr>
                </a:solidFill>
              </a:rPr>
              <a:t>cuarta parte del capital social a la que se </a:t>
            </a:r>
            <a:r>
              <a:rPr lang="es-ES" b="1" dirty="0" smtClean="0">
                <a:solidFill>
                  <a:schemeClr val="accent6">
                    <a:lumMod val="50000"/>
                  </a:schemeClr>
                </a:solidFill>
              </a:rPr>
              <a:t>refiere la </a:t>
            </a:r>
            <a:r>
              <a:rPr lang="es-ES" b="1" dirty="0">
                <a:solidFill>
                  <a:schemeClr val="accent6">
                    <a:lumMod val="50000"/>
                  </a:schemeClr>
                </a:solidFill>
              </a:rPr>
              <a:t>ley incluye el propio capital social rescatable</a:t>
            </a:r>
            <a:r>
              <a:rPr lang="es-ES" dirty="0">
                <a:solidFill>
                  <a:schemeClr val="accent6">
                    <a:lumMod val="50000"/>
                  </a:schemeClr>
                </a:solidFill>
              </a:rPr>
              <a:t>. Llamando X al importe </a:t>
            </a:r>
            <a:r>
              <a:rPr lang="es-ES" dirty="0" smtClean="0">
                <a:solidFill>
                  <a:schemeClr val="accent6">
                    <a:lumMod val="50000"/>
                  </a:schemeClr>
                </a:solidFill>
              </a:rPr>
              <a:t>máximo del </a:t>
            </a:r>
            <a:r>
              <a:rPr lang="es-ES" dirty="0">
                <a:solidFill>
                  <a:schemeClr val="accent6">
                    <a:lumMod val="50000"/>
                  </a:schemeClr>
                </a:solidFill>
              </a:rPr>
              <a:t>valor nominal de capital social rescatable y teniendo en cuenta que el capital </a:t>
            </a:r>
            <a:r>
              <a:rPr lang="es-ES" dirty="0" smtClean="0">
                <a:solidFill>
                  <a:schemeClr val="accent6">
                    <a:lumMod val="50000"/>
                  </a:schemeClr>
                </a:solidFill>
              </a:rPr>
              <a:t>social ordinario </a:t>
            </a:r>
            <a:r>
              <a:rPr lang="es-ES" dirty="0">
                <a:solidFill>
                  <a:schemeClr val="accent6">
                    <a:lumMod val="50000"/>
                  </a:schemeClr>
                </a:solidFill>
              </a:rPr>
              <a:t>es de 360.000 um, esto es, 120.000 acciones de 3 um de valor nominal, </a:t>
            </a:r>
            <a:r>
              <a:rPr lang="es-ES" dirty="0" smtClean="0">
                <a:solidFill>
                  <a:schemeClr val="accent6">
                    <a:lumMod val="50000"/>
                  </a:schemeClr>
                </a:solidFill>
              </a:rPr>
              <a:t>debemos plantear </a:t>
            </a:r>
            <a:r>
              <a:rPr lang="es-ES" dirty="0">
                <a:solidFill>
                  <a:schemeClr val="accent6">
                    <a:lumMod val="50000"/>
                  </a:schemeClr>
                </a:solidFill>
              </a:rPr>
              <a:t>la siguiente ecuación</a:t>
            </a:r>
            <a:r>
              <a:rPr lang="es-ES" dirty="0" smtClean="0">
                <a:solidFill>
                  <a:schemeClr val="accent6">
                    <a:lumMod val="50000"/>
                  </a:schemeClr>
                </a:solidFill>
              </a:rPr>
              <a:t>:</a:t>
            </a:r>
          </a:p>
          <a:p>
            <a:pPr algn="just"/>
            <a:endParaRPr lang="es-ES" dirty="0">
              <a:solidFill>
                <a:schemeClr val="accent6">
                  <a:lumMod val="50000"/>
                </a:schemeClr>
              </a:solidFill>
            </a:endParaRPr>
          </a:p>
          <a:p>
            <a:pPr algn="just"/>
            <a:r>
              <a:rPr lang="es-ES" dirty="0">
                <a:solidFill>
                  <a:schemeClr val="accent6">
                    <a:lumMod val="50000"/>
                  </a:schemeClr>
                </a:solidFill>
              </a:rPr>
              <a:t>X = 25% (360.000 + X)</a:t>
            </a:r>
          </a:p>
          <a:p>
            <a:pPr algn="just"/>
            <a:r>
              <a:rPr lang="es-ES" dirty="0">
                <a:solidFill>
                  <a:schemeClr val="accent6">
                    <a:lumMod val="50000"/>
                  </a:schemeClr>
                </a:solidFill>
              </a:rPr>
              <a:t>X = </a:t>
            </a:r>
            <a:r>
              <a:rPr lang="es-ES" dirty="0" smtClean="0">
                <a:solidFill>
                  <a:schemeClr val="accent6">
                    <a:lumMod val="50000"/>
                  </a:schemeClr>
                </a:solidFill>
              </a:rPr>
              <a:t>120.000</a:t>
            </a:r>
          </a:p>
          <a:p>
            <a:pPr algn="just"/>
            <a:endParaRPr lang="es-ES" dirty="0">
              <a:solidFill>
                <a:schemeClr val="accent6">
                  <a:lumMod val="50000"/>
                </a:schemeClr>
              </a:solidFill>
            </a:endParaRPr>
          </a:p>
          <a:p>
            <a:pPr algn="just"/>
            <a:r>
              <a:rPr lang="es-ES" b="1" dirty="0">
                <a:solidFill>
                  <a:schemeClr val="accent6">
                    <a:lumMod val="50000"/>
                  </a:schemeClr>
                </a:solidFill>
              </a:rPr>
              <a:t>Número de acciones rescatables </a:t>
            </a:r>
            <a:r>
              <a:rPr lang="es-ES" dirty="0" smtClean="0">
                <a:solidFill>
                  <a:schemeClr val="accent6">
                    <a:lumMod val="50000"/>
                  </a:schemeClr>
                </a:solidFill>
              </a:rPr>
              <a:t>= Capital </a:t>
            </a:r>
            <a:r>
              <a:rPr lang="es-ES" dirty="0">
                <a:solidFill>
                  <a:schemeClr val="accent6">
                    <a:lumMod val="50000"/>
                  </a:schemeClr>
                </a:solidFill>
              </a:rPr>
              <a:t>social </a:t>
            </a:r>
            <a:r>
              <a:rPr lang="es-ES" dirty="0" smtClean="0">
                <a:solidFill>
                  <a:schemeClr val="accent6">
                    <a:lumMod val="50000"/>
                  </a:schemeClr>
                </a:solidFill>
              </a:rPr>
              <a:t>rescatable/Valor nominal acciones = 120.000/3 = </a:t>
            </a:r>
            <a:r>
              <a:rPr lang="es-ES" b="1" dirty="0" smtClean="0">
                <a:solidFill>
                  <a:schemeClr val="accent6">
                    <a:lumMod val="50000"/>
                  </a:schemeClr>
                </a:solidFill>
              </a:rPr>
              <a:t>40.000 acciones</a:t>
            </a:r>
            <a:endParaRPr lang="es-ES" b="1" dirty="0">
              <a:solidFill>
                <a:schemeClr val="accent6">
                  <a:lumMod val="50000"/>
                </a:schemeClr>
              </a:solidFill>
            </a:endParaRPr>
          </a:p>
        </p:txBody>
      </p:sp>
      <p:sp>
        <p:nvSpPr>
          <p:cNvPr id="5" name="Marcador de pie de página 4"/>
          <p:cNvSpPr>
            <a:spLocks noGrp="1"/>
          </p:cNvSpPr>
          <p:nvPr>
            <p:ph type="ftr" sz="quarter" idx="11"/>
          </p:nvPr>
        </p:nvSpPr>
        <p:spPr/>
        <p:txBody>
          <a:bodyPr/>
          <a:lstStyle/>
          <a:p>
            <a:r>
              <a:rPr lang="es-ES" smtClean="0"/>
              <a:t>Resolución ICAC Presentación Instrumentos Financieros</a:t>
            </a:r>
            <a:endParaRPr lang="es-ES" dirty="0"/>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50</a:t>
            </a:fld>
            <a:endParaRPr lang="es-ES" dirty="0"/>
          </a:p>
        </p:txBody>
      </p:sp>
    </p:spTree>
    <p:extLst>
      <p:ext uri="{BB962C8B-B14F-4D97-AF65-F5344CB8AC3E}">
        <p14:creationId xmlns:p14="http://schemas.microsoft.com/office/powerpoint/2010/main" val="7081785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5607781" cy="1325563"/>
          </a:xfrm>
        </p:spPr>
        <p:txBody>
          <a:bodyPr>
            <a:normAutofit/>
          </a:bodyPr>
          <a:lstStyle/>
          <a:p>
            <a:r>
              <a:rPr lang="es-ES" sz="4000" b="1" i="1" dirty="0">
                <a:solidFill>
                  <a:schemeClr val="accent6">
                    <a:lumMod val="50000"/>
                  </a:schemeClr>
                </a:solidFill>
                <a:latin typeface="+mn-lt"/>
              </a:rPr>
              <a:t>Acciones </a:t>
            </a:r>
            <a:r>
              <a:rPr lang="es-ES" sz="4000" b="1" i="1" dirty="0" smtClean="0">
                <a:solidFill>
                  <a:schemeClr val="accent6">
                    <a:lumMod val="50000"/>
                  </a:schemeClr>
                </a:solidFill>
                <a:latin typeface="+mn-lt"/>
              </a:rPr>
              <a:t>rescatables: caso práctico</a:t>
            </a:r>
            <a:endParaRPr lang="es-ES" sz="4000" b="1" i="1" dirty="0">
              <a:solidFill>
                <a:schemeClr val="accent6">
                  <a:lumMod val="50000"/>
                </a:schemeClr>
              </a:solidFill>
              <a:latin typeface="+mn-lt"/>
            </a:endParaRPr>
          </a:p>
        </p:txBody>
      </p:sp>
      <p:sp>
        <p:nvSpPr>
          <p:cNvPr id="4" name="CuadroTexto 3"/>
          <p:cNvSpPr txBox="1"/>
          <p:nvPr/>
        </p:nvSpPr>
        <p:spPr>
          <a:xfrm>
            <a:off x="551180" y="1325563"/>
            <a:ext cx="4959873" cy="4247317"/>
          </a:xfrm>
          <a:prstGeom prst="rect">
            <a:avLst/>
          </a:prstGeom>
          <a:noFill/>
        </p:spPr>
        <p:txBody>
          <a:bodyPr wrap="square" rtlCol="0">
            <a:spAutoFit/>
          </a:bodyPr>
          <a:lstStyle/>
          <a:p>
            <a:pPr algn="just"/>
            <a:r>
              <a:rPr lang="es-ES" b="1" dirty="0" smtClean="0">
                <a:solidFill>
                  <a:schemeClr val="accent6">
                    <a:lumMod val="50000"/>
                  </a:schemeClr>
                </a:solidFill>
              </a:rPr>
              <a:t>CASO PRÁCTICO (SOLUCION):</a:t>
            </a:r>
          </a:p>
          <a:p>
            <a:pPr algn="just"/>
            <a:endParaRPr lang="es-ES" b="1" dirty="0">
              <a:solidFill>
                <a:schemeClr val="accent6">
                  <a:lumMod val="50000"/>
                </a:schemeClr>
              </a:solidFill>
            </a:endParaRPr>
          </a:p>
          <a:p>
            <a:pPr algn="just"/>
            <a:r>
              <a:rPr lang="es-ES" b="1" dirty="0" smtClean="0">
                <a:solidFill>
                  <a:schemeClr val="accent6">
                    <a:lumMod val="50000"/>
                  </a:schemeClr>
                </a:solidFill>
              </a:rPr>
              <a:t>2. Asientos </a:t>
            </a:r>
            <a:r>
              <a:rPr lang="es-ES" b="1" dirty="0">
                <a:solidFill>
                  <a:schemeClr val="accent6">
                    <a:lumMod val="50000"/>
                  </a:schemeClr>
                </a:solidFill>
              </a:rPr>
              <a:t>contables del proceso de constitución considerando las </a:t>
            </a:r>
            <a:r>
              <a:rPr lang="es-ES" b="1" dirty="0" smtClean="0">
                <a:solidFill>
                  <a:schemeClr val="accent6">
                    <a:lumMod val="50000"/>
                  </a:schemeClr>
                </a:solidFill>
              </a:rPr>
              <a:t>siguientes opciones </a:t>
            </a:r>
            <a:r>
              <a:rPr lang="es-ES" b="1" dirty="0">
                <a:solidFill>
                  <a:schemeClr val="accent6">
                    <a:lumMod val="50000"/>
                  </a:schemeClr>
                </a:solidFill>
              </a:rPr>
              <a:t>para el capital social </a:t>
            </a:r>
            <a:r>
              <a:rPr lang="es-ES" b="1" dirty="0" smtClean="0">
                <a:solidFill>
                  <a:schemeClr val="accent6">
                    <a:lumMod val="50000"/>
                  </a:schemeClr>
                </a:solidFill>
              </a:rPr>
              <a:t>rescatable:</a:t>
            </a:r>
          </a:p>
          <a:p>
            <a:pPr algn="just"/>
            <a:endParaRPr lang="es-ES" b="1" dirty="0" smtClean="0">
              <a:solidFill>
                <a:schemeClr val="accent6">
                  <a:lumMod val="50000"/>
                </a:schemeClr>
              </a:solidFill>
            </a:endParaRPr>
          </a:p>
          <a:p>
            <a:pPr marL="342900" indent="-342900" algn="just">
              <a:buAutoNum type="alphaLcParenR"/>
            </a:pPr>
            <a:r>
              <a:rPr lang="es-ES" b="1" dirty="0" smtClean="0">
                <a:solidFill>
                  <a:schemeClr val="accent6">
                    <a:lumMod val="50000"/>
                  </a:schemeClr>
                </a:solidFill>
              </a:rPr>
              <a:t>La </a:t>
            </a:r>
            <a:r>
              <a:rPr lang="es-ES" b="1" dirty="0">
                <a:solidFill>
                  <a:schemeClr val="accent6">
                    <a:lumMod val="50000"/>
                  </a:schemeClr>
                </a:solidFill>
              </a:rPr>
              <a:t>opción de rescate solamente se produce a solicitud de la sociedad emisora</a:t>
            </a:r>
            <a:r>
              <a:rPr lang="es-ES" b="1" dirty="0" smtClean="0">
                <a:solidFill>
                  <a:schemeClr val="accent6">
                    <a:lumMod val="50000"/>
                  </a:schemeClr>
                </a:solidFill>
              </a:rPr>
              <a:t>.</a:t>
            </a:r>
          </a:p>
          <a:p>
            <a:pPr algn="just"/>
            <a:endParaRPr lang="es-ES" b="1" dirty="0" smtClean="0">
              <a:solidFill>
                <a:schemeClr val="accent6">
                  <a:lumMod val="50000"/>
                </a:schemeClr>
              </a:solidFill>
            </a:endParaRPr>
          </a:p>
          <a:p>
            <a:pPr algn="just"/>
            <a:r>
              <a:rPr lang="es-ES" b="1" dirty="0" smtClean="0">
                <a:solidFill>
                  <a:schemeClr val="accent6">
                    <a:lumMod val="50000"/>
                  </a:schemeClr>
                </a:solidFill>
              </a:rPr>
              <a:t>Será calificada como INSTRUMENTO DE PATRIMONIO. </a:t>
            </a:r>
            <a:endParaRPr lang="es-ES" b="1" dirty="0">
              <a:solidFill>
                <a:schemeClr val="accent6">
                  <a:lumMod val="50000"/>
                </a:schemeClr>
              </a:solidFill>
            </a:endParaRPr>
          </a:p>
          <a:p>
            <a:pPr algn="just"/>
            <a:endParaRPr lang="es-ES" b="1" dirty="0"/>
          </a:p>
          <a:p>
            <a:pPr algn="just"/>
            <a:endParaRPr lang="es-ES" b="1" dirty="0" smtClean="0"/>
          </a:p>
          <a:p>
            <a:pPr algn="just"/>
            <a:endParaRPr lang="es-ES" b="1" dirty="0" smtClean="0"/>
          </a:p>
          <a:p>
            <a:pPr algn="just"/>
            <a:endParaRPr lang="es-ES" b="1" dirty="0"/>
          </a:p>
        </p:txBody>
      </p:sp>
      <p:graphicFrame>
        <p:nvGraphicFramePr>
          <p:cNvPr id="7" name="Tabla 6"/>
          <p:cNvGraphicFramePr>
            <a:graphicFrameLocks noGrp="1"/>
          </p:cNvGraphicFramePr>
          <p:nvPr>
            <p:extLst/>
          </p:nvPr>
        </p:nvGraphicFramePr>
        <p:xfrm>
          <a:off x="6140548" y="868362"/>
          <a:ext cx="5901419" cy="914400"/>
        </p:xfrm>
        <a:graphic>
          <a:graphicData uri="http://schemas.openxmlformats.org/drawingml/2006/table">
            <a:tbl>
              <a:tblPr firstRow="1" bandRow="1">
                <a:tableStyleId>{5C22544A-7EE6-4342-B048-85BDC9FD1C3A}</a:tableStyleId>
              </a:tblPr>
              <a:tblGrid>
                <a:gridCol w="831885"/>
                <a:gridCol w="3381354"/>
                <a:gridCol w="809943"/>
                <a:gridCol w="878237"/>
              </a:tblGrid>
              <a:tr h="239040">
                <a:tc>
                  <a:txBody>
                    <a:bodyPr/>
                    <a:lstStyle/>
                    <a:p>
                      <a:pPr algn="ctr"/>
                      <a:r>
                        <a:rPr lang="es-ES" sz="1400" dirty="0" smtClean="0"/>
                        <a:t>Cuenta</a:t>
                      </a:r>
                      <a:endParaRPr lang="es-ES" sz="1400" dirty="0"/>
                    </a:p>
                  </a:txBody>
                  <a:tcPr/>
                </a:tc>
                <a:tc>
                  <a:txBody>
                    <a:bodyPr/>
                    <a:lstStyle/>
                    <a:p>
                      <a:r>
                        <a:rPr lang="es-ES" sz="1400" dirty="0" smtClean="0"/>
                        <a:t>Denominación</a:t>
                      </a:r>
                      <a:endParaRPr lang="es-ES" sz="1400" dirty="0"/>
                    </a:p>
                  </a:txBody>
                  <a:tcPr/>
                </a:tc>
                <a:tc>
                  <a:txBody>
                    <a:bodyPr/>
                    <a:lstStyle/>
                    <a:p>
                      <a:pPr algn="r"/>
                      <a:r>
                        <a:rPr lang="es-ES" sz="1400" dirty="0" smtClean="0"/>
                        <a:t>Debe</a:t>
                      </a:r>
                      <a:endParaRPr lang="es-ES" sz="1400" dirty="0"/>
                    </a:p>
                  </a:txBody>
                  <a:tcPr/>
                </a:tc>
                <a:tc>
                  <a:txBody>
                    <a:bodyPr/>
                    <a:lstStyle/>
                    <a:p>
                      <a:pPr algn="r"/>
                      <a:r>
                        <a:rPr lang="es-ES" sz="1400" dirty="0" smtClean="0"/>
                        <a:t>Haber</a:t>
                      </a:r>
                      <a:endParaRPr lang="es-ES" sz="1400" dirty="0"/>
                    </a:p>
                  </a:txBody>
                  <a:tcPr/>
                </a:tc>
              </a:tr>
              <a:tr h="258813">
                <a:tc>
                  <a:txBody>
                    <a:bodyPr/>
                    <a:lstStyle/>
                    <a:p>
                      <a:pPr algn="ctr"/>
                      <a:r>
                        <a:rPr lang="es-ES" sz="1400" dirty="0" smtClean="0">
                          <a:latin typeface="+mn-lt"/>
                        </a:rPr>
                        <a:t>190</a:t>
                      </a:r>
                      <a:endParaRPr lang="es-ES" sz="1400" dirty="0">
                        <a:latin typeface="+mn-lt"/>
                      </a:endParaRPr>
                    </a:p>
                  </a:txBody>
                  <a:tcPr/>
                </a:tc>
                <a:tc>
                  <a:txBody>
                    <a:bodyPr/>
                    <a:lstStyle/>
                    <a:p>
                      <a:r>
                        <a:rPr lang="es-ES" sz="1400" dirty="0" smtClean="0">
                          <a:latin typeface="+mn-lt"/>
                        </a:rPr>
                        <a:t>acciones/participaciones</a:t>
                      </a:r>
                      <a:r>
                        <a:rPr lang="es-ES" sz="1400" baseline="0" dirty="0" smtClean="0">
                          <a:latin typeface="+mn-lt"/>
                        </a:rPr>
                        <a:t> emitidas</a:t>
                      </a:r>
                      <a:endParaRPr lang="es-ES" sz="1400" dirty="0">
                        <a:latin typeface="+mn-lt"/>
                      </a:endParaRPr>
                    </a:p>
                  </a:txBody>
                  <a:tcPr/>
                </a:tc>
                <a:tc>
                  <a:txBody>
                    <a:bodyPr/>
                    <a:lstStyle/>
                    <a:p>
                      <a:pPr algn="r"/>
                      <a:r>
                        <a:rPr lang="es-ES" sz="1400" dirty="0" smtClean="0">
                          <a:latin typeface="+mn-lt"/>
                        </a:rPr>
                        <a:t>480.000</a:t>
                      </a:r>
                      <a:endParaRPr lang="es-ES" sz="1400" dirty="0">
                        <a:latin typeface="+mn-lt"/>
                      </a:endParaRPr>
                    </a:p>
                  </a:txBody>
                  <a:tcPr/>
                </a:tc>
                <a:tc>
                  <a:txBody>
                    <a:bodyPr/>
                    <a:lstStyle/>
                    <a:p>
                      <a:pPr algn="r"/>
                      <a:endParaRPr lang="es-ES" sz="1400" dirty="0">
                        <a:latin typeface="+mn-lt"/>
                      </a:endParaRPr>
                    </a:p>
                  </a:txBody>
                  <a:tcPr/>
                </a:tc>
              </a:tr>
              <a:tr h="258813">
                <a:tc>
                  <a:txBody>
                    <a:bodyPr/>
                    <a:lstStyle/>
                    <a:p>
                      <a:pPr algn="ctr"/>
                      <a:r>
                        <a:rPr lang="es-ES" sz="1400" dirty="0" smtClean="0">
                          <a:latin typeface="+mn-lt"/>
                        </a:rPr>
                        <a:t>194</a:t>
                      </a:r>
                      <a:endParaRPr lang="es-ES" sz="1400" dirty="0">
                        <a:latin typeface="+mn-lt"/>
                      </a:endParaRPr>
                    </a:p>
                  </a:txBody>
                  <a:tcPr/>
                </a:tc>
                <a:tc>
                  <a:txBody>
                    <a:bodyPr/>
                    <a:lstStyle/>
                    <a:p>
                      <a:r>
                        <a:rPr lang="es-ES" sz="1400" dirty="0" smtClean="0">
                          <a:latin typeface="+mn-lt"/>
                        </a:rPr>
                        <a:t>Capital emitido pendiente</a:t>
                      </a:r>
                      <a:r>
                        <a:rPr lang="es-ES" sz="1400" baseline="0" dirty="0" smtClean="0">
                          <a:latin typeface="+mn-lt"/>
                        </a:rPr>
                        <a:t> de inscripción</a:t>
                      </a:r>
                      <a:endParaRPr lang="es-ES" sz="1400" dirty="0">
                        <a:latin typeface="+mn-lt"/>
                      </a:endParaRPr>
                    </a:p>
                  </a:txBody>
                  <a:tcPr/>
                </a:tc>
                <a:tc>
                  <a:txBody>
                    <a:bodyPr/>
                    <a:lstStyle/>
                    <a:p>
                      <a:pPr algn="r"/>
                      <a:endParaRPr lang="es-ES" sz="1400" dirty="0">
                        <a:latin typeface="+mn-lt"/>
                      </a:endParaRPr>
                    </a:p>
                  </a:txBody>
                  <a:tcPr/>
                </a:tc>
                <a:tc>
                  <a:txBody>
                    <a:bodyPr/>
                    <a:lstStyle/>
                    <a:p>
                      <a:pPr algn="r"/>
                      <a:r>
                        <a:rPr lang="es-ES" sz="1400" dirty="0" smtClean="0">
                          <a:latin typeface="+mn-lt"/>
                        </a:rPr>
                        <a:t>480.000</a:t>
                      </a:r>
                      <a:endParaRPr lang="es-ES" sz="1400" dirty="0">
                        <a:latin typeface="+mn-lt"/>
                      </a:endParaRPr>
                    </a:p>
                  </a:txBody>
                  <a:tcPr/>
                </a:tc>
              </a:tr>
            </a:tbl>
          </a:graphicData>
        </a:graphic>
      </p:graphicFrame>
      <p:sp>
        <p:nvSpPr>
          <p:cNvPr id="8" name="CuadroTexto 7"/>
          <p:cNvSpPr txBox="1"/>
          <p:nvPr/>
        </p:nvSpPr>
        <p:spPr>
          <a:xfrm>
            <a:off x="6101862" y="478115"/>
            <a:ext cx="5319346" cy="369332"/>
          </a:xfrm>
          <a:prstGeom prst="rect">
            <a:avLst/>
          </a:prstGeom>
          <a:noFill/>
        </p:spPr>
        <p:txBody>
          <a:bodyPr wrap="square" rtlCol="0">
            <a:spAutoFit/>
          </a:bodyPr>
          <a:lstStyle/>
          <a:p>
            <a:r>
              <a:rPr lang="es-ES" dirty="0" smtClean="0"/>
              <a:t>Por la emisión de las acciones:</a:t>
            </a:r>
            <a:endParaRPr lang="es-ES" dirty="0"/>
          </a:p>
        </p:txBody>
      </p:sp>
      <p:sp>
        <p:nvSpPr>
          <p:cNvPr id="9" name="CuadroTexto 8"/>
          <p:cNvSpPr txBox="1"/>
          <p:nvPr/>
        </p:nvSpPr>
        <p:spPr>
          <a:xfrm>
            <a:off x="6096000" y="1953913"/>
            <a:ext cx="5319346" cy="369332"/>
          </a:xfrm>
          <a:prstGeom prst="rect">
            <a:avLst/>
          </a:prstGeom>
          <a:noFill/>
        </p:spPr>
        <p:txBody>
          <a:bodyPr wrap="square" rtlCol="0">
            <a:spAutoFit/>
          </a:bodyPr>
          <a:lstStyle/>
          <a:p>
            <a:r>
              <a:rPr lang="es-ES" dirty="0" smtClean="0"/>
              <a:t>Por la suscripción y desembolso de las acciones:</a:t>
            </a:r>
            <a:endParaRPr lang="es-ES" dirty="0"/>
          </a:p>
        </p:txBody>
      </p:sp>
      <p:graphicFrame>
        <p:nvGraphicFramePr>
          <p:cNvPr id="10" name="Tabla 9"/>
          <p:cNvGraphicFramePr>
            <a:graphicFrameLocks noGrp="1"/>
          </p:cNvGraphicFramePr>
          <p:nvPr>
            <p:extLst/>
          </p:nvPr>
        </p:nvGraphicFramePr>
        <p:xfrm>
          <a:off x="6162518" y="2323245"/>
          <a:ext cx="5901419" cy="914400"/>
        </p:xfrm>
        <a:graphic>
          <a:graphicData uri="http://schemas.openxmlformats.org/drawingml/2006/table">
            <a:tbl>
              <a:tblPr firstRow="1" bandRow="1">
                <a:tableStyleId>{5C22544A-7EE6-4342-B048-85BDC9FD1C3A}</a:tableStyleId>
              </a:tblPr>
              <a:tblGrid>
                <a:gridCol w="831885"/>
                <a:gridCol w="3381354"/>
                <a:gridCol w="809943"/>
                <a:gridCol w="878237"/>
              </a:tblGrid>
              <a:tr h="239040">
                <a:tc>
                  <a:txBody>
                    <a:bodyPr/>
                    <a:lstStyle/>
                    <a:p>
                      <a:pPr algn="ctr"/>
                      <a:r>
                        <a:rPr lang="es-ES" sz="1400" dirty="0" smtClean="0"/>
                        <a:t>Cuenta</a:t>
                      </a:r>
                      <a:endParaRPr lang="es-ES" sz="1400" dirty="0"/>
                    </a:p>
                  </a:txBody>
                  <a:tcPr/>
                </a:tc>
                <a:tc>
                  <a:txBody>
                    <a:bodyPr/>
                    <a:lstStyle/>
                    <a:p>
                      <a:r>
                        <a:rPr lang="es-ES" sz="1400" dirty="0" smtClean="0"/>
                        <a:t>Denominación</a:t>
                      </a:r>
                      <a:endParaRPr lang="es-ES" sz="1400" dirty="0"/>
                    </a:p>
                  </a:txBody>
                  <a:tcPr/>
                </a:tc>
                <a:tc>
                  <a:txBody>
                    <a:bodyPr/>
                    <a:lstStyle/>
                    <a:p>
                      <a:pPr algn="r"/>
                      <a:r>
                        <a:rPr lang="es-ES" sz="1400" dirty="0" smtClean="0"/>
                        <a:t>Debe</a:t>
                      </a:r>
                      <a:endParaRPr lang="es-ES" sz="1400" dirty="0"/>
                    </a:p>
                  </a:txBody>
                  <a:tcPr/>
                </a:tc>
                <a:tc>
                  <a:txBody>
                    <a:bodyPr/>
                    <a:lstStyle/>
                    <a:p>
                      <a:pPr algn="r"/>
                      <a:r>
                        <a:rPr lang="es-ES" sz="1400" dirty="0" smtClean="0"/>
                        <a:t>Haber</a:t>
                      </a:r>
                      <a:endParaRPr lang="es-ES" sz="1400" dirty="0"/>
                    </a:p>
                  </a:txBody>
                  <a:tcPr/>
                </a:tc>
              </a:tr>
              <a:tr h="258813">
                <a:tc>
                  <a:txBody>
                    <a:bodyPr/>
                    <a:lstStyle/>
                    <a:p>
                      <a:pPr algn="ctr"/>
                      <a:r>
                        <a:rPr lang="es-ES" sz="1400" dirty="0" smtClean="0">
                          <a:latin typeface="+mn-lt"/>
                        </a:rPr>
                        <a:t>572</a:t>
                      </a:r>
                      <a:endParaRPr lang="es-ES" sz="1400" dirty="0">
                        <a:latin typeface="+mn-lt"/>
                      </a:endParaRPr>
                    </a:p>
                  </a:txBody>
                  <a:tcPr/>
                </a:tc>
                <a:tc>
                  <a:txBody>
                    <a:bodyPr/>
                    <a:lstStyle/>
                    <a:p>
                      <a:r>
                        <a:rPr lang="es-ES" sz="1400" dirty="0" smtClean="0">
                          <a:latin typeface="+mn-lt"/>
                        </a:rPr>
                        <a:t>Bancos c/c</a:t>
                      </a:r>
                      <a:endParaRPr lang="es-ES" sz="1400" dirty="0">
                        <a:latin typeface="+mn-lt"/>
                      </a:endParaRPr>
                    </a:p>
                  </a:txBody>
                  <a:tcPr/>
                </a:tc>
                <a:tc>
                  <a:txBody>
                    <a:bodyPr/>
                    <a:lstStyle/>
                    <a:p>
                      <a:pPr algn="r"/>
                      <a:r>
                        <a:rPr lang="es-ES" sz="1400" dirty="0" smtClean="0">
                          <a:latin typeface="+mn-lt"/>
                        </a:rPr>
                        <a:t>480.000</a:t>
                      </a:r>
                      <a:endParaRPr lang="es-ES" sz="1400" dirty="0">
                        <a:latin typeface="+mn-lt"/>
                      </a:endParaRPr>
                    </a:p>
                  </a:txBody>
                  <a:tcPr/>
                </a:tc>
                <a:tc>
                  <a:txBody>
                    <a:bodyPr/>
                    <a:lstStyle/>
                    <a:p>
                      <a:pPr algn="r"/>
                      <a:endParaRPr lang="es-ES" sz="1400" dirty="0">
                        <a:latin typeface="+mn-lt"/>
                      </a:endParaRPr>
                    </a:p>
                  </a:txBody>
                  <a:tcPr/>
                </a:tc>
              </a:tr>
              <a:tr h="258813">
                <a:tc>
                  <a:txBody>
                    <a:bodyPr/>
                    <a:lstStyle/>
                    <a:p>
                      <a:pPr algn="ctr"/>
                      <a:r>
                        <a:rPr lang="es-ES" sz="1400" dirty="0" smtClean="0">
                          <a:latin typeface="+mn-lt"/>
                        </a:rPr>
                        <a:t>190</a:t>
                      </a:r>
                      <a:endParaRPr lang="es-ES" sz="1400" dirty="0">
                        <a:latin typeface="+mn-lt"/>
                      </a:endParaRPr>
                    </a:p>
                  </a:txBody>
                  <a:tcPr/>
                </a:tc>
                <a:tc>
                  <a:txBody>
                    <a:bodyPr/>
                    <a:lstStyle/>
                    <a:p>
                      <a:r>
                        <a:rPr lang="es-ES" sz="1400" dirty="0" smtClean="0">
                          <a:latin typeface="+mn-lt"/>
                        </a:rPr>
                        <a:t>acciones/participaciones</a:t>
                      </a:r>
                      <a:r>
                        <a:rPr lang="es-ES" sz="1400" baseline="0" dirty="0" smtClean="0">
                          <a:latin typeface="+mn-lt"/>
                        </a:rPr>
                        <a:t> emitidas</a:t>
                      </a:r>
                      <a:endParaRPr lang="es-ES" sz="1400" dirty="0">
                        <a:latin typeface="+mn-lt"/>
                      </a:endParaRPr>
                    </a:p>
                  </a:txBody>
                  <a:tcPr/>
                </a:tc>
                <a:tc>
                  <a:txBody>
                    <a:bodyPr/>
                    <a:lstStyle/>
                    <a:p>
                      <a:pPr algn="r"/>
                      <a:endParaRPr lang="es-ES" sz="1400" dirty="0">
                        <a:latin typeface="+mn-lt"/>
                      </a:endParaRPr>
                    </a:p>
                  </a:txBody>
                  <a:tcPr/>
                </a:tc>
                <a:tc>
                  <a:txBody>
                    <a:bodyPr/>
                    <a:lstStyle/>
                    <a:p>
                      <a:pPr algn="r"/>
                      <a:r>
                        <a:rPr lang="es-ES" sz="1400" dirty="0" smtClean="0">
                          <a:latin typeface="+mn-lt"/>
                        </a:rPr>
                        <a:t>480.000</a:t>
                      </a:r>
                      <a:endParaRPr lang="es-ES" sz="1400" dirty="0">
                        <a:latin typeface="+mn-lt"/>
                      </a:endParaRPr>
                    </a:p>
                  </a:txBody>
                  <a:tcPr/>
                </a:tc>
              </a:tr>
            </a:tbl>
          </a:graphicData>
        </a:graphic>
      </p:graphicFrame>
      <p:sp>
        <p:nvSpPr>
          <p:cNvPr id="11" name="CuadroTexto 10"/>
          <p:cNvSpPr txBox="1"/>
          <p:nvPr/>
        </p:nvSpPr>
        <p:spPr>
          <a:xfrm>
            <a:off x="6096000" y="3508285"/>
            <a:ext cx="5319346" cy="369332"/>
          </a:xfrm>
          <a:prstGeom prst="rect">
            <a:avLst/>
          </a:prstGeom>
          <a:noFill/>
        </p:spPr>
        <p:txBody>
          <a:bodyPr wrap="square" rtlCol="0">
            <a:spAutoFit/>
          </a:bodyPr>
          <a:lstStyle/>
          <a:p>
            <a:r>
              <a:rPr lang="es-ES" dirty="0" smtClean="0"/>
              <a:t>Por la inscripción en el Registro Mercantil:</a:t>
            </a:r>
            <a:endParaRPr lang="es-ES" dirty="0"/>
          </a:p>
        </p:txBody>
      </p:sp>
      <p:graphicFrame>
        <p:nvGraphicFramePr>
          <p:cNvPr id="12" name="Tabla 11"/>
          <p:cNvGraphicFramePr>
            <a:graphicFrameLocks noGrp="1"/>
          </p:cNvGraphicFramePr>
          <p:nvPr>
            <p:extLst/>
          </p:nvPr>
        </p:nvGraphicFramePr>
        <p:xfrm>
          <a:off x="6162891" y="3894818"/>
          <a:ext cx="5901419" cy="914400"/>
        </p:xfrm>
        <a:graphic>
          <a:graphicData uri="http://schemas.openxmlformats.org/drawingml/2006/table">
            <a:tbl>
              <a:tblPr firstRow="1" bandRow="1">
                <a:tableStyleId>{5C22544A-7EE6-4342-B048-85BDC9FD1C3A}</a:tableStyleId>
              </a:tblPr>
              <a:tblGrid>
                <a:gridCol w="831885"/>
                <a:gridCol w="3381354"/>
                <a:gridCol w="809943"/>
                <a:gridCol w="878237"/>
              </a:tblGrid>
              <a:tr h="239040">
                <a:tc>
                  <a:txBody>
                    <a:bodyPr/>
                    <a:lstStyle/>
                    <a:p>
                      <a:pPr algn="ctr"/>
                      <a:r>
                        <a:rPr lang="es-ES" sz="1400" dirty="0" smtClean="0"/>
                        <a:t>Cuenta</a:t>
                      </a:r>
                      <a:endParaRPr lang="es-ES" sz="1400" dirty="0"/>
                    </a:p>
                  </a:txBody>
                  <a:tcPr/>
                </a:tc>
                <a:tc>
                  <a:txBody>
                    <a:bodyPr/>
                    <a:lstStyle/>
                    <a:p>
                      <a:r>
                        <a:rPr lang="es-ES" sz="1400" dirty="0" smtClean="0"/>
                        <a:t>Denominación</a:t>
                      </a:r>
                      <a:endParaRPr lang="es-ES" sz="1400" dirty="0"/>
                    </a:p>
                  </a:txBody>
                  <a:tcPr/>
                </a:tc>
                <a:tc>
                  <a:txBody>
                    <a:bodyPr/>
                    <a:lstStyle/>
                    <a:p>
                      <a:pPr algn="r"/>
                      <a:r>
                        <a:rPr lang="es-ES" sz="1400" dirty="0" smtClean="0"/>
                        <a:t>Debe</a:t>
                      </a:r>
                      <a:endParaRPr lang="es-ES" sz="1400" dirty="0"/>
                    </a:p>
                  </a:txBody>
                  <a:tcPr/>
                </a:tc>
                <a:tc>
                  <a:txBody>
                    <a:bodyPr/>
                    <a:lstStyle/>
                    <a:p>
                      <a:pPr algn="r"/>
                      <a:r>
                        <a:rPr lang="es-ES" sz="1400" dirty="0" smtClean="0"/>
                        <a:t>Haber</a:t>
                      </a:r>
                      <a:endParaRPr lang="es-ES" sz="1400" dirty="0"/>
                    </a:p>
                  </a:txBody>
                  <a:tcPr/>
                </a:tc>
              </a:tr>
              <a:tr h="258813">
                <a:tc>
                  <a:txBody>
                    <a:bodyPr/>
                    <a:lstStyle/>
                    <a:p>
                      <a:pPr algn="ctr"/>
                      <a:r>
                        <a:rPr lang="es-ES" sz="1400" dirty="0" smtClean="0">
                          <a:latin typeface="+mn-lt"/>
                        </a:rPr>
                        <a:t>194</a:t>
                      </a:r>
                      <a:endParaRPr lang="es-ES" sz="1400" dirty="0">
                        <a:latin typeface="+mn-lt"/>
                      </a:endParaRPr>
                    </a:p>
                  </a:txBody>
                  <a:tcPr/>
                </a:tc>
                <a:tc>
                  <a:txBody>
                    <a:bodyPr/>
                    <a:lstStyle/>
                    <a:p>
                      <a:r>
                        <a:rPr lang="es-ES" sz="1400" dirty="0" smtClean="0">
                          <a:latin typeface="+mn-lt"/>
                        </a:rPr>
                        <a:t>Capital emitido pendiente</a:t>
                      </a:r>
                      <a:r>
                        <a:rPr lang="es-ES" sz="1400" baseline="0" dirty="0" smtClean="0">
                          <a:latin typeface="+mn-lt"/>
                        </a:rPr>
                        <a:t> de inscripción</a:t>
                      </a:r>
                      <a:endParaRPr lang="es-ES" sz="1400" dirty="0">
                        <a:latin typeface="+mn-lt"/>
                      </a:endParaRPr>
                    </a:p>
                  </a:txBody>
                  <a:tcPr/>
                </a:tc>
                <a:tc>
                  <a:txBody>
                    <a:bodyPr/>
                    <a:lstStyle/>
                    <a:p>
                      <a:pPr algn="r"/>
                      <a:r>
                        <a:rPr lang="es-ES" sz="1400" dirty="0" smtClean="0">
                          <a:latin typeface="+mn-lt"/>
                        </a:rPr>
                        <a:t>480.000</a:t>
                      </a:r>
                      <a:endParaRPr lang="es-ES" sz="1400" dirty="0">
                        <a:latin typeface="+mn-lt"/>
                      </a:endParaRPr>
                    </a:p>
                  </a:txBody>
                  <a:tcPr/>
                </a:tc>
                <a:tc>
                  <a:txBody>
                    <a:bodyPr/>
                    <a:lstStyle/>
                    <a:p>
                      <a:pPr algn="r"/>
                      <a:endParaRPr lang="es-ES" sz="1400" dirty="0">
                        <a:latin typeface="+mn-lt"/>
                      </a:endParaRPr>
                    </a:p>
                  </a:txBody>
                  <a:tcPr/>
                </a:tc>
              </a:tr>
              <a:tr h="258813">
                <a:tc>
                  <a:txBody>
                    <a:bodyPr/>
                    <a:lstStyle/>
                    <a:p>
                      <a:pPr algn="ctr"/>
                      <a:r>
                        <a:rPr lang="es-ES" sz="1400" dirty="0" smtClean="0">
                          <a:latin typeface="+mn-lt"/>
                        </a:rPr>
                        <a:t>100</a:t>
                      </a:r>
                      <a:endParaRPr lang="es-ES" sz="1400" dirty="0">
                        <a:latin typeface="+mn-lt"/>
                      </a:endParaRPr>
                    </a:p>
                  </a:txBody>
                  <a:tcPr/>
                </a:tc>
                <a:tc>
                  <a:txBody>
                    <a:bodyPr/>
                    <a:lstStyle/>
                    <a:p>
                      <a:r>
                        <a:rPr lang="es-ES" sz="1400" dirty="0" smtClean="0">
                          <a:latin typeface="+mn-lt"/>
                        </a:rPr>
                        <a:t>Capital</a:t>
                      </a:r>
                      <a:r>
                        <a:rPr lang="es-ES" sz="1400" baseline="0" dirty="0" smtClean="0">
                          <a:latin typeface="+mn-lt"/>
                        </a:rPr>
                        <a:t> social</a:t>
                      </a:r>
                      <a:endParaRPr lang="es-ES" sz="1400" dirty="0">
                        <a:latin typeface="+mn-lt"/>
                      </a:endParaRPr>
                    </a:p>
                  </a:txBody>
                  <a:tcPr/>
                </a:tc>
                <a:tc>
                  <a:txBody>
                    <a:bodyPr/>
                    <a:lstStyle/>
                    <a:p>
                      <a:pPr algn="r"/>
                      <a:endParaRPr lang="es-ES" sz="1400" dirty="0">
                        <a:latin typeface="+mn-lt"/>
                      </a:endParaRPr>
                    </a:p>
                  </a:txBody>
                  <a:tcPr/>
                </a:tc>
                <a:tc>
                  <a:txBody>
                    <a:bodyPr/>
                    <a:lstStyle/>
                    <a:p>
                      <a:pPr algn="r"/>
                      <a:r>
                        <a:rPr lang="es-ES" sz="1400" dirty="0" smtClean="0">
                          <a:latin typeface="+mn-lt"/>
                        </a:rPr>
                        <a:t>480.000</a:t>
                      </a:r>
                      <a:endParaRPr lang="es-ES" sz="1400" dirty="0">
                        <a:latin typeface="+mn-lt"/>
                      </a:endParaRPr>
                    </a:p>
                  </a:txBody>
                  <a:tcPr/>
                </a:tc>
              </a:tr>
            </a:tbl>
          </a:graphicData>
        </a:graphic>
      </p:graphicFrame>
      <p:sp>
        <p:nvSpPr>
          <p:cNvPr id="13" name="CuadroTexto 12"/>
          <p:cNvSpPr txBox="1"/>
          <p:nvPr/>
        </p:nvSpPr>
        <p:spPr>
          <a:xfrm>
            <a:off x="6194118" y="4932317"/>
            <a:ext cx="5319346" cy="369332"/>
          </a:xfrm>
          <a:prstGeom prst="rect">
            <a:avLst/>
          </a:prstGeom>
          <a:noFill/>
        </p:spPr>
        <p:txBody>
          <a:bodyPr wrap="square" rtlCol="0">
            <a:spAutoFit/>
          </a:bodyPr>
          <a:lstStyle/>
          <a:p>
            <a:r>
              <a:rPr lang="es-ES" dirty="0" smtClean="0"/>
              <a:t>Por los gastos de constitución:</a:t>
            </a:r>
            <a:endParaRPr lang="es-ES" dirty="0"/>
          </a:p>
        </p:txBody>
      </p:sp>
      <p:graphicFrame>
        <p:nvGraphicFramePr>
          <p:cNvPr id="14" name="Tabla 13"/>
          <p:cNvGraphicFramePr>
            <a:graphicFrameLocks noGrp="1"/>
          </p:cNvGraphicFramePr>
          <p:nvPr>
            <p:extLst/>
          </p:nvPr>
        </p:nvGraphicFramePr>
        <p:xfrm>
          <a:off x="6162518" y="5371799"/>
          <a:ext cx="5901419" cy="914400"/>
        </p:xfrm>
        <a:graphic>
          <a:graphicData uri="http://schemas.openxmlformats.org/drawingml/2006/table">
            <a:tbl>
              <a:tblPr firstRow="1" bandRow="1">
                <a:tableStyleId>{5C22544A-7EE6-4342-B048-85BDC9FD1C3A}</a:tableStyleId>
              </a:tblPr>
              <a:tblGrid>
                <a:gridCol w="831885"/>
                <a:gridCol w="3381354"/>
                <a:gridCol w="809943"/>
                <a:gridCol w="878237"/>
              </a:tblGrid>
              <a:tr h="239040">
                <a:tc>
                  <a:txBody>
                    <a:bodyPr/>
                    <a:lstStyle/>
                    <a:p>
                      <a:pPr algn="ctr"/>
                      <a:r>
                        <a:rPr lang="es-ES" sz="1400" dirty="0" smtClean="0"/>
                        <a:t>Cuenta</a:t>
                      </a:r>
                      <a:endParaRPr lang="es-ES" sz="1400" dirty="0"/>
                    </a:p>
                  </a:txBody>
                  <a:tcPr/>
                </a:tc>
                <a:tc>
                  <a:txBody>
                    <a:bodyPr/>
                    <a:lstStyle/>
                    <a:p>
                      <a:r>
                        <a:rPr lang="es-ES" sz="1400" dirty="0" smtClean="0"/>
                        <a:t>Denominación</a:t>
                      </a:r>
                      <a:endParaRPr lang="es-ES" sz="1400" dirty="0"/>
                    </a:p>
                  </a:txBody>
                  <a:tcPr/>
                </a:tc>
                <a:tc>
                  <a:txBody>
                    <a:bodyPr/>
                    <a:lstStyle/>
                    <a:p>
                      <a:pPr algn="r"/>
                      <a:r>
                        <a:rPr lang="es-ES" sz="1400" dirty="0" smtClean="0"/>
                        <a:t>Debe</a:t>
                      </a:r>
                      <a:endParaRPr lang="es-ES" sz="1400" dirty="0"/>
                    </a:p>
                  </a:txBody>
                  <a:tcPr/>
                </a:tc>
                <a:tc>
                  <a:txBody>
                    <a:bodyPr/>
                    <a:lstStyle/>
                    <a:p>
                      <a:pPr algn="r"/>
                      <a:r>
                        <a:rPr lang="es-ES" sz="1400" dirty="0" smtClean="0"/>
                        <a:t>Haber</a:t>
                      </a:r>
                      <a:endParaRPr lang="es-ES" sz="1400" dirty="0"/>
                    </a:p>
                  </a:txBody>
                  <a:tcPr/>
                </a:tc>
              </a:tr>
              <a:tr h="258813">
                <a:tc>
                  <a:txBody>
                    <a:bodyPr/>
                    <a:lstStyle/>
                    <a:p>
                      <a:pPr algn="ctr"/>
                      <a:r>
                        <a:rPr lang="es-ES" sz="1400" dirty="0" smtClean="0">
                          <a:latin typeface="+mn-lt"/>
                        </a:rPr>
                        <a:t>113</a:t>
                      </a:r>
                      <a:endParaRPr lang="es-ES" sz="1400" dirty="0">
                        <a:latin typeface="+mn-lt"/>
                      </a:endParaRPr>
                    </a:p>
                  </a:txBody>
                  <a:tcPr/>
                </a:tc>
                <a:tc>
                  <a:txBody>
                    <a:bodyPr/>
                    <a:lstStyle/>
                    <a:p>
                      <a:r>
                        <a:rPr lang="es-ES" sz="1400" dirty="0" smtClean="0">
                          <a:latin typeface="+mn-lt"/>
                        </a:rPr>
                        <a:t>Reservas voluntarias</a:t>
                      </a:r>
                      <a:endParaRPr lang="es-ES" sz="1400" dirty="0">
                        <a:latin typeface="+mn-lt"/>
                      </a:endParaRPr>
                    </a:p>
                  </a:txBody>
                  <a:tcPr/>
                </a:tc>
                <a:tc>
                  <a:txBody>
                    <a:bodyPr/>
                    <a:lstStyle/>
                    <a:p>
                      <a:pPr algn="r"/>
                      <a:r>
                        <a:rPr lang="es-ES" sz="1400" dirty="0" smtClean="0">
                          <a:latin typeface="+mn-lt"/>
                        </a:rPr>
                        <a:t>10.000</a:t>
                      </a:r>
                      <a:endParaRPr lang="es-ES" sz="1400" dirty="0">
                        <a:latin typeface="+mn-lt"/>
                      </a:endParaRPr>
                    </a:p>
                  </a:txBody>
                  <a:tcPr/>
                </a:tc>
                <a:tc>
                  <a:txBody>
                    <a:bodyPr/>
                    <a:lstStyle/>
                    <a:p>
                      <a:pPr algn="r"/>
                      <a:endParaRPr lang="es-ES" sz="1400" dirty="0">
                        <a:latin typeface="+mn-lt"/>
                      </a:endParaRPr>
                    </a:p>
                  </a:txBody>
                  <a:tcPr/>
                </a:tc>
              </a:tr>
              <a:tr h="258813">
                <a:tc>
                  <a:txBody>
                    <a:bodyPr/>
                    <a:lstStyle/>
                    <a:p>
                      <a:pPr algn="ctr"/>
                      <a:r>
                        <a:rPr lang="es-ES" sz="1400" dirty="0" smtClean="0">
                          <a:latin typeface="+mn-lt"/>
                        </a:rPr>
                        <a:t>572</a:t>
                      </a:r>
                      <a:endParaRPr lang="es-ES" sz="1400" dirty="0">
                        <a:latin typeface="+mn-lt"/>
                      </a:endParaRPr>
                    </a:p>
                  </a:txBody>
                  <a:tcPr/>
                </a:tc>
                <a:tc>
                  <a:txBody>
                    <a:bodyPr/>
                    <a:lstStyle/>
                    <a:p>
                      <a:r>
                        <a:rPr lang="es-ES" sz="1400" dirty="0" smtClean="0">
                          <a:latin typeface="+mn-lt"/>
                        </a:rPr>
                        <a:t>Bancos c/c</a:t>
                      </a:r>
                      <a:endParaRPr lang="es-ES" sz="1400" dirty="0">
                        <a:latin typeface="+mn-lt"/>
                      </a:endParaRPr>
                    </a:p>
                  </a:txBody>
                  <a:tcPr/>
                </a:tc>
                <a:tc>
                  <a:txBody>
                    <a:bodyPr/>
                    <a:lstStyle/>
                    <a:p>
                      <a:pPr algn="r"/>
                      <a:endParaRPr lang="es-ES" sz="1400" dirty="0">
                        <a:latin typeface="+mn-lt"/>
                      </a:endParaRPr>
                    </a:p>
                  </a:txBody>
                  <a:tcPr/>
                </a:tc>
                <a:tc>
                  <a:txBody>
                    <a:bodyPr/>
                    <a:lstStyle/>
                    <a:p>
                      <a:pPr algn="r"/>
                      <a:r>
                        <a:rPr lang="es-ES" sz="1400" dirty="0" smtClean="0">
                          <a:latin typeface="+mn-lt"/>
                        </a:rPr>
                        <a:t>10.000</a:t>
                      </a:r>
                      <a:endParaRPr lang="es-ES" sz="1400" dirty="0">
                        <a:latin typeface="+mn-lt"/>
                      </a:endParaRPr>
                    </a:p>
                  </a:txBody>
                  <a:tcPr/>
                </a:tc>
              </a:tr>
            </a:tbl>
          </a:graphicData>
        </a:graphic>
      </p:graphicFrame>
      <p:sp>
        <p:nvSpPr>
          <p:cNvPr id="5" name="Marcador de pie de página 4"/>
          <p:cNvSpPr>
            <a:spLocks noGrp="1"/>
          </p:cNvSpPr>
          <p:nvPr>
            <p:ph type="ftr" sz="quarter" idx="11"/>
          </p:nvPr>
        </p:nvSpPr>
        <p:spPr/>
        <p:txBody>
          <a:bodyPr/>
          <a:lstStyle/>
          <a:p>
            <a:r>
              <a:rPr lang="es-ES" smtClean="0"/>
              <a:t>Resolución ICAC Presentación Instrumentos Financieros</a:t>
            </a:r>
            <a:endParaRPr lang="es-ES" dirty="0"/>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51</a:t>
            </a:fld>
            <a:endParaRPr lang="es-ES" dirty="0"/>
          </a:p>
        </p:txBody>
      </p:sp>
    </p:spTree>
    <p:extLst>
      <p:ext uri="{BB962C8B-B14F-4D97-AF65-F5344CB8AC3E}">
        <p14:creationId xmlns:p14="http://schemas.microsoft.com/office/powerpoint/2010/main" val="36958691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4976602" cy="1325563"/>
          </a:xfrm>
        </p:spPr>
        <p:txBody>
          <a:bodyPr>
            <a:normAutofit/>
          </a:bodyPr>
          <a:lstStyle/>
          <a:p>
            <a:r>
              <a:rPr lang="es-ES" sz="3600" b="1" i="1" dirty="0">
                <a:solidFill>
                  <a:schemeClr val="accent6">
                    <a:lumMod val="50000"/>
                  </a:schemeClr>
                </a:solidFill>
                <a:latin typeface="+mn-lt"/>
              </a:rPr>
              <a:t>Acciones rescatables: </a:t>
            </a:r>
            <a:r>
              <a:rPr lang="es-ES" sz="3600" b="1" i="1" dirty="0" smtClean="0">
                <a:solidFill>
                  <a:schemeClr val="accent6">
                    <a:lumMod val="50000"/>
                  </a:schemeClr>
                </a:solidFill>
                <a:latin typeface="+mn-lt"/>
              </a:rPr>
              <a:t/>
            </a:r>
            <a:br>
              <a:rPr lang="es-ES" sz="3600" b="1" i="1" dirty="0" smtClean="0">
                <a:solidFill>
                  <a:schemeClr val="accent6">
                    <a:lumMod val="50000"/>
                  </a:schemeClr>
                </a:solidFill>
                <a:latin typeface="+mn-lt"/>
              </a:rPr>
            </a:br>
            <a:r>
              <a:rPr lang="es-ES" sz="3600" b="1" i="1" dirty="0" smtClean="0">
                <a:solidFill>
                  <a:schemeClr val="accent6">
                    <a:lumMod val="50000"/>
                  </a:schemeClr>
                </a:solidFill>
                <a:latin typeface="+mn-lt"/>
              </a:rPr>
              <a:t>caso </a:t>
            </a:r>
            <a:r>
              <a:rPr lang="es-ES" sz="3600" b="1" i="1" dirty="0">
                <a:solidFill>
                  <a:schemeClr val="accent6">
                    <a:lumMod val="50000"/>
                  </a:schemeClr>
                </a:solidFill>
                <a:latin typeface="+mn-lt"/>
              </a:rPr>
              <a:t>práctico</a:t>
            </a:r>
            <a:endParaRPr lang="es-ES" sz="3600" dirty="0">
              <a:latin typeface="+mn-lt"/>
            </a:endParaRPr>
          </a:p>
        </p:txBody>
      </p:sp>
      <p:graphicFrame>
        <p:nvGraphicFramePr>
          <p:cNvPr id="7" name="Tabla 6"/>
          <p:cNvGraphicFramePr>
            <a:graphicFrameLocks noGrp="1"/>
          </p:cNvGraphicFramePr>
          <p:nvPr>
            <p:extLst/>
          </p:nvPr>
        </p:nvGraphicFramePr>
        <p:xfrm>
          <a:off x="258121" y="3525715"/>
          <a:ext cx="4844306" cy="1066800"/>
        </p:xfrm>
        <a:graphic>
          <a:graphicData uri="http://schemas.openxmlformats.org/drawingml/2006/table">
            <a:tbl>
              <a:tblPr firstRow="1" bandRow="1">
                <a:tableStyleId>{5C22544A-7EE6-4342-B048-85BDC9FD1C3A}</a:tableStyleId>
              </a:tblPr>
              <a:tblGrid>
                <a:gridCol w="736590"/>
                <a:gridCol w="2542384"/>
                <a:gridCol w="829793"/>
                <a:gridCol w="735539"/>
              </a:tblGrid>
              <a:tr h="266874">
                <a:tc>
                  <a:txBody>
                    <a:bodyPr/>
                    <a:lstStyle/>
                    <a:p>
                      <a:pPr algn="ctr"/>
                      <a:r>
                        <a:rPr lang="es-ES" sz="1300" dirty="0" smtClean="0"/>
                        <a:t>Cuenta</a:t>
                      </a:r>
                      <a:endParaRPr lang="es-ES" sz="1300" dirty="0"/>
                    </a:p>
                  </a:txBody>
                  <a:tcPr/>
                </a:tc>
                <a:tc>
                  <a:txBody>
                    <a:bodyPr/>
                    <a:lstStyle/>
                    <a:p>
                      <a:r>
                        <a:rPr lang="es-ES" sz="1300" dirty="0" smtClean="0"/>
                        <a:t>Denominación</a:t>
                      </a:r>
                      <a:endParaRPr lang="es-ES" sz="1300" dirty="0"/>
                    </a:p>
                  </a:txBody>
                  <a:tcPr/>
                </a:tc>
                <a:tc>
                  <a:txBody>
                    <a:bodyPr/>
                    <a:lstStyle/>
                    <a:p>
                      <a:pPr algn="r"/>
                      <a:r>
                        <a:rPr lang="es-ES" sz="1300" dirty="0" smtClean="0"/>
                        <a:t>Debe</a:t>
                      </a:r>
                      <a:endParaRPr lang="es-ES" sz="1300" dirty="0"/>
                    </a:p>
                  </a:txBody>
                  <a:tcPr/>
                </a:tc>
                <a:tc>
                  <a:txBody>
                    <a:bodyPr/>
                    <a:lstStyle/>
                    <a:p>
                      <a:pPr algn="r"/>
                      <a:r>
                        <a:rPr lang="es-ES" sz="1300" dirty="0" smtClean="0"/>
                        <a:t>Haber</a:t>
                      </a:r>
                      <a:endParaRPr lang="es-ES" sz="1300" dirty="0"/>
                    </a:p>
                  </a:txBody>
                  <a:tcPr/>
                </a:tc>
              </a:tr>
              <a:tr h="258813">
                <a:tc>
                  <a:txBody>
                    <a:bodyPr/>
                    <a:lstStyle/>
                    <a:p>
                      <a:pPr algn="ctr"/>
                      <a:r>
                        <a:rPr lang="es-ES" sz="1300" dirty="0" smtClean="0">
                          <a:latin typeface="+mn-lt"/>
                        </a:rPr>
                        <a:t>190</a:t>
                      </a:r>
                      <a:endParaRPr lang="es-ES" sz="1300" dirty="0">
                        <a:latin typeface="+mn-lt"/>
                      </a:endParaRPr>
                    </a:p>
                  </a:txBody>
                  <a:tcPr/>
                </a:tc>
                <a:tc>
                  <a:txBody>
                    <a:bodyPr/>
                    <a:lstStyle/>
                    <a:p>
                      <a:r>
                        <a:rPr lang="es-ES" sz="1300" dirty="0" smtClean="0">
                          <a:latin typeface="+mn-lt"/>
                        </a:rPr>
                        <a:t>acciones/participaciones</a:t>
                      </a:r>
                      <a:r>
                        <a:rPr lang="es-ES" sz="1300" baseline="0" dirty="0" smtClean="0">
                          <a:latin typeface="+mn-lt"/>
                        </a:rPr>
                        <a:t> emitidas</a:t>
                      </a:r>
                      <a:endParaRPr lang="es-ES" sz="1300" dirty="0">
                        <a:latin typeface="+mn-lt"/>
                      </a:endParaRPr>
                    </a:p>
                  </a:txBody>
                  <a:tcPr/>
                </a:tc>
                <a:tc>
                  <a:txBody>
                    <a:bodyPr/>
                    <a:lstStyle/>
                    <a:p>
                      <a:pPr algn="r"/>
                      <a:r>
                        <a:rPr lang="es-ES" sz="1300" dirty="0" smtClean="0">
                          <a:latin typeface="+mn-lt"/>
                        </a:rPr>
                        <a:t>360.000</a:t>
                      </a:r>
                      <a:endParaRPr lang="es-ES" sz="1300" dirty="0">
                        <a:latin typeface="+mn-lt"/>
                      </a:endParaRPr>
                    </a:p>
                  </a:txBody>
                  <a:tcPr/>
                </a:tc>
                <a:tc>
                  <a:txBody>
                    <a:bodyPr/>
                    <a:lstStyle/>
                    <a:p>
                      <a:pPr algn="r"/>
                      <a:endParaRPr lang="es-ES" sz="1300" dirty="0">
                        <a:latin typeface="+mn-lt"/>
                      </a:endParaRPr>
                    </a:p>
                  </a:txBody>
                  <a:tcPr/>
                </a:tc>
              </a:tr>
              <a:tr h="258813">
                <a:tc>
                  <a:txBody>
                    <a:bodyPr/>
                    <a:lstStyle/>
                    <a:p>
                      <a:pPr algn="ctr"/>
                      <a:r>
                        <a:rPr lang="es-ES" sz="1300" dirty="0" smtClean="0">
                          <a:latin typeface="+mn-lt"/>
                        </a:rPr>
                        <a:t>194</a:t>
                      </a:r>
                      <a:endParaRPr lang="es-ES" sz="1300" dirty="0">
                        <a:latin typeface="+mn-lt"/>
                      </a:endParaRPr>
                    </a:p>
                  </a:txBody>
                  <a:tcPr/>
                </a:tc>
                <a:tc>
                  <a:txBody>
                    <a:bodyPr/>
                    <a:lstStyle/>
                    <a:p>
                      <a:r>
                        <a:rPr lang="es-ES" sz="1300" dirty="0" smtClean="0">
                          <a:latin typeface="+mn-lt"/>
                        </a:rPr>
                        <a:t>Capital emitido pendiente</a:t>
                      </a:r>
                      <a:r>
                        <a:rPr lang="es-ES" sz="1300" baseline="0" dirty="0" smtClean="0">
                          <a:latin typeface="+mn-lt"/>
                        </a:rPr>
                        <a:t> de inscripción</a:t>
                      </a:r>
                      <a:endParaRPr lang="es-ES" sz="1300" dirty="0">
                        <a:latin typeface="+mn-lt"/>
                      </a:endParaRPr>
                    </a:p>
                  </a:txBody>
                  <a:tcPr/>
                </a:tc>
                <a:tc>
                  <a:txBody>
                    <a:bodyPr/>
                    <a:lstStyle/>
                    <a:p>
                      <a:pPr algn="r"/>
                      <a:endParaRPr lang="es-ES" sz="1300" dirty="0">
                        <a:latin typeface="+mn-lt"/>
                      </a:endParaRPr>
                    </a:p>
                  </a:txBody>
                  <a:tcPr/>
                </a:tc>
                <a:tc>
                  <a:txBody>
                    <a:bodyPr/>
                    <a:lstStyle/>
                    <a:p>
                      <a:pPr algn="r"/>
                      <a:r>
                        <a:rPr lang="es-ES" sz="1300" dirty="0" smtClean="0">
                          <a:latin typeface="+mn-lt"/>
                        </a:rPr>
                        <a:t>360.000</a:t>
                      </a:r>
                      <a:endParaRPr lang="es-ES" sz="1300" dirty="0">
                        <a:latin typeface="+mn-lt"/>
                      </a:endParaRPr>
                    </a:p>
                  </a:txBody>
                  <a:tcPr/>
                </a:tc>
              </a:tr>
            </a:tbl>
          </a:graphicData>
        </a:graphic>
      </p:graphicFrame>
      <p:sp>
        <p:nvSpPr>
          <p:cNvPr id="8" name="CuadroTexto 7"/>
          <p:cNvSpPr txBox="1"/>
          <p:nvPr/>
        </p:nvSpPr>
        <p:spPr>
          <a:xfrm>
            <a:off x="155502" y="4831370"/>
            <a:ext cx="5319346" cy="338554"/>
          </a:xfrm>
          <a:prstGeom prst="rect">
            <a:avLst/>
          </a:prstGeom>
          <a:noFill/>
        </p:spPr>
        <p:txBody>
          <a:bodyPr wrap="square" rtlCol="0">
            <a:spAutoFit/>
          </a:bodyPr>
          <a:lstStyle/>
          <a:p>
            <a:r>
              <a:rPr lang="es-ES" sz="1600" dirty="0" smtClean="0"/>
              <a:t>Por la emisión de las acciones rescatables:</a:t>
            </a:r>
            <a:endParaRPr lang="es-ES" sz="1600" dirty="0"/>
          </a:p>
        </p:txBody>
      </p:sp>
      <p:sp>
        <p:nvSpPr>
          <p:cNvPr id="9" name="CuadroTexto 8"/>
          <p:cNvSpPr txBox="1"/>
          <p:nvPr/>
        </p:nvSpPr>
        <p:spPr>
          <a:xfrm>
            <a:off x="6015404" y="221829"/>
            <a:ext cx="6096000" cy="338554"/>
          </a:xfrm>
          <a:prstGeom prst="rect">
            <a:avLst/>
          </a:prstGeom>
          <a:noFill/>
        </p:spPr>
        <p:txBody>
          <a:bodyPr wrap="square" rtlCol="0">
            <a:spAutoFit/>
          </a:bodyPr>
          <a:lstStyle/>
          <a:p>
            <a:r>
              <a:rPr lang="es-ES" sz="1600" dirty="0" smtClean="0"/>
              <a:t>Por la suscripción y desembolso de las acciones ordinarias:</a:t>
            </a:r>
            <a:endParaRPr lang="es-ES" sz="1600" dirty="0"/>
          </a:p>
        </p:txBody>
      </p:sp>
      <p:graphicFrame>
        <p:nvGraphicFramePr>
          <p:cNvPr id="10" name="Tabla 9"/>
          <p:cNvGraphicFramePr>
            <a:graphicFrameLocks noGrp="1"/>
          </p:cNvGraphicFramePr>
          <p:nvPr>
            <p:extLst/>
          </p:nvPr>
        </p:nvGraphicFramePr>
        <p:xfrm>
          <a:off x="6096000" y="624339"/>
          <a:ext cx="5901419" cy="868680"/>
        </p:xfrm>
        <a:graphic>
          <a:graphicData uri="http://schemas.openxmlformats.org/drawingml/2006/table">
            <a:tbl>
              <a:tblPr firstRow="1" bandRow="1">
                <a:tableStyleId>{5C22544A-7EE6-4342-B048-85BDC9FD1C3A}</a:tableStyleId>
              </a:tblPr>
              <a:tblGrid>
                <a:gridCol w="831885"/>
                <a:gridCol w="3381354"/>
                <a:gridCol w="809943"/>
                <a:gridCol w="878237"/>
              </a:tblGrid>
              <a:tr h="239040">
                <a:tc>
                  <a:txBody>
                    <a:bodyPr/>
                    <a:lstStyle/>
                    <a:p>
                      <a:pPr algn="ctr"/>
                      <a:r>
                        <a:rPr lang="es-ES" sz="1300" dirty="0" smtClean="0"/>
                        <a:t>Cuenta</a:t>
                      </a:r>
                      <a:endParaRPr lang="es-ES" sz="1300" dirty="0"/>
                    </a:p>
                  </a:txBody>
                  <a:tcPr/>
                </a:tc>
                <a:tc>
                  <a:txBody>
                    <a:bodyPr/>
                    <a:lstStyle/>
                    <a:p>
                      <a:r>
                        <a:rPr lang="es-ES" sz="1300" dirty="0" smtClean="0"/>
                        <a:t>Denominación</a:t>
                      </a:r>
                      <a:endParaRPr lang="es-ES" sz="1300" dirty="0"/>
                    </a:p>
                  </a:txBody>
                  <a:tcPr/>
                </a:tc>
                <a:tc>
                  <a:txBody>
                    <a:bodyPr/>
                    <a:lstStyle/>
                    <a:p>
                      <a:pPr algn="r"/>
                      <a:r>
                        <a:rPr lang="es-ES" sz="1300" dirty="0" smtClean="0"/>
                        <a:t>Debe</a:t>
                      </a:r>
                      <a:endParaRPr lang="es-ES" sz="1300" dirty="0"/>
                    </a:p>
                  </a:txBody>
                  <a:tcPr/>
                </a:tc>
                <a:tc>
                  <a:txBody>
                    <a:bodyPr/>
                    <a:lstStyle/>
                    <a:p>
                      <a:pPr algn="r"/>
                      <a:r>
                        <a:rPr lang="es-ES" sz="1300" dirty="0" smtClean="0"/>
                        <a:t>Haber</a:t>
                      </a:r>
                      <a:endParaRPr lang="es-ES" sz="1300" dirty="0"/>
                    </a:p>
                  </a:txBody>
                  <a:tcPr/>
                </a:tc>
              </a:tr>
              <a:tr h="258813">
                <a:tc>
                  <a:txBody>
                    <a:bodyPr/>
                    <a:lstStyle/>
                    <a:p>
                      <a:pPr algn="ctr"/>
                      <a:r>
                        <a:rPr lang="es-ES" sz="1300" dirty="0" smtClean="0">
                          <a:latin typeface="+mn-lt"/>
                        </a:rPr>
                        <a:t>572</a:t>
                      </a:r>
                      <a:endParaRPr lang="es-ES" sz="1300" dirty="0">
                        <a:latin typeface="+mn-lt"/>
                      </a:endParaRPr>
                    </a:p>
                  </a:txBody>
                  <a:tcPr/>
                </a:tc>
                <a:tc>
                  <a:txBody>
                    <a:bodyPr/>
                    <a:lstStyle/>
                    <a:p>
                      <a:r>
                        <a:rPr lang="es-ES" sz="1300" dirty="0" smtClean="0">
                          <a:latin typeface="+mn-lt"/>
                        </a:rPr>
                        <a:t>Bancos c/c</a:t>
                      </a:r>
                      <a:endParaRPr lang="es-ES" sz="1300" dirty="0">
                        <a:latin typeface="+mn-lt"/>
                      </a:endParaRPr>
                    </a:p>
                  </a:txBody>
                  <a:tcPr/>
                </a:tc>
                <a:tc>
                  <a:txBody>
                    <a:bodyPr/>
                    <a:lstStyle/>
                    <a:p>
                      <a:pPr algn="r"/>
                      <a:r>
                        <a:rPr lang="es-ES" sz="1300" dirty="0" smtClean="0">
                          <a:latin typeface="+mn-lt"/>
                        </a:rPr>
                        <a:t>360.000</a:t>
                      </a:r>
                      <a:endParaRPr lang="es-ES" sz="1300" dirty="0">
                        <a:latin typeface="+mn-lt"/>
                      </a:endParaRPr>
                    </a:p>
                  </a:txBody>
                  <a:tcPr/>
                </a:tc>
                <a:tc>
                  <a:txBody>
                    <a:bodyPr/>
                    <a:lstStyle/>
                    <a:p>
                      <a:pPr algn="r"/>
                      <a:endParaRPr lang="es-ES" sz="1300" dirty="0">
                        <a:latin typeface="+mn-lt"/>
                      </a:endParaRPr>
                    </a:p>
                  </a:txBody>
                  <a:tcPr/>
                </a:tc>
              </a:tr>
              <a:tr h="258813">
                <a:tc>
                  <a:txBody>
                    <a:bodyPr/>
                    <a:lstStyle/>
                    <a:p>
                      <a:pPr algn="ctr"/>
                      <a:r>
                        <a:rPr lang="es-ES" sz="1300" dirty="0" smtClean="0">
                          <a:latin typeface="+mn-lt"/>
                        </a:rPr>
                        <a:t>190</a:t>
                      </a:r>
                      <a:endParaRPr lang="es-ES" sz="1300" dirty="0">
                        <a:latin typeface="+mn-lt"/>
                      </a:endParaRPr>
                    </a:p>
                  </a:txBody>
                  <a:tcPr/>
                </a:tc>
                <a:tc>
                  <a:txBody>
                    <a:bodyPr/>
                    <a:lstStyle/>
                    <a:p>
                      <a:r>
                        <a:rPr lang="es-ES" sz="1300" dirty="0" smtClean="0">
                          <a:latin typeface="+mn-lt"/>
                        </a:rPr>
                        <a:t>acciones/participaciones</a:t>
                      </a:r>
                      <a:r>
                        <a:rPr lang="es-ES" sz="1300" baseline="0" dirty="0" smtClean="0">
                          <a:latin typeface="+mn-lt"/>
                        </a:rPr>
                        <a:t> emitidas</a:t>
                      </a:r>
                      <a:endParaRPr lang="es-ES" sz="1300" dirty="0">
                        <a:latin typeface="+mn-lt"/>
                      </a:endParaRPr>
                    </a:p>
                  </a:txBody>
                  <a:tcPr/>
                </a:tc>
                <a:tc>
                  <a:txBody>
                    <a:bodyPr/>
                    <a:lstStyle/>
                    <a:p>
                      <a:pPr algn="r"/>
                      <a:endParaRPr lang="es-ES" sz="1300" dirty="0">
                        <a:latin typeface="+mn-lt"/>
                      </a:endParaRPr>
                    </a:p>
                  </a:txBody>
                  <a:tcPr/>
                </a:tc>
                <a:tc>
                  <a:txBody>
                    <a:bodyPr/>
                    <a:lstStyle/>
                    <a:p>
                      <a:pPr algn="r"/>
                      <a:r>
                        <a:rPr lang="es-ES" sz="1300" dirty="0" smtClean="0">
                          <a:latin typeface="+mn-lt"/>
                        </a:rPr>
                        <a:t>360.000</a:t>
                      </a:r>
                      <a:endParaRPr lang="es-ES" sz="1300" dirty="0">
                        <a:latin typeface="+mn-lt"/>
                      </a:endParaRPr>
                    </a:p>
                  </a:txBody>
                  <a:tcPr/>
                </a:tc>
              </a:tr>
            </a:tbl>
          </a:graphicData>
        </a:graphic>
      </p:graphicFrame>
      <p:sp>
        <p:nvSpPr>
          <p:cNvPr id="11" name="CuadroTexto 10"/>
          <p:cNvSpPr txBox="1"/>
          <p:nvPr/>
        </p:nvSpPr>
        <p:spPr>
          <a:xfrm>
            <a:off x="6034454" y="2997904"/>
            <a:ext cx="5319346" cy="338554"/>
          </a:xfrm>
          <a:prstGeom prst="rect">
            <a:avLst/>
          </a:prstGeom>
          <a:noFill/>
        </p:spPr>
        <p:txBody>
          <a:bodyPr wrap="square" rtlCol="0">
            <a:spAutoFit/>
          </a:bodyPr>
          <a:lstStyle/>
          <a:p>
            <a:r>
              <a:rPr lang="es-ES" sz="1600" dirty="0" smtClean="0"/>
              <a:t>Por la inscripción en el Registro Mercantil:</a:t>
            </a:r>
            <a:endParaRPr lang="es-ES" sz="1600" dirty="0"/>
          </a:p>
        </p:txBody>
      </p:sp>
      <p:graphicFrame>
        <p:nvGraphicFramePr>
          <p:cNvPr id="12" name="Tabla 11"/>
          <p:cNvGraphicFramePr>
            <a:graphicFrameLocks noGrp="1"/>
          </p:cNvGraphicFramePr>
          <p:nvPr>
            <p:extLst/>
          </p:nvPr>
        </p:nvGraphicFramePr>
        <p:xfrm>
          <a:off x="6122952" y="3321600"/>
          <a:ext cx="5901419" cy="1844040"/>
        </p:xfrm>
        <a:graphic>
          <a:graphicData uri="http://schemas.openxmlformats.org/drawingml/2006/table">
            <a:tbl>
              <a:tblPr firstRow="1" bandRow="1">
                <a:tableStyleId>{5C22544A-7EE6-4342-B048-85BDC9FD1C3A}</a:tableStyleId>
              </a:tblPr>
              <a:tblGrid>
                <a:gridCol w="831885"/>
                <a:gridCol w="3381354"/>
                <a:gridCol w="809943"/>
                <a:gridCol w="878237"/>
              </a:tblGrid>
              <a:tr h="239040">
                <a:tc>
                  <a:txBody>
                    <a:bodyPr/>
                    <a:lstStyle/>
                    <a:p>
                      <a:pPr algn="ctr"/>
                      <a:r>
                        <a:rPr lang="es-ES" sz="1300" dirty="0" smtClean="0"/>
                        <a:t>Cuenta</a:t>
                      </a:r>
                      <a:endParaRPr lang="es-ES" sz="1300" dirty="0"/>
                    </a:p>
                  </a:txBody>
                  <a:tcPr/>
                </a:tc>
                <a:tc>
                  <a:txBody>
                    <a:bodyPr/>
                    <a:lstStyle/>
                    <a:p>
                      <a:r>
                        <a:rPr lang="es-ES" sz="1300" dirty="0" smtClean="0"/>
                        <a:t>Denominación</a:t>
                      </a:r>
                      <a:endParaRPr lang="es-ES" sz="1300" dirty="0"/>
                    </a:p>
                  </a:txBody>
                  <a:tcPr/>
                </a:tc>
                <a:tc>
                  <a:txBody>
                    <a:bodyPr/>
                    <a:lstStyle/>
                    <a:p>
                      <a:pPr algn="r"/>
                      <a:r>
                        <a:rPr lang="es-ES" sz="1300" dirty="0" smtClean="0"/>
                        <a:t>Debe</a:t>
                      </a:r>
                      <a:endParaRPr lang="es-ES" sz="1300" dirty="0"/>
                    </a:p>
                  </a:txBody>
                  <a:tcPr/>
                </a:tc>
                <a:tc>
                  <a:txBody>
                    <a:bodyPr/>
                    <a:lstStyle/>
                    <a:p>
                      <a:pPr algn="r"/>
                      <a:r>
                        <a:rPr lang="es-ES" sz="1300" dirty="0" smtClean="0"/>
                        <a:t>Haber</a:t>
                      </a:r>
                      <a:endParaRPr lang="es-ES" sz="1300" dirty="0"/>
                    </a:p>
                  </a:txBody>
                  <a:tcPr/>
                </a:tc>
              </a:tr>
              <a:tr h="258813">
                <a:tc>
                  <a:txBody>
                    <a:bodyPr/>
                    <a:lstStyle/>
                    <a:p>
                      <a:pPr algn="ctr"/>
                      <a:r>
                        <a:rPr lang="es-ES" sz="1300" dirty="0" smtClean="0">
                          <a:latin typeface="+mn-lt"/>
                        </a:rPr>
                        <a:t>194</a:t>
                      </a:r>
                      <a:endParaRPr lang="es-ES" sz="1300" dirty="0">
                        <a:latin typeface="+mn-lt"/>
                      </a:endParaRPr>
                    </a:p>
                  </a:txBody>
                  <a:tcPr/>
                </a:tc>
                <a:tc>
                  <a:txBody>
                    <a:bodyPr/>
                    <a:lstStyle/>
                    <a:p>
                      <a:r>
                        <a:rPr lang="es-ES" sz="1300" dirty="0" smtClean="0">
                          <a:latin typeface="+mn-lt"/>
                        </a:rPr>
                        <a:t>Capital emitido pendiente</a:t>
                      </a:r>
                      <a:r>
                        <a:rPr lang="es-ES" sz="1300" baseline="0" dirty="0" smtClean="0">
                          <a:latin typeface="+mn-lt"/>
                        </a:rPr>
                        <a:t> de inscripción</a:t>
                      </a:r>
                      <a:endParaRPr lang="es-ES" sz="1300" dirty="0">
                        <a:latin typeface="+mn-lt"/>
                      </a:endParaRPr>
                    </a:p>
                  </a:txBody>
                  <a:tcPr/>
                </a:tc>
                <a:tc>
                  <a:txBody>
                    <a:bodyPr/>
                    <a:lstStyle/>
                    <a:p>
                      <a:pPr algn="r"/>
                      <a:r>
                        <a:rPr lang="es-ES" sz="1300" dirty="0" smtClean="0">
                          <a:latin typeface="+mn-lt"/>
                        </a:rPr>
                        <a:t>360.000</a:t>
                      </a:r>
                      <a:endParaRPr lang="es-ES" sz="1300" dirty="0">
                        <a:latin typeface="+mn-lt"/>
                      </a:endParaRPr>
                    </a:p>
                  </a:txBody>
                  <a:tcPr/>
                </a:tc>
                <a:tc>
                  <a:txBody>
                    <a:bodyPr/>
                    <a:lstStyle/>
                    <a:p>
                      <a:pPr algn="r"/>
                      <a:endParaRPr lang="es-ES" sz="1300" dirty="0">
                        <a:latin typeface="+mn-lt"/>
                      </a:endParaRPr>
                    </a:p>
                  </a:txBody>
                  <a:tcPr/>
                </a:tc>
              </a:tr>
              <a:tr h="258813">
                <a:tc>
                  <a:txBody>
                    <a:bodyPr/>
                    <a:lstStyle/>
                    <a:p>
                      <a:pPr algn="ctr"/>
                      <a:r>
                        <a:rPr lang="es-ES" sz="1300" dirty="0" smtClean="0"/>
                        <a:t>199</a:t>
                      </a:r>
                      <a:endParaRPr lang="es-ES" sz="1300" dirty="0"/>
                    </a:p>
                  </a:txBody>
                  <a:tcPr/>
                </a:tc>
                <a:tc>
                  <a:txBody>
                    <a:bodyPr/>
                    <a:lstStyle/>
                    <a:p>
                      <a:r>
                        <a:rPr lang="es-ES" sz="1300" dirty="0" smtClean="0"/>
                        <a:t>acciones/participaciones</a:t>
                      </a:r>
                      <a:r>
                        <a:rPr lang="es-ES" sz="1300" baseline="0" dirty="0" smtClean="0"/>
                        <a:t> emitidas como pasivos financieros pendientes de inscripción</a:t>
                      </a:r>
                      <a:endParaRPr lang="es-ES" sz="1300" dirty="0"/>
                    </a:p>
                  </a:txBody>
                  <a:tcPr/>
                </a:tc>
                <a:tc>
                  <a:txBody>
                    <a:bodyPr/>
                    <a:lstStyle/>
                    <a:p>
                      <a:pPr algn="r"/>
                      <a:endParaRPr lang="es-ES" sz="1300" dirty="0" smtClean="0">
                        <a:latin typeface="+mn-lt"/>
                      </a:endParaRPr>
                    </a:p>
                    <a:p>
                      <a:pPr algn="r"/>
                      <a:r>
                        <a:rPr lang="es-ES" sz="1300" dirty="0" smtClean="0">
                          <a:latin typeface="+mn-lt"/>
                        </a:rPr>
                        <a:t>120.000</a:t>
                      </a:r>
                      <a:endParaRPr lang="es-ES" sz="1300" dirty="0">
                        <a:latin typeface="+mn-lt"/>
                      </a:endParaRPr>
                    </a:p>
                  </a:txBody>
                  <a:tcPr/>
                </a:tc>
                <a:tc>
                  <a:txBody>
                    <a:bodyPr/>
                    <a:lstStyle/>
                    <a:p>
                      <a:pPr algn="r"/>
                      <a:endParaRPr lang="es-ES" sz="1300" dirty="0">
                        <a:latin typeface="+mn-lt"/>
                      </a:endParaRPr>
                    </a:p>
                  </a:txBody>
                  <a:tcPr/>
                </a:tc>
              </a:tr>
              <a:tr h="258813">
                <a:tc>
                  <a:txBody>
                    <a:bodyPr/>
                    <a:lstStyle/>
                    <a:p>
                      <a:pPr algn="ctr"/>
                      <a:r>
                        <a:rPr lang="es-ES" sz="1300" dirty="0" smtClean="0">
                          <a:latin typeface="+mn-lt"/>
                        </a:rPr>
                        <a:t>100</a:t>
                      </a:r>
                      <a:endParaRPr lang="es-ES" sz="1300" dirty="0">
                        <a:latin typeface="+mn-lt"/>
                      </a:endParaRPr>
                    </a:p>
                  </a:txBody>
                  <a:tcPr/>
                </a:tc>
                <a:tc>
                  <a:txBody>
                    <a:bodyPr/>
                    <a:lstStyle/>
                    <a:p>
                      <a:r>
                        <a:rPr lang="es-ES" sz="1300" dirty="0" smtClean="0">
                          <a:latin typeface="+mn-lt"/>
                        </a:rPr>
                        <a:t>Capital social</a:t>
                      </a:r>
                      <a:endParaRPr lang="es-ES" sz="1300" dirty="0">
                        <a:latin typeface="+mn-lt"/>
                      </a:endParaRPr>
                    </a:p>
                  </a:txBody>
                  <a:tcPr/>
                </a:tc>
                <a:tc>
                  <a:txBody>
                    <a:bodyPr/>
                    <a:lstStyle/>
                    <a:p>
                      <a:pPr algn="r"/>
                      <a:endParaRPr lang="es-ES" sz="1300" dirty="0">
                        <a:latin typeface="+mn-lt"/>
                      </a:endParaRPr>
                    </a:p>
                  </a:txBody>
                  <a:tcPr/>
                </a:tc>
                <a:tc>
                  <a:txBody>
                    <a:bodyPr/>
                    <a:lstStyle/>
                    <a:p>
                      <a:pPr algn="r"/>
                      <a:r>
                        <a:rPr lang="es-ES" sz="1300" dirty="0" smtClean="0">
                          <a:latin typeface="+mn-lt"/>
                        </a:rPr>
                        <a:t>360.000</a:t>
                      </a:r>
                      <a:endParaRPr lang="es-ES" sz="1300" dirty="0">
                        <a:latin typeface="+mn-lt"/>
                      </a:endParaRPr>
                    </a:p>
                  </a:txBody>
                  <a:tcPr/>
                </a:tc>
              </a:tr>
              <a:tr h="258813">
                <a:tc>
                  <a:txBody>
                    <a:bodyPr/>
                    <a:lstStyle/>
                    <a:p>
                      <a:pPr algn="ctr"/>
                      <a:r>
                        <a:rPr lang="es-ES" sz="1300" dirty="0" smtClean="0"/>
                        <a:t>150</a:t>
                      </a:r>
                      <a:endParaRPr lang="es-ES" sz="1300" dirty="0"/>
                    </a:p>
                  </a:txBody>
                  <a:tcPr/>
                </a:tc>
                <a:tc>
                  <a:txBody>
                    <a:bodyPr/>
                    <a:lstStyle/>
                    <a:p>
                      <a:r>
                        <a:rPr lang="es-ES" sz="1300" dirty="0" smtClean="0"/>
                        <a:t>acciones/participaciones</a:t>
                      </a:r>
                      <a:r>
                        <a:rPr lang="es-ES" sz="1300" baseline="0" dirty="0" smtClean="0"/>
                        <a:t> a largo plazo consideradas como pasivos financieros</a:t>
                      </a:r>
                      <a:endParaRPr lang="es-ES" sz="1300" dirty="0"/>
                    </a:p>
                  </a:txBody>
                  <a:tcPr/>
                </a:tc>
                <a:tc>
                  <a:txBody>
                    <a:bodyPr/>
                    <a:lstStyle/>
                    <a:p>
                      <a:pPr algn="r"/>
                      <a:endParaRPr lang="es-ES" sz="1300" dirty="0">
                        <a:latin typeface="+mn-lt"/>
                      </a:endParaRPr>
                    </a:p>
                  </a:txBody>
                  <a:tcPr/>
                </a:tc>
                <a:tc>
                  <a:txBody>
                    <a:bodyPr/>
                    <a:lstStyle/>
                    <a:p>
                      <a:pPr algn="r"/>
                      <a:r>
                        <a:rPr lang="es-ES" sz="1300" dirty="0" smtClean="0">
                          <a:latin typeface="+mn-lt"/>
                        </a:rPr>
                        <a:t>120.000</a:t>
                      </a:r>
                      <a:endParaRPr lang="es-ES" sz="1300" dirty="0">
                        <a:latin typeface="+mn-lt"/>
                      </a:endParaRPr>
                    </a:p>
                  </a:txBody>
                  <a:tcPr/>
                </a:tc>
              </a:tr>
            </a:tbl>
          </a:graphicData>
        </a:graphic>
      </p:graphicFrame>
      <p:sp>
        <p:nvSpPr>
          <p:cNvPr id="13" name="CuadroTexto 12"/>
          <p:cNvSpPr txBox="1"/>
          <p:nvPr/>
        </p:nvSpPr>
        <p:spPr>
          <a:xfrm>
            <a:off x="6034454" y="5169924"/>
            <a:ext cx="5319346" cy="338554"/>
          </a:xfrm>
          <a:prstGeom prst="rect">
            <a:avLst/>
          </a:prstGeom>
          <a:noFill/>
        </p:spPr>
        <p:txBody>
          <a:bodyPr wrap="square" rtlCol="0">
            <a:spAutoFit/>
          </a:bodyPr>
          <a:lstStyle/>
          <a:p>
            <a:r>
              <a:rPr lang="es-ES" sz="1600" dirty="0" smtClean="0"/>
              <a:t>Por los gastos de constitución:</a:t>
            </a:r>
            <a:endParaRPr lang="es-ES" sz="1600" dirty="0"/>
          </a:p>
        </p:txBody>
      </p:sp>
      <p:graphicFrame>
        <p:nvGraphicFramePr>
          <p:cNvPr id="14" name="Tabla 13"/>
          <p:cNvGraphicFramePr>
            <a:graphicFrameLocks noGrp="1"/>
          </p:cNvGraphicFramePr>
          <p:nvPr>
            <p:extLst/>
          </p:nvPr>
        </p:nvGraphicFramePr>
        <p:xfrm>
          <a:off x="6122952" y="5508478"/>
          <a:ext cx="5901419" cy="1356360"/>
        </p:xfrm>
        <a:graphic>
          <a:graphicData uri="http://schemas.openxmlformats.org/drawingml/2006/table">
            <a:tbl>
              <a:tblPr firstRow="1" bandRow="1">
                <a:tableStyleId>{5C22544A-7EE6-4342-B048-85BDC9FD1C3A}</a:tableStyleId>
              </a:tblPr>
              <a:tblGrid>
                <a:gridCol w="831885"/>
                <a:gridCol w="3381354"/>
                <a:gridCol w="809943"/>
                <a:gridCol w="878237"/>
              </a:tblGrid>
              <a:tr h="242765">
                <a:tc>
                  <a:txBody>
                    <a:bodyPr/>
                    <a:lstStyle/>
                    <a:p>
                      <a:pPr algn="ctr"/>
                      <a:r>
                        <a:rPr lang="es-ES" sz="1300" dirty="0" smtClean="0"/>
                        <a:t>Cuenta</a:t>
                      </a:r>
                      <a:endParaRPr lang="es-ES" sz="1300" dirty="0"/>
                    </a:p>
                  </a:txBody>
                  <a:tcPr/>
                </a:tc>
                <a:tc>
                  <a:txBody>
                    <a:bodyPr/>
                    <a:lstStyle/>
                    <a:p>
                      <a:r>
                        <a:rPr lang="es-ES" sz="1300" dirty="0" smtClean="0"/>
                        <a:t>Denominación</a:t>
                      </a:r>
                      <a:endParaRPr lang="es-ES" sz="1300" dirty="0"/>
                    </a:p>
                  </a:txBody>
                  <a:tcPr/>
                </a:tc>
                <a:tc>
                  <a:txBody>
                    <a:bodyPr/>
                    <a:lstStyle/>
                    <a:p>
                      <a:pPr algn="r"/>
                      <a:r>
                        <a:rPr lang="es-ES" sz="1300" dirty="0" smtClean="0"/>
                        <a:t>Debe</a:t>
                      </a:r>
                      <a:endParaRPr lang="es-ES" sz="1300" dirty="0"/>
                    </a:p>
                  </a:txBody>
                  <a:tcPr/>
                </a:tc>
                <a:tc>
                  <a:txBody>
                    <a:bodyPr/>
                    <a:lstStyle/>
                    <a:p>
                      <a:pPr algn="r"/>
                      <a:r>
                        <a:rPr lang="es-ES" sz="1300" dirty="0" smtClean="0"/>
                        <a:t>Haber</a:t>
                      </a:r>
                      <a:endParaRPr lang="es-ES" sz="1300" dirty="0"/>
                    </a:p>
                  </a:txBody>
                  <a:tcPr/>
                </a:tc>
              </a:tr>
              <a:tr h="258813">
                <a:tc>
                  <a:txBody>
                    <a:bodyPr/>
                    <a:lstStyle/>
                    <a:p>
                      <a:pPr algn="ctr"/>
                      <a:r>
                        <a:rPr lang="es-ES" sz="1300" dirty="0" smtClean="0">
                          <a:latin typeface="+mn-lt"/>
                        </a:rPr>
                        <a:t>113</a:t>
                      </a:r>
                      <a:endParaRPr lang="es-ES" sz="1300" dirty="0">
                        <a:latin typeface="+mn-lt"/>
                      </a:endParaRPr>
                    </a:p>
                  </a:txBody>
                  <a:tcPr/>
                </a:tc>
                <a:tc>
                  <a:txBody>
                    <a:bodyPr/>
                    <a:lstStyle/>
                    <a:p>
                      <a:r>
                        <a:rPr lang="es-ES" sz="1300" dirty="0" smtClean="0">
                          <a:latin typeface="+mn-lt"/>
                        </a:rPr>
                        <a:t>Reservas voluntarias</a:t>
                      </a:r>
                      <a:endParaRPr lang="es-ES" sz="1300" dirty="0">
                        <a:latin typeface="+mn-lt"/>
                      </a:endParaRPr>
                    </a:p>
                  </a:txBody>
                  <a:tcPr/>
                </a:tc>
                <a:tc>
                  <a:txBody>
                    <a:bodyPr/>
                    <a:lstStyle/>
                    <a:p>
                      <a:pPr algn="r"/>
                      <a:r>
                        <a:rPr lang="es-ES" sz="1300" dirty="0" smtClean="0">
                          <a:latin typeface="+mn-lt"/>
                        </a:rPr>
                        <a:t>7.500</a:t>
                      </a:r>
                      <a:endParaRPr lang="es-ES" sz="1300" dirty="0">
                        <a:latin typeface="+mn-lt"/>
                      </a:endParaRPr>
                    </a:p>
                  </a:txBody>
                  <a:tcPr/>
                </a:tc>
                <a:tc>
                  <a:txBody>
                    <a:bodyPr/>
                    <a:lstStyle/>
                    <a:p>
                      <a:pPr algn="r"/>
                      <a:endParaRPr lang="es-ES" sz="1300" dirty="0">
                        <a:latin typeface="+mn-lt"/>
                      </a:endParaRPr>
                    </a:p>
                  </a:txBody>
                  <a:tcPr/>
                </a:tc>
              </a:tr>
              <a:tr h="258813">
                <a:tc>
                  <a:txBody>
                    <a:bodyPr/>
                    <a:lstStyle/>
                    <a:p>
                      <a:pPr algn="ctr"/>
                      <a:r>
                        <a:rPr lang="es-ES" sz="1300" dirty="0" smtClean="0"/>
                        <a:t>150</a:t>
                      </a:r>
                      <a:endParaRPr lang="es-ES" sz="1300" dirty="0"/>
                    </a:p>
                  </a:txBody>
                  <a:tcPr/>
                </a:tc>
                <a:tc>
                  <a:txBody>
                    <a:bodyPr/>
                    <a:lstStyle/>
                    <a:p>
                      <a:r>
                        <a:rPr lang="es-ES" sz="1300" dirty="0" smtClean="0"/>
                        <a:t>acciones/participaciones</a:t>
                      </a:r>
                      <a:r>
                        <a:rPr lang="es-ES" sz="1300" baseline="0" dirty="0" smtClean="0"/>
                        <a:t> a largo plazo consideradas como pasivos financieros</a:t>
                      </a:r>
                      <a:endParaRPr lang="es-ES" sz="1300" dirty="0"/>
                    </a:p>
                  </a:txBody>
                  <a:tcPr/>
                </a:tc>
                <a:tc>
                  <a:txBody>
                    <a:bodyPr/>
                    <a:lstStyle/>
                    <a:p>
                      <a:pPr algn="r"/>
                      <a:r>
                        <a:rPr lang="es-ES" sz="1300" dirty="0" smtClean="0">
                          <a:latin typeface="+mn-lt"/>
                        </a:rPr>
                        <a:t>2.500</a:t>
                      </a:r>
                      <a:endParaRPr lang="es-ES" sz="1300" dirty="0">
                        <a:latin typeface="+mn-lt"/>
                      </a:endParaRPr>
                    </a:p>
                  </a:txBody>
                  <a:tcPr/>
                </a:tc>
                <a:tc>
                  <a:txBody>
                    <a:bodyPr/>
                    <a:lstStyle/>
                    <a:p>
                      <a:pPr algn="r"/>
                      <a:endParaRPr lang="es-ES" sz="1300" dirty="0">
                        <a:latin typeface="+mn-lt"/>
                      </a:endParaRPr>
                    </a:p>
                  </a:txBody>
                  <a:tcPr/>
                </a:tc>
              </a:tr>
              <a:tr h="258813">
                <a:tc>
                  <a:txBody>
                    <a:bodyPr/>
                    <a:lstStyle/>
                    <a:p>
                      <a:pPr algn="ctr"/>
                      <a:r>
                        <a:rPr lang="es-ES" sz="1300" dirty="0" smtClean="0">
                          <a:latin typeface="+mn-lt"/>
                        </a:rPr>
                        <a:t>572</a:t>
                      </a:r>
                      <a:endParaRPr lang="es-ES" sz="1300" dirty="0">
                        <a:latin typeface="+mn-lt"/>
                      </a:endParaRPr>
                    </a:p>
                  </a:txBody>
                  <a:tcPr/>
                </a:tc>
                <a:tc>
                  <a:txBody>
                    <a:bodyPr/>
                    <a:lstStyle/>
                    <a:p>
                      <a:r>
                        <a:rPr lang="es-ES" sz="1300" dirty="0" smtClean="0">
                          <a:latin typeface="+mn-lt"/>
                        </a:rPr>
                        <a:t>Bancos c/c</a:t>
                      </a:r>
                      <a:endParaRPr lang="es-ES" sz="1300" dirty="0">
                        <a:latin typeface="+mn-lt"/>
                      </a:endParaRPr>
                    </a:p>
                  </a:txBody>
                  <a:tcPr/>
                </a:tc>
                <a:tc>
                  <a:txBody>
                    <a:bodyPr/>
                    <a:lstStyle/>
                    <a:p>
                      <a:pPr algn="r"/>
                      <a:endParaRPr lang="es-ES" sz="1300" dirty="0">
                        <a:latin typeface="+mn-lt"/>
                      </a:endParaRPr>
                    </a:p>
                  </a:txBody>
                  <a:tcPr/>
                </a:tc>
                <a:tc>
                  <a:txBody>
                    <a:bodyPr/>
                    <a:lstStyle/>
                    <a:p>
                      <a:pPr algn="r"/>
                      <a:r>
                        <a:rPr lang="es-ES" sz="1300" dirty="0" smtClean="0">
                          <a:latin typeface="+mn-lt"/>
                        </a:rPr>
                        <a:t>10.000</a:t>
                      </a:r>
                      <a:endParaRPr lang="es-ES" sz="1300" dirty="0">
                        <a:latin typeface="+mn-lt"/>
                      </a:endParaRPr>
                    </a:p>
                  </a:txBody>
                  <a:tcPr/>
                </a:tc>
              </a:tr>
            </a:tbl>
          </a:graphicData>
        </a:graphic>
      </p:graphicFrame>
      <p:sp>
        <p:nvSpPr>
          <p:cNvPr id="15" name="CuadroTexto 14"/>
          <p:cNvSpPr txBox="1"/>
          <p:nvPr/>
        </p:nvSpPr>
        <p:spPr>
          <a:xfrm>
            <a:off x="155502" y="1090792"/>
            <a:ext cx="5049544" cy="2031325"/>
          </a:xfrm>
          <a:prstGeom prst="rect">
            <a:avLst/>
          </a:prstGeom>
          <a:noFill/>
        </p:spPr>
        <p:txBody>
          <a:bodyPr wrap="square" rtlCol="0">
            <a:spAutoFit/>
          </a:bodyPr>
          <a:lstStyle/>
          <a:p>
            <a:pPr algn="just"/>
            <a:r>
              <a:rPr lang="es-ES" sz="1400" b="1" dirty="0" smtClean="0">
                <a:solidFill>
                  <a:srgbClr val="002060"/>
                </a:solidFill>
              </a:rPr>
              <a:t>CASO PRÁCTICO (SOLUCION):</a:t>
            </a:r>
          </a:p>
          <a:p>
            <a:pPr algn="just"/>
            <a:endParaRPr lang="es-ES" sz="1400" b="1" dirty="0">
              <a:solidFill>
                <a:srgbClr val="002060"/>
              </a:solidFill>
            </a:endParaRPr>
          </a:p>
          <a:p>
            <a:pPr algn="just"/>
            <a:r>
              <a:rPr lang="es-ES" sz="1400" b="1" dirty="0" smtClean="0">
                <a:solidFill>
                  <a:srgbClr val="002060"/>
                </a:solidFill>
              </a:rPr>
              <a:t>2. Asientos </a:t>
            </a:r>
            <a:r>
              <a:rPr lang="es-ES" sz="1400" b="1" dirty="0">
                <a:solidFill>
                  <a:srgbClr val="002060"/>
                </a:solidFill>
              </a:rPr>
              <a:t>contables del proceso de constitución considerando las </a:t>
            </a:r>
            <a:r>
              <a:rPr lang="es-ES" sz="1400" b="1" dirty="0" smtClean="0">
                <a:solidFill>
                  <a:srgbClr val="002060"/>
                </a:solidFill>
              </a:rPr>
              <a:t>siguientes opciones </a:t>
            </a:r>
            <a:r>
              <a:rPr lang="es-ES" sz="1400" b="1" dirty="0">
                <a:solidFill>
                  <a:srgbClr val="002060"/>
                </a:solidFill>
              </a:rPr>
              <a:t>para el capital social </a:t>
            </a:r>
            <a:r>
              <a:rPr lang="es-ES" sz="1400" b="1" dirty="0" smtClean="0">
                <a:solidFill>
                  <a:srgbClr val="002060"/>
                </a:solidFill>
              </a:rPr>
              <a:t>rescatable:</a:t>
            </a:r>
          </a:p>
          <a:p>
            <a:pPr algn="just"/>
            <a:endParaRPr lang="es-ES" sz="1400" b="1" dirty="0" smtClean="0">
              <a:solidFill>
                <a:srgbClr val="002060"/>
              </a:solidFill>
            </a:endParaRPr>
          </a:p>
          <a:p>
            <a:pPr algn="just"/>
            <a:r>
              <a:rPr lang="es-ES" sz="1400" b="1" dirty="0" smtClean="0">
                <a:solidFill>
                  <a:srgbClr val="002060"/>
                </a:solidFill>
              </a:rPr>
              <a:t>b</a:t>
            </a:r>
            <a:r>
              <a:rPr lang="es-ES" sz="1400" b="1" dirty="0">
                <a:solidFill>
                  <a:srgbClr val="002060"/>
                </a:solidFill>
              </a:rPr>
              <a:t>) La opción de rescate solamente se produce a solicitud de los accionistas.</a:t>
            </a:r>
          </a:p>
          <a:p>
            <a:pPr algn="just"/>
            <a:endParaRPr lang="es-ES" sz="1400" b="1" dirty="0" smtClean="0">
              <a:solidFill>
                <a:srgbClr val="002060"/>
              </a:solidFill>
            </a:endParaRPr>
          </a:p>
          <a:p>
            <a:pPr algn="just"/>
            <a:r>
              <a:rPr lang="es-ES" sz="1400" b="1" dirty="0" smtClean="0">
                <a:solidFill>
                  <a:srgbClr val="002060"/>
                </a:solidFill>
              </a:rPr>
              <a:t>Será calificada como PASIVOS FINANCIEROS</a:t>
            </a:r>
            <a:endParaRPr lang="es-ES" sz="1400" b="1" dirty="0"/>
          </a:p>
        </p:txBody>
      </p:sp>
      <p:sp>
        <p:nvSpPr>
          <p:cNvPr id="16" name="Flecha doblada 15"/>
          <p:cNvSpPr/>
          <p:nvPr/>
        </p:nvSpPr>
        <p:spPr>
          <a:xfrm>
            <a:off x="5474848" y="298938"/>
            <a:ext cx="459960" cy="5899639"/>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graphicFrame>
        <p:nvGraphicFramePr>
          <p:cNvPr id="17" name="Tabla 16"/>
          <p:cNvGraphicFramePr>
            <a:graphicFrameLocks noGrp="1"/>
          </p:cNvGraphicFramePr>
          <p:nvPr>
            <p:extLst/>
          </p:nvPr>
        </p:nvGraphicFramePr>
        <p:xfrm>
          <a:off x="225668" y="5136289"/>
          <a:ext cx="5149533" cy="1317868"/>
        </p:xfrm>
        <a:graphic>
          <a:graphicData uri="http://schemas.openxmlformats.org/drawingml/2006/table">
            <a:tbl>
              <a:tblPr firstRow="1" bandRow="1">
                <a:tableStyleId>{5C22544A-7EE6-4342-B048-85BDC9FD1C3A}</a:tableStyleId>
              </a:tblPr>
              <a:tblGrid>
                <a:gridCol w="782011"/>
                <a:gridCol w="2846770"/>
                <a:gridCol w="797467"/>
                <a:gridCol w="723285"/>
              </a:tblGrid>
              <a:tr h="342508">
                <a:tc>
                  <a:txBody>
                    <a:bodyPr/>
                    <a:lstStyle/>
                    <a:p>
                      <a:pPr algn="ctr"/>
                      <a:r>
                        <a:rPr lang="es-ES" sz="1400" dirty="0" smtClean="0"/>
                        <a:t>Cuenta</a:t>
                      </a:r>
                      <a:endParaRPr lang="es-ES" sz="1400" dirty="0"/>
                    </a:p>
                  </a:txBody>
                  <a:tcPr/>
                </a:tc>
                <a:tc>
                  <a:txBody>
                    <a:bodyPr/>
                    <a:lstStyle/>
                    <a:p>
                      <a:r>
                        <a:rPr lang="es-ES" sz="1400" dirty="0" smtClean="0"/>
                        <a:t>Denominación</a:t>
                      </a:r>
                      <a:endParaRPr lang="es-ES" sz="1400" dirty="0"/>
                    </a:p>
                  </a:txBody>
                  <a:tcPr/>
                </a:tc>
                <a:tc>
                  <a:txBody>
                    <a:bodyPr/>
                    <a:lstStyle/>
                    <a:p>
                      <a:pPr algn="r"/>
                      <a:r>
                        <a:rPr lang="es-ES" sz="1400" dirty="0" smtClean="0"/>
                        <a:t>Debe</a:t>
                      </a:r>
                      <a:endParaRPr lang="es-ES" sz="1400" dirty="0"/>
                    </a:p>
                  </a:txBody>
                  <a:tcPr/>
                </a:tc>
                <a:tc>
                  <a:txBody>
                    <a:bodyPr/>
                    <a:lstStyle/>
                    <a:p>
                      <a:pPr algn="r"/>
                      <a:r>
                        <a:rPr lang="es-ES" sz="1400" dirty="0" smtClean="0"/>
                        <a:t>Haber</a:t>
                      </a:r>
                      <a:endParaRPr lang="es-ES" sz="1400" dirty="0"/>
                    </a:p>
                  </a:txBody>
                  <a:tcPr/>
                </a:tc>
              </a:tr>
              <a:tr h="370840">
                <a:tc>
                  <a:txBody>
                    <a:bodyPr/>
                    <a:lstStyle/>
                    <a:p>
                      <a:pPr algn="ctr"/>
                      <a:r>
                        <a:rPr lang="es-ES" sz="1300" dirty="0" smtClean="0"/>
                        <a:t>195</a:t>
                      </a:r>
                      <a:endParaRPr lang="es-ES" sz="1300" dirty="0"/>
                    </a:p>
                  </a:txBody>
                  <a:tcPr/>
                </a:tc>
                <a:tc>
                  <a:txBody>
                    <a:bodyPr/>
                    <a:lstStyle/>
                    <a:p>
                      <a:r>
                        <a:rPr lang="es-ES" sz="1300" dirty="0" smtClean="0"/>
                        <a:t>acciones/participaciones</a:t>
                      </a:r>
                      <a:r>
                        <a:rPr lang="es-ES" sz="1300" baseline="0" dirty="0" smtClean="0"/>
                        <a:t> emitidas consideradas como pvos financieros</a:t>
                      </a:r>
                      <a:endParaRPr lang="es-ES" sz="1300" dirty="0"/>
                    </a:p>
                  </a:txBody>
                  <a:tcPr/>
                </a:tc>
                <a:tc>
                  <a:txBody>
                    <a:bodyPr/>
                    <a:lstStyle/>
                    <a:p>
                      <a:pPr algn="r"/>
                      <a:r>
                        <a:rPr lang="es-ES" sz="1200" dirty="0" smtClean="0"/>
                        <a:t>120.000</a:t>
                      </a:r>
                      <a:endParaRPr lang="es-ES" sz="1200" dirty="0"/>
                    </a:p>
                  </a:txBody>
                  <a:tcPr/>
                </a:tc>
                <a:tc>
                  <a:txBody>
                    <a:bodyPr/>
                    <a:lstStyle/>
                    <a:p>
                      <a:pPr algn="r"/>
                      <a:endParaRPr lang="es-ES" sz="1200" dirty="0"/>
                    </a:p>
                  </a:txBody>
                  <a:tcPr/>
                </a:tc>
              </a:tr>
              <a:tr h="370840">
                <a:tc>
                  <a:txBody>
                    <a:bodyPr/>
                    <a:lstStyle/>
                    <a:p>
                      <a:pPr algn="ctr"/>
                      <a:r>
                        <a:rPr lang="es-ES" sz="1300" dirty="0" smtClean="0"/>
                        <a:t>199</a:t>
                      </a:r>
                      <a:endParaRPr lang="es-ES" sz="1300" dirty="0"/>
                    </a:p>
                  </a:txBody>
                  <a:tcPr/>
                </a:tc>
                <a:tc>
                  <a:txBody>
                    <a:bodyPr/>
                    <a:lstStyle/>
                    <a:p>
                      <a:r>
                        <a:rPr lang="es-ES" sz="1300" dirty="0" smtClean="0"/>
                        <a:t>acciones/participaciones</a:t>
                      </a:r>
                      <a:r>
                        <a:rPr lang="es-ES" sz="1300" baseline="0" dirty="0" smtClean="0"/>
                        <a:t> emitidas como pvos fros ptes de inscripción</a:t>
                      </a:r>
                      <a:endParaRPr lang="es-ES" sz="1300" dirty="0"/>
                    </a:p>
                  </a:txBody>
                  <a:tcPr/>
                </a:tc>
                <a:tc>
                  <a:txBody>
                    <a:bodyPr/>
                    <a:lstStyle/>
                    <a:p>
                      <a:pPr algn="r"/>
                      <a:endParaRPr lang="es-ES" sz="1200" dirty="0"/>
                    </a:p>
                  </a:txBody>
                  <a:tcPr/>
                </a:tc>
                <a:tc>
                  <a:txBody>
                    <a:bodyPr/>
                    <a:lstStyle/>
                    <a:p>
                      <a:pPr algn="r"/>
                      <a:r>
                        <a:rPr lang="es-ES" sz="1200" dirty="0" smtClean="0"/>
                        <a:t>120.000</a:t>
                      </a:r>
                      <a:endParaRPr lang="es-ES" sz="1200" dirty="0"/>
                    </a:p>
                  </a:txBody>
                  <a:tcPr/>
                </a:tc>
              </a:tr>
            </a:tbl>
          </a:graphicData>
        </a:graphic>
      </p:graphicFrame>
      <p:sp>
        <p:nvSpPr>
          <p:cNvPr id="18" name="CuadroTexto 17"/>
          <p:cNvSpPr txBox="1"/>
          <p:nvPr/>
        </p:nvSpPr>
        <p:spPr>
          <a:xfrm>
            <a:off x="155502" y="3087005"/>
            <a:ext cx="5319346" cy="338554"/>
          </a:xfrm>
          <a:prstGeom prst="rect">
            <a:avLst/>
          </a:prstGeom>
          <a:noFill/>
        </p:spPr>
        <p:txBody>
          <a:bodyPr wrap="square" rtlCol="0">
            <a:spAutoFit/>
          </a:bodyPr>
          <a:lstStyle/>
          <a:p>
            <a:r>
              <a:rPr lang="es-ES" sz="1600" dirty="0" smtClean="0"/>
              <a:t>Por la emisión de las acciones ordinarias:</a:t>
            </a:r>
            <a:endParaRPr lang="es-ES" sz="1600" dirty="0"/>
          </a:p>
        </p:txBody>
      </p:sp>
      <p:graphicFrame>
        <p:nvGraphicFramePr>
          <p:cNvPr id="3" name="Tabla 2"/>
          <p:cNvGraphicFramePr>
            <a:graphicFrameLocks noGrp="1"/>
          </p:cNvGraphicFramePr>
          <p:nvPr>
            <p:extLst/>
          </p:nvPr>
        </p:nvGraphicFramePr>
        <p:xfrm>
          <a:off x="6112694" y="1893188"/>
          <a:ext cx="5901419" cy="1066800"/>
        </p:xfrm>
        <a:graphic>
          <a:graphicData uri="http://schemas.openxmlformats.org/drawingml/2006/table">
            <a:tbl>
              <a:tblPr firstRow="1" bandRow="1">
                <a:tableStyleId>{5C22544A-7EE6-4342-B048-85BDC9FD1C3A}</a:tableStyleId>
              </a:tblPr>
              <a:tblGrid>
                <a:gridCol w="831885"/>
                <a:gridCol w="3381354"/>
                <a:gridCol w="809943"/>
                <a:gridCol w="878237"/>
              </a:tblGrid>
              <a:tr h="239040">
                <a:tc>
                  <a:txBody>
                    <a:bodyPr/>
                    <a:lstStyle/>
                    <a:p>
                      <a:pPr algn="ctr"/>
                      <a:r>
                        <a:rPr lang="es-ES" sz="1300" dirty="0" smtClean="0"/>
                        <a:t>Cuenta</a:t>
                      </a:r>
                      <a:endParaRPr lang="es-ES" sz="1300" dirty="0"/>
                    </a:p>
                  </a:txBody>
                  <a:tcPr/>
                </a:tc>
                <a:tc>
                  <a:txBody>
                    <a:bodyPr/>
                    <a:lstStyle/>
                    <a:p>
                      <a:r>
                        <a:rPr lang="es-ES" sz="1300" dirty="0" smtClean="0"/>
                        <a:t>Denominación</a:t>
                      </a:r>
                      <a:endParaRPr lang="es-ES" sz="1300" dirty="0"/>
                    </a:p>
                  </a:txBody>
                  <a:tcPr/>
                </a:tc>
                <a:tc>
                  <a:txBody>
                    <a:bodyPr/>
                    <a:lstStyle/>
                    <a:p>
                      <a:pPr algn="r"/>
                      <a:r>
                        <a:rPr lang="es-ES" sz="1300" dirty="0" smtClean="0"/>
                        <a:t>Debe</a:t>
                      </a:r>
                      <a:endParaRPr lang="es-ES" sz="1300" dirty="0"/>
                    </a:p>
                  </a:txBody>
                  <a:tcPr/>
                </a:tc>
                <a:tc>
                  <a:txBody>
                    <a:bodyPr/>
                    <a:lstStyle/>
                    <a:p>
                      <a:pPr algn="r"/>
                      <a:r>
                        <a:rPr lang="es-ES" sz="1300" dirty="0" smtClean="0"/>
                        <a:t>Haber</a:t>
                      </a:r>
                      <a:endParaRPr lang="es-ES" sz="1300" dirty="0"/>
                    </a:p>
                  </a:txBody>
                  <a:tcPr/>
                </a:tc>
              </a:tr>
              <a:tr h="258813">
                <a:tc>
                  <a:txBody>
                    <a:bodyPr/>
                    <a:lstStyle/>
                    <a:p>
                      <a:pPr algn="ctr"/>
                      <a:r>
                        <a:rPr lang="es-ES" sz="1300" dirty="0" smtClean="0">
                          <a:latin typeface="+mn-lt"/>
                        </a:rPr>
                        <a:t>572</a:t>
                      </a:r>
                      <a:endParaRPr lang="es-ES" sz="1300" dirty="0">
                        <a:latin typeface="+mn-lt"/>
                      </a:endParaRPr>
                    </a:p>
                  </a:txBody>
                  <a:tcPr/>
                </a:tc>
                <a:tc>
                  <a:txBody>
                    <a:bodyPr/>
                    <a:lstStyle/>
                    <a:p>
                      <a:r>
                        <a:rPr lang="es-ES" sz="1300" dirty="0" smtClean="0">
                          <a:latin typeface="+mn-lt"/>
                        </a:rPr>
                        <a:t>Bancos c/c</a:t>
                      </a:r>
                      <a:endParaRPr lang="es-ES" sz="1300" dirty="0">
                        <a:latin typeface="+mn-lt"/>
                      </a:endParaRPr>
                    </a:p>
                  </a:txBody>
                  <a:tcPr/>
                </a:tc>
                <a:tc>
                  <a:txBody>
                    <a:bodyPr/>
                    <a:lstStyle/>
                    <a:p>
                      <a:pPr algn="r"/>
                      <a:r>
                        <a:rPr lang="es-ES" sz="1300" dirty="0" smtClean="0">
                          <a:latin typeface="+mn-lt"/>
                        </a:rPr>
                        <a:t>120.000</a:t>
                      </a:r>
                      <a:endParaRPr lang="es-ES" sz="1300" dirty="0">
                        <a:latin typeface="+mn-lt"/>
                      </a:endParaRPr>
                    </a:p>
                  </a:txBody>
                  <a:tcPr/>
                </a:tc>
                <a:tc>
                  <a:txBody>
                    <a:bodyPr/>
                    <a:lstStyle/>
                    <a:p>
                      <a:pPr algn="r"/>
                      <a:endParaRPr lang="es-ES" sz="1300" dirty="0">
                        <a:latin typeface="+mn-lt"/>
                      </a:endParaRPr>
                    </a:p>
                  </a:txBody>
                  <a:tcPr/>
                </a:tc>
              </a:tr>
              <a:tr h="258813">
                <a:tc>
                  <a:txBody>
                    <a:bodyPr/>
                    <a:lstStyle/>
                    <a:p>
                      <a:pPr algn="ctr"/>
                      <a:r>
                        <a:rPr lang="es-ES" sz="1300" dirty="0" smtClean="0"/>
                        <a:t>195</a:t>
                      </a:r>
                      <a:endParaRPr lang="es-ES" sz="1300" dirty="0"/>
                    </a:p>
                  </a:txBody>
                  <a:tcPr/>
                </a:tc>
                <a:tc>
                  <a:txBody>
                    <a:bodyPr/>
                    <a:lstStyle/>
                    <a:p>
                      <a:r>
                        <a:rPr lang="es-ES" sz="1300" dirty="0" smtClean="0"/>
                        <a:t>acciones/participaciones</a:t>
                      </a:r>
                      <a:r>
                        <a:rPr lang="es-ES" sz="1300" baseline="0" dirty="0" smtClean="0"/>
                        <a:t> emitidas consideradas como pasivos financieros</a:t>
                      </a:r>
                      <a:endParaRPr lang="es-ES" sz="1300" dirty="0"/>
                    </a:p>
                  </a:txBody>
                  <a:tcPr/>
                </a:tc>
                <a:tc>
                  <a:txBody>
                    <a:bodyPr/>
                    <a:lstStyle/>
                    <a:p>
                      <a:pPr algn="r"/>
                      <a:endParaRPr lang="es-ES" sz="1300" dirty="0">
                        <a:latin typeface="+mn-lt"/>
                      </a:endParaRPr>
                    </a:p>
                  </a:txBody>
                  <a:tcPr/>
                </a:tc>
                <a:tc>
                  <a:txBody>
                    <a:bodyPr/>
                    <a:lstStyle/>
                    <a:p>
                      <a:pPr algn="r"/>
                      <a:r>
                        <a:rPr lang="es-ES" sz="1300" dirty="0" smtClean="0">
                          <a:latin typeface="+mn-lt"/>
                        </a:rPr>
                        <a:t>120.000</a:t>
                      </a:r>
                      <a:endParaRPr lang="es-ES" sz="1300" dirty="0">
                        <a:latin typeface="+mn-lt"/>
                      </a:endParaRPr>
                    </a:p>
                  </a:txBody>
                  <a:tcPr/>
                </a:tc>
              </a:tr>
            </a:tbl>
          </a:graphicData>
        </a:graphic>
      </p:graphicFrame>
      <p:sp>
        <p:nvSpPr>
          <p:cNvPr id="19" name="CuadroTexto 18"/>
          <p:cNvSpPr txBox="1"/>
          <p:nvPr/>
        </p:nvSpPr>
        <p:spPr>
          <a:xfrm>
            <a:off x="6025662" y="1538876"/>
            <a:ext cx="6096000" cy="338554"/>
          </a:xfrm>
          <a:prstGeom prst="rect">
            <a:avLst/>
          </a:prstGeom>
          <a:noFill/>
        </p:spPr>
        <p:txBody>
          <a:bodyPr wrap="square" rtlCol="0">
            <a:spAutoFit/>
          </a:bodyPr>
          <a:lstStyle/>
          <a:p>
            <a:r>
              <a:rPr lang="es-ES" sz="1600" dirty="0" smtClean="0"/>
              <a:t>Por la suscripción y desembolso de las acciones rescatables:</a:t>
            </a:r>
            <a:endParaRPr lang="es-ES" sz="1600" dirty="0"/>
          </a:p>
        </p:txBody>
      </p:sp>
      <p:sp>
        <p:nvSpPr>
          <p:cNvPr id="5" name="Marcador de pie de página 4"/>
          <p:cNvSpPr>
            <a:spLocks noGrp="1"/>
          </p:cNvSpPr>
          <p:nvPr>
            <p:ph type="ftr" sz="quarter" idx="11"/>
          </p:nvPr>
        </p:nvSpPr>
        <p:spPr/>
        <p:txBody>
          <a:bodyPr/>
          <a:lstStyle/>
          <a:p>
            <a:r>
              <a:rPr lang="es-ES" smtClean="0"/>
              <a:t>Resolución ICAC Presentación Instrumentos Financieros</a:t>
            </a:r>
            <a:endParaRPr lang="es-ES" dirty="0"/>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52</a:t>
            </a:fld>
            <a:endParaRPr lang="es-ES" dirty="0"/>
          </a:p>
        </p:txBody>
      </p:sp>
    </p:spTree>
    <p:extLst>
      <p:ext uri="{BB962C8B-B14F-4D97-AF65-F5344CB8AC3E}">
        <p14:creationId xmlns:p14="http://schemas.microsoft.com/office/powerpoint/2010/main" val="19135615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3" grpId="0"/>
      <p:bldP spid="16" grpId="0" animBg="1"/>
      <p:bldP spid="18" grpId="0"/>
      <p:bldP spid="1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325563"/>
          </a:xfrm>
        </p:spPr>
        <p:txBody>
          <a:bodyPr/>
          <a:lstStyle/>
          <a:p>
            <a:pPr algn="ctr"/>
            <a:r>
              <a:rPr lang="es-ES" b="1" i="1" dirty="0">
                <a:solidFill>
                  <a:schemeClr val="accent6">
                    <a:lumMod val="50000"/>
                  </a:schemeClr>
                </a:solidFill>
                <a:latin typeface="+mn-lt"/>
              </a:rPr>
              <a:t>Acciones rescatables</a:t>
            </a:r>
            <a:r>
              <a:rPr lang="es-ES" b="1" i="1" dirty="0" smtClean="0">
                <a:solidFill>
                  <a:schemeClr val="accent6">
                    <a:lumMod val="50000"/>
                  </a:schemeClr>
                </a:solidFill>
                <a:latin typeface="+mn-lt"/>
              </a:rPr>
              <a:t>: caso </a:t>
            </a:r>
            <a:r>
              <a:rPr lang="es-ES" b="1" i="1" dirty="0">
                <a:solidFill>
                  <a:schemeClr val="accent6">
                    <a:lumMod val="50000"/>
                  </a:schemeClr>
                </a:solidFill>
                <a:latin typeface="+mn-lt"/>
              </a:rPr>
              <a:t>práctico</a:t>
            </a:r>
            <a:endParaRPr lang="es-ES" dirty="0">
              <a:latin typeface="+mn-lt"/>
            </a:endParaRPr>
          </a:p>
        </p:txBody>
      </p:sp>
      <p:sp>
        <p:nvSpPr>
          <p:cNvPr id="4" name="CuadroTexto 3"/>
          <p:cNvSpPr txBox="1"/>
          <p:nvPr/>
        </p:nvSpPr>
        <p:spPr>
          <a:xfrm>
            <a:off x="436880" y="1798320"/>
            <a:ext cx="11043920" cy="3693319"/>
          </a:xfrm>
          <a:prstGeom prst="rect">
            <a:avLst/>
          </a:prstGeom>
          <a:noFill/>
        </p:spPr>
        <p:txBody>
          <a:bodyPr wrap="square" rtlCol="0">
            <a:spAutoFit/>
          </a:bodyPr>
          <a:lstStyle/>
          <a:p>
            <a:pPr algn="just"/>
            <a:r>
              <a:rPr lang="es-ES" b="1" dirty="0" smtClean="0">
                <a:solidFill>
                  <a:schemeClr val="accent6">
                    <a:lumMod val="50000"/>
                  </a:schemeClr>
                </a:solidFill>
              </a:rPr>
              <a:t>CASO PRÁCTICO (SOLUCION):</a:t>
            </a:r>
          </a:p>
          <a:p>
            <a:pPr algn="just"/>
            <a:endParaRPr lang="es-ES" b="1" dirty="0">
              <a:solidFill>
                <a:schemeClr val="accent6">
                  <a:lumMod val="50000"/>
                </a:schemeClr>
              </a:solidFill>
            </a:endParaRPr>
          </a:p>
          <a:p>
            <a:pPr algn="just"/>
            <a:r>
              <a:rPr lang="es-ES" b="1" dirty="0" smtClean="0">
                <a:solidFill>
                  <a:schemeClr val="accent6">
                    <a:lumMod val="50000"/>
                  </a:schemeClr>
                </a:solidFill>
              </a:rPr>
              <a:t>2. Asientos </a:t>
            </a:r>
            <a:r>
              <a:rPr lang="es-ES" b="1" dirty="0">
                <a:solidFill>
                  <a:schemeClr val="accent6">
                    <a:lumMod val="50000"/>
                  </a:schemeClr>
                </a:solidFill>
              </a:rPr>
              <a:t>contables del proceso de constitución considerando las </a:t>
            </a:r>
            <a:r>
              <a:rPr lang="es-ES" b="1" dirty="0" smtClean="0">
                <a:solidFill>
                  <a:schemeClr val="accent6">
                    <a:lumMod val="50000"/>
                  </a:schemeClr>
                </a:solidFill>
              </a:rPr>
              <a:t>siguientes opciones </a:t>
            </a:r>
            <a:r>
              <a:rPr lang="es-ES" b="1" dirty="0">
                <a:solidFill>
                  <a:schemeClr val="accent6">
                    <a:lumMod val="50000"/>
                  </a:schemeClr>
                </a:solidFill>
              </a:rPr>
              <a:t>para el capital social </a:t>
            </a:r>
            <a:r>
              <a:rPr lang="es-ES" b="1" dirty="0" smtClean="0">
                <a:solidFill>
                  <a:schemeClr val="accent6">
                    <a:lumMod val="50000"/>
                  </a:schemeClr>
                </a:solidFill>
              </a:rPr>
              <a:t>rescatable:</a:t>
            </a:r>
          </a:p>
          <a:p>
            <a:pPr algn="just"/>
            <a:endParaRPr lang="es-ES" b="1" dirty="0" smtClean="0">
              <a:solidFill>
                <a:schemeClr val="accent6">
                  <a:lumMod val="50000"/>
                </a:schemeClr>
              </a:solidFill>
            </a:endParaRPr>
          </a:p>
          <a:p>
            <a:pPr algn="just"/>
            <a:r>
              <a:rPr lang="es-ES" b="1" dirty="0" smtClean="0">
                <a:solidFill>
                  <a:schemeClr val="accent6">
                    <a:lumMod val="50000"/>
                  </a:schemeClr>
                </a:solidFill>
              </a:rPr>
              <a:t>c</a:t>
            </a:r>
            <a:r>
              <a:rPr lang="es-ES" b="1" dirty="0">
                <a:solidFill>
                  <a:schemeClr val="accent6">
                    <a:lumMod val="50000"/>
                  </a:schemeClr>
                </a:solidFill>
              </a:rPr>
              <a:t>) La opción de rescate se puede realizar bien a solicitud de los accionistas o de la </a:t>
            </a:r>
            <a:r>
              <a:rPr lang="es-ES" b="1" dirty="0" smtClean="0">
                <a:solidFill>
                  <a:schemeClr val="accent6">
                    <a:lumMod val="50000"/>
                  </a:schemeClr>
                </a:solidFill>
              </a:rPr>
              <a:t>sociedad.</a:t>
            </a:r>
          </a:p>
          <a:p>
            <a:pPr algn="just"/>
            <a:endParaRPr lang="es-ES" b="1" dirty="0" smtClean="0">
              <a:solidFill>
                <a:schemeClr val="accent6">
                  <a:lumMod val="50000"/>
                </a:schemeClr>
              </a:solidFill>
            </a:endParaRPr>
          </a:p>
          <a:p>
            <a:pPr algn="just"/>
            <a:r>
              <a:rPr lang="es-ES" b="1" dirty="0" smtClean="0">
                <a:solidFill>
                  <a:schemeClr val="accent6">
                    <a:lumMod val="50000"/>
                  </a:schemeClr>
                </a:solidFill>
              </a:rPr>
              <a:t>Será calificada como PASIVO FINANCIERO</a:t>
            </a:r>
          </a:p>
          <a:p>
            <a:pPr algn="just"/>
            <a:endParaRPr lang="es-ES" b="1" dirty="0" smtClean="0">
              <a:solidFill>
                <a:schemeClr val="accent6">
                  <a:lumMod val="50000"/>
                </a:schemeClr>
              </a:solidFill>
            </a:endParaRPr>
          </a:p>
          <a:p>
            <a:pPr algn="just"/>
            <a:r>
              <a:rPr lang="es-ES" b="1" dirty="0" smtClean="0">
                <a:solidFill>
                  <a:schemeClr val="accent6">
                    <a:lumMod val="50000"/>
                  </a:schemeClr>
                </a:solidFill>
              </a:rPr>
              <a:t>La solución es idéntica a la anterior. </a:t>
            </a:r>
            <a:endParaRPr lang="es-ES" b="1" dirty="0">
              <a:solidFill>
                <a:schemeClr val="accent6">
                  <a:lumMod val="50000"/>
                </a:schemeClr>
              </a:solidFill>
            </a:endParaRPr>
          </a:p>
          <a:p>
            <a:pPr algn="just"/>
            <a:endParaRPr lang="es-ES" b="1" dirty="0">
              <a:solidFill>
                <a:schemeClr val="accent6">
                  <a:lumMod val="50000"/>
                </a:schemeClr>
              </a:solidFill>
            </a:endParaRPr>
          </a:p>
          <a:p>
            <a:pPr algn="just"/>
            <a:endParaRPr lang="es-ES" b="1" dirty="0" smtClean="0"/>
          </a:p>
          <a:p>
            <a:pPr algn="just"/>
            <a:endParaRPr lang="es-ES" b="1" dirty="0"/>
          </a:p>
        </p:txBody>
      </p:sp>
      <p:sp>
        <p:nvSpPr>
          <p:cNvPr id="5" name="Marcador de pie de página 4"/>
          <p:cNvSpPr>
            <a:spLocks noGrp="1"/>
          </p:cNvSpPr>
          <p:nvPr>
            <p:ph type="ftr" sz="quarter" idx="11"/>
          </p:nvPr>
        </p:nvSpPr>
        <p:spPr/>
        <p:txBody>
          <a:bodyPr/>
          <a:lstStyle/>
          <a:p>
            <a:r>
              <a:rPr lang="es-ES" smtClean="0"/>
              <a:t>Resolución ICAC Presentación Instrumentos Financieros</a:t>
            </a:r>
            <a:endParaRPr lang="es-ES" dirty="0"/>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53</a:t>
            </a:fld>
            <a:endParaRPr lang="es-ES" dirty="0"/>
          </a:p>
        </p:txBody>
      </p:sp>
    </p:spTree>
    <p:extLst>
      <p:ext uri="{BB962C8B-B14F-4D97-AF65-F5344CB8AC3E}">
        <p14:creationId xmlns:p14="http://schemas.microsoft.com/office/powerpoint/2010/main" val="335349916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es-ES" dirty="0" smtClean="0"/>
              <a:t>Otras cuestiones</a:t>
            </a:r>
            <a:endParaRPr lang="es-ES" dirty="0"/>
          </a:p>
        </p:txBody>
      </p:sp>
      <p:sp>
        <p:nvSpPr>
          <p:cNvPr id="3" name="Subtítulo 2"/>
          <p:cNvSpPr>
            <a:spLocks noGrp="1"/>
          </p:cNvSpPr>
          <p:nvPr>
            <p:ph type="subTitle" idx="1"/>
          </p:nvPr>
        </p:nvSpPr>
        <p:spPr/>
        <p:txBody>
          <a:bodyPr>
            <a:normAutofit/>
          </a:bodyPr>
          <a:lstStyle/>
          <a:p>
            <a:r>
              <a:rPr lang="es-ES" dirty="0" smtClean="0"/>
              <a:t>Aportaciones no dinerarias</a:t>
            </a:r>
          </a:p>
          <a:p>
            <a:r>
              <a:rPr lang="es-ES" dirty="0" smtClean="0"/>
              <a:t>Las prestaciones accesorias</a:t>
            </a:r>
          </a:p>
          <a:p>
            <a:r>
              <a:rPr lang="es-ES" dirty="0"/>
              <a:t>Usufructo y nuda propiedad de participaciones sociales o de </a:t>
            </a:r>
            <a:r>
              <a:rPr lang="es-ES" dirty="0" smtClean="0"/>
              <a:t>acciones</a:t>
            </a:r>
          </a:p>
          <a:p>
            <a:endParaRPr lang="es-ES" dirty="0" smtClean="0"/>
          </a:p>
          <a:p>
            <a:endParaRPr lang="es-ES" dirty="0" smtClean="0"/>
          </a:p>
          <a:p>
            <a:endParaRPr lang="es-ES" dirty="0"/>
          </a:p>
        </p:txBody>
      </p:sp>
    </p:spTree>
    <p:extLst>
      <p:ext uri="{BB962C8B-B14F-4D97-AF65-F5344CB8AC3E}">
        <p14:creationId xmlns:p14="http://schemas.microsoft.com/office/powerpoint/2010/main" val="345774048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5245"/>
            <a:ext cx="12192000" cy="1325563"/>
          </a:xfrm>
        </p:spPr>
        <p:txBody>
          <a:bodyPr>
            <a:normAutofit/>
          </a:bodyPr>
          <a:lstStyle/>
          <a:p>
            <a:r>
              <a:rPr lang="es-ES" dirty="0" smtClean="0">
                <a:latin typeface="+mn-lt"/>
              </a:rPr>
              <a:t>Aportaciones no dinerarias (art. 15)</a:t>
            </a:r>
          </a:p>
        </p:txBody>
      </p:sp>
      <p:sp>
        <p:nvSpPr>
          <p:cNvPr id="3" name="Marcador de contenido 2"/>
          <p:cNvSpPr>
            <a:spLocks noGrp="1"/>
          </p:cNvSpPr>
          <p:nvPr>
            <p:ph idx="1"/>
          </p:nvPr>
        </p:nvSpPr>
        <p:spPr>
          <a:xfrm>
            <a:off x="304124" y="1451845"/>
            <a:ext cx="5384575" cy="2571674"/>
          </a:xfrm>
        </p:spPr>
        <p:txBody>
          <a:bodyPr>
            <a:normAutofit fontScale="92500"/>
          </a:bodyPr>
          <a:lstStyle/>
          <a:p>
            <a:pPr marL="0" indent="0" algn="just">
              <a:buNone/>
            </a:pPr>
            <a:r>
              <a:rPr lang="es-ES" sz="2000" b="1" dirty="0" smtClean="0"/>
              <a:t>TEXTO RESOLUCION:</a:t>
            </a:r>
          </a:p>
          <a:p>
            <a:pPr marL="0" indent="0" algn="just">
              <a:buNone/>
            </a:pPr>
            <a:r>
              <a:rPr lang="es-ES" sz="2000" dirty="0" smtClean="0"/>
              <a:t>Los </a:t>
            </a:r>
            <a:r>
              <a:rPr lang="es-ES" sz="2000" b="1" dirty="0" smtClean="0"/>
              <a:t>BIENES O DERECHOS RECIBIDOS EN UNA APORTACIÓN NO DINERARIA </a:t>
            </a:r>
            <a:r>
              <a:rPr lang="es-ES" sz="2000" dirty="0"/>
              <a:t>al capital de la sociedad se contabilizarán por su </a:t>
            </a:r>
            <a:r>
              <a:rPr lang="es-ES" sz="2000" b="1" dirty="0"/>
              <a:t>valor razonable </a:t>
            </a:r>
            <a:r>
              <a:rPr lang="es-ES" sz="2000" dirty="0"/>
              <a:t>en la fecha de suscripción de las acciones o asunción de las participaciones, importe que, con </a:t>
            </a:r>
            <a:r>
              <a:rPr lang="es-ES" sz="2000" u="sng" dirty="0"/>
              <a:t>carácter general, </a:t>
            </a:r>
            <a:r>
              <a:rPr lang="es-ES" sz="2000" b="1" u="sng" dirty="0"/>
              <a:t>será coincidente</a:t>
            </a:r>
            <a:r>
              <a:rPr lang="es-ES" sz="2000" b="1" dirty="0"/>
              <a:t> con la valoración en euros que se les atribuya en la escritura de constitución o en la de ejecución del aumento de capital social</a:t>
            </a:r>
            <a:r>
              <a:rPr lang="es-ES" sz="2000" dirty="0" smtClean="0"/>
              <a:t>.</a:t>
            </a:r>
            <a:endParaRPr lang="es-ES" sz="2000" dirty="0"/>
          </a:p>
        </p:txBody>
      </p:sp>
      <p:sp>
        <p:nvSpPr>
          <p:cNvPr id="5" name="Marcador de pie de página 4"/>
          <p:cNvSpPr>
            <a:spLocks noGrp="1"/>
          </p:cNvSpPr>
          <p:nvPr>
            <p:ph type="ftr" sz="quarter" idx="11"/>
          </p:nvPr>
        </p:nvSpPr>
        <p:spPr/>
        <p:txBody>
          <a:bodyPr/>
          <a:lstStyle/>
          <a:p>
            <a:r>
              <a:rPr lang="es-ES" smtClean="0"/>
              <a:t>Resolución ICAC Presentación Instrumentos Financieros</a:t>
            </a:r>
            <a:endParaRPr lang="es-ES" dirty="0"/>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55</a:t>
            </a:fld>
            <a:endParaRPr lang="es-ES" dirty="0"/>
          </a:p>
        </p:txBody>
      </p:sp>
      <p:sp>
        <p:nvSpPr>
          <p:cNvPr id="9" name="CuadroTexto 8"/>
          <p:cNvSpPr txBox="1"/>
          <p:nvPr/>
        </p:nvSpPr>
        <p:spPr>
          <a:xfrm>
            <a:off x="4662616" y="4753320"/>
            <a:ext cx="6519509" cy="1477328"/>
          </a:xfrm>
          <a:prstGeom prst="rect">
            <a:avLst/>
          </a:prstGeom>
          <a:solidFill>
            <a:schemeClr val="bg1">
              <a:lumMod val="85000"/>
            </a:schemeClr>
          </a:solidFill>
        </p:spPr>
        <p:txBody>
          <a:bodyPr wrap="square" rtlCol="0">
            <a:spAutoFit/>
          </a:bodyPr>
          <a:lstStyle/>
          <a:p>
            <a:pPr algn="just"/>
            <a:r>
              <a:rPr lang="es-ES" b="1" dirty="0" smtClean="0">
                <a:solidFill>
                  <a:srgbClr val="002060"/>
                </a:solidFill>
              </a:rPr>
              <a:t>¿ Y qué hacemos cuando no coincida? </a:t>
            </a:r>
            <a:r>
              <a:rPr lang="es-ES" dirty="0" smtClean="0">
                <a:solidFill>
                  <a:srgbClr val="002060"/>
                </a:solidFill>
              </a:rPr>
              <a:t>El PGC aporta como solución la cuenta de </a:t>
            </a:r>
            <a:r>
              <a:rPr lang="es-ES" b="1" dirty="0" smtClean="0">
                <a:solidFill>
                  <a:srgbClr val="002060"/>
                </a:solidFill>
              </a:rPr>
              <a:t>PRIMA DE EMISIÓN: “</a:t>
            </a:r>
            <a:r>
              <a:rPr lang="es-ES" dirty="0" smtClean="0">
                <a:solidFill>
                  <a:srgbClr val="002060"/>
                </a:solidFill>
              </a:rPr>
              <a:t>incluye </a:t>
            </a:r>
            <a:r>
              <a:rPr lang="es-ES" dirty="0">
                <a:solidFill>
                  <a:srgbClr val="002060"/>
                </a:solidFill>
              </a:rPr>
              <a:t>las </a:t>
            </a:r>
            <a:r>
              <a:rPr lang="es-ES" b="1" dirty="0">
                <a:solidFill>
                  <a:srgbClr val="002060"/>
                </a:solidFill>
              </a:rPr>
              <a:t>diferencias que pudieran surgir entre los valores de escritura y los valores por los que deben registrarse los bienes recibidos en concepto de aportación no dineraria, de acuerdo con lo dispuesto en las </a:t>
            </a:r>
            <a:r>
              <a:rPr lang="es-ES" b="1" dirty="0" smtClean="0">
                <a:solidFill>
                  <a:srgbClr val="002060"/>
                </a:solidFill>
              </a:rPr>
              <a:t>NRV.”</a:t>
            </a:r>
            <a:endParaRPr lang="es-ES" b="1" dirty="0">
              <a:solidFill>
                <a:srgbClr val="002060"/>
              </a:solidFill>
            </a:endParaRPr>
          </a:p>
        </p:txBody>
      </p:sp>
      <p:sp>
        <p:nvSpPr>
          <p:cNvPr id="10" name="Flecha doblada hacia arriba 9"/>
          <p:cNvSpPr/>
          <p:nvPr/>
        </p:nvSpPr>
        <p:spPr>
          <a:xfrm flipV="1">
            <a:off x="6661777" y="2520856"/>
            <a:ext cx="1855205" cy="1672322"/>
          </a:xfrm>
          <a:prstGeom prst="bentUpArrow">
            <a:avLst/>
          </a:prstGeom>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253084724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1812" y="0"/>
            <a:ext cx="10515600" cy="1325563"/>
          </a:xfrm>
        </p:spPr>
        <p:txBody>
          <a:bodyPr>
            <a:normAutofit/>
          </a:bodyPr>
          <a:lstStyle/>
          <a:p>
            <a:r>
              <a:rPr lang="es-ES" dirty="0" smtClean="0">
                <a:latin typeface="+mn-lt"/>
              </a:rPr>
              <a:t>Aportaciones no dinerarias (art. 15)</a:t>
            </a:r>
          </a:p>
        </p:txBody>
      </p:sp>
      <p:sp>
        <p:nvSpPr>
          <p:cNvPr id="3" name="Marcador de contenido 2"/>
          <p:cNvSpPr>
            <a:spLocks noGrp="1"/>
          </p:cNvSpPr>
          <p:nvPr>
            <p:ph idx="1"/>
          </p:nvPr>
        </p:nvSpPr>
        <p:spPr>
          <a:xfrm>
            <a:off x="255573" y="1690688"/>
            <a:ext cx="11450757" cy="4351338"/>
          </a:xfrm>
        </p:spPr>
        <p:txBody>
          <a:bodyPr>
            <a:normAutofit/>
          </a:bodyPr>
          <a:lstStyle/>
          <a:p>
            <a:pPr marL="0" indent="0" algn="just">
              <a:buNone/>
            </a:pPr>
            <a:r>
              <a:rPr lang="es-ES" dirty="0" smtClean="0"/>
              <a:t>En </a:t>
            </a:r>
            <a:r>
              <a:rPr lang="es-ES" dirty="0"/>
              <a:t>caso de </a:t>
            </a:r>
            <a:r>
              <a:rPr lang="es-ES" b="1" dirty="0" smtClean="0"/>
              <a:t>APORTACIÓN NO DINERARIA DE UN NEGOCIO</a:t>
            </a:r>
            <a:r>
              <a:rPr lang="es-ES" dirty="0" smtClean="0"/>
              <a:t>, </a:t>
            </a:r>
            <a:r>
              <a:rPr lang="es-ES" dirty="0"/>
              <a:t>en los términos definidos en la </a:t>
            </a:r>
            <a:r>
              <a:rPr lang="es-ES" dirty="0" smtClean="0"/>
              <a:t>NRV </a:t>
            </a:r>
            <a:r>
              <a:rPr lang="es-ES" dirty="0"/>
              <a:t>sobre combinaciones de negocios del </a:t>
            </a:r>
            <a:r>
              <a:rPr lang="es-ES" dirty="0" smtClean="0"/>
              <a:t>PGC, </a:t>
            </a:r>
            <a:r>
              <a:rPr lang="es-ES" dirty="0"/>
              <a:t>los </a:t>
            </a:r>
            <a:r>
              <a:rPr lang="es-ES" b="1" dirty="0"/>
              <a:t>instrumentos de patrimonio entregados a cambio se </a:t>
            </a:r>
            <a:r>
              <a:rPr lang="es-ES" b="1" dirty="0" smtClean="0"/>
              <a:t>contabilizarán:</a:t>
            </a:r>
          </a:p>
          <a:p>
            <a:pPr algn="just">
              <a:buFontTx/>
              <a:buChar char="-"/>
            </a:pPr>
            <a:r>
              <a:rPr lang="es-ES" b="1" dirty="0" smtClean="0"/>
              <a:t>por </a:t>
            </a:r>
            <a:r>
              <a:rPr lang="es-ES" b="1" dirty="0"/>
              <a:t>su valor razonable </a:t>
            </a:r>
            <a:r>
              <a:rPr lang="es-ES" dirty="0" smtClean="0"/>
              <a:t>(</a:t>
            </a:r>
            <a:r>
              <a:rPr lang="es-ES" strike="sngStrike" dirty="0" smtClean="0"/>
              <a:t>que</a:t>
            </a:r>
            <a:r>
              <a:rPr lang="es-ES" strike="sngStrike" dirty="0"/>
              <a:t>, salvo que exista una valoración más fiable, será su precio cotizado cuando dichos instrumentos están admitidos a negociación en un mercado </a:t>
            </a:r>
            <a:r>
              <a:rPr lang="es-ES" strike="sngStrike" dirty="0" smtClean="0"/>
              <a:t>activo)</a:t>
            </a:r>
            <a:endParaRPr lang="es-ES" dirty="0" smtClean="0"/>
          </a:p>
          <a:p>
            <a:pPr algn="just">
              <a:buFontTx/>
              <a:buChar char="-"/>
            </a:pPr>
            <a:r>
              <a:rPr lang="es-ES" dirty="0" smtClean="0"/>
              <a:t>si los </a:t>
            </a:r>
            <a:r>
              <a:rPr lang="es-ES" dirty="0"/>
              <a:t>instrumentos de patrimonio no cotizan, dicho importe será el </a:t>
            </a:r>
            <a:r>
              <a:rPr lang="es-ES" b="1" dirty="0"/>
              <a:t>valor atribuido</a:t>
            </a:r>
            <a:r>
              <a:rPr lang="es-ES" dirty="0"/>
              <a:t> a las </a:t>
            </a:r>
            <a:r>
              <a:rPr lang="es-ES" dirty="0" smtClean="0"/>
              <a:t>acciones/participaciones </a:t>
            </a:r>
            <a:r>
              <a:rPr lang="es-ES" dirty="0"/>
              <a:t>de la sociedad en la escritura de </a:t>
            </a:r>
            <a:r>
              <a:rPr lang="es-ES" dirty="0" smtClean="0"/>
              <a:t>constitución/aumento de capital. </a:t>
            </a:r>
            <a:endParaRPr lang="es-ES" dirty="0"/>
          </a:p>
          <a:p>
            <a:pPr marL="0" indent="0" algn="just">
              <a:buNone/>
            </a:pPr>
            <a:endParaRPr lang="es-ES" dirty="0"/>
          </a:p>
        </p:txBody>
      </p:sp>
      <p:sp>
        <p:nvSpPr>
          <p:cNvPr id="5" name="Marcador de pie de página 4"/>
          <p:cNvSpPr>
            <a:spLocks noGrp="1"/>
          </p:cNvSpPr>
          <p:nvPr>
            <p:ph type="ftr" sz="quarter" idx="11"/>
          </p:nvPr>
        </p:nvSpPr>
        <p:spPr/>
        <p:txBody>
          <a:bodyPr/>
          <a:lstStyle/>
          <a:p>
            <a:r>
              <a:rPr lang="es-ES" smtClean="0"/>
              <a:t>Resolución ICAC Presentación Instrumentos Financieros</a:t>
            </a:r>
            <a:endParaRPr lang="es-ES" dirty="0"/>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56</a:t>
            </a:fld>
            <a:endParaRPr lang="es-ES" dirty="0"/>
          </a:p>
        </p:txBody>
      </p:sp>
    </p:spTree>
    <p:extLst>
      <p:ext uri="{BB962C8B-B14F-4D97-AF65-F5344CB8AC3E}">
        <p14:creationId xmlns:p14="http://schemas.microsoft.com/office/powerpoint/2010/main" val="33782211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latin typeface="+mn-lt"/>
              </a:rPr>
              <a:t>Aportaciones</a:t>
            </a:r>
            <a:r>
              <a:rPr lang="es-ES" i="1" dirty="0" smtClean="0">
                <a:latin typeface="+mn-lt"/>
              </a:rPr>
              <a:t> no dinerarias (art. 14)</a:t>
            </a:r>
          </a:p>
        </p:txBody>
      </p:sp>
      <p:sp>
        <p:nvSpPr>
          <p:cNvPr id="3" name="Marcador de contenido 2"/>
          <p:cNvSpPr>
            <a:spLocks noGrp="1"/>
          </p:cNvSpPr>
          <p:nvPr>
            <p:ph idx="1"/>
          </p:nvPr>
        </p:nvSpPr>
        <p:spPr>
          <a:xfrm>
            <a:off x="635898" y="1673957"/>
            <a:ext cx="10618256" cy="4351338"/>
          </a:xfrm>
        </p:spPr>
        <p:txBody>
          <a:bodyPr>
            <a:normAutofit fontScale="77500" lnSpcReduction="20000"/>
          </a:bodyPr>
          <a:lstStyle/>
          <a:p>
            <a:pPr marL="0" indent="0" algn="just">
              <a:buNone/>
            </a:pPr>
            <a:r>
              <a:rPr lang="es-ES" sz="2900" b="1" dirty="0" smtClean="0"/>
              <a:t>CONTABILIZACIÓN POR EL APORTANTE: GENERALMENTE COMO UNA PERMUTA COMERCIAL</a:t>
            </a:r>
          </a:p>
          <a:p>
            <a:pPr marL="0" indent="0" algn="just">
              <a:buNone/>
            </a:pPr>
            <a:r>
              <a:rPr lang="es-ES" sz="2900" b="1" dirty="0" smtClean="0"/>
              <a:t>- CONTABILIZARÁ LAS acciones/participaciones RECIBIDAS </a:t>
            </a:r>
            <a:r>
              <a:rPr lang="es-ES" sz="2900" b="1" dirty="0" smtClean="0">
                <a:solidFill>
                  <a:srgbClr val="0070C0"/>
                </a:solidFill>
              </a:rPr>
              <a:t>POR EL MISMO IMPORTE</a:t>
            </a:r>
            <a:r>
              <a:rPr lang="es-ES" sz="2900" b="1" dirty="0" smtClean="0"/>
              <a:t>, MÁS LOS COSTES DE TRANSACCIÓN QUE LES SEAN DIRECTAMENTE ATRIBUIBLES</a:t>
            </a:r>
            <a:r>
              <a:rPr lang="es-ES" sz="2900" dirty="0" smtClean="0"/>
              <a:t>, </a:t>
            </a:r>
            <a:r>
              <a:rPr lang="es-ES" sz="2900" dirty="0"/>
              <a:t>y </a:t>
            </a:r>
            <a:r>
              <a:rPr lang="es-ES" sz="2900" u="sng" dirty="0"/>
              <a:t>reconocerá el correspondiente resultado en la cuenta de pérdidas y ganancias por diferencia entre dicho importe y el valor en libros del elemento patrimonial aportado</a:t>
            </a:r>
            <a:r>
              <a:rPr lang="es-ES" sz="2900" dirty="0"/>
              <a:t>, salvo que la transacción hubiera de calificarse como una permuta no comercial en los términos regulados en el </a:t>
            </a:r>
            <a:r>
              <a:rPr lang="es-ES" sz="2900" dirty="0" smtClean="0"/>
              <a:t>PGC, </a:t>
            </a:r>
            <a:r>
              <a:rPr lang="es-ES" sz="2900" dirty="0"/>
              <a:t>en cuyo caso las </a:t>
            </a:r>
            <a:r>
              <a:rPr lang="es-ES" sz="2900" dirty="0" smtClean="0"/>
              <a:t>acciones/participaciones </a:t>
            </a:r>
            <a:r>
              <a:rPr lang="es-ES" sz="2900" dirty="0"/>
              <a:t>recibidas se valorarán por el valor en libros del elemento entregado. Cuando el aportante adquiera el control de un negocio, los costes de transacción se reconocerán en la cuenta de pérdidas y ganancias.</a:t>
            </a:r>
          </a:p>
          <a:p>
            <a:pPr marL="0" indent="0" algn="just">
              <a:buNone/>
            </a:pPr>
            <a:r>
              <a:rPr lang="es-ES" sz="2900" dirty="0" smtClean="0"/>
              <a:t>- Salvo </a:t>
            </a:r>
            <a:r>
              <a:rPr lang="es-ES" sz="2900" dirty="0"/>
              <a:t>prueba en contrario, la operación de permuta se presumirá comercial cuando la aportación se realice a una sociedad que no cumpla la definición de empresa del grupo según la definición recogida en las normas de elaboración de las </a:t>
            </a:r>
            <a:r>
              <a:rPr lang="es-ES" sz="2900" dirty="0" smtClean="0"/>
              <a:t>CCAA </a:t>
            </a:r>
            <a:r>
              <a:rPr lang="es-ES" sz="2900" dirty="0"/>
              <a:t>del </a:t>
            </a:r>
            <a:r>
              <a:rPr lang="es-ES" sz="2900" dirty="0" smtClean="0"/>
              <a:t>PGC/PGC-PYMES, </a:t>
            </a:r>
            <a:r>
              <a:rPr lang="es-ES" sz="2900" dirty="0"/>
              <a:t>incluso cuando en virtud de la aportación se adquiera el control de la mencionada sociedad. </a:t>
            </a:r>
            <a:endParaRPr lang="es-ES" sz="2900" dirty="0" smtClean="0"/>
          </a:p>
          <a:p>
            <a:pPr marL="0" indent="0" algn="just">
              <a:buNone/>
            </a:pPr>
            <a:r>
              <a:rPr lang="es-ES" sz="2900" dirty="0" smtClean="0"/>
              <a:t>- No </a:t>
            </a:r>
            <a:r>
              <a:rPr lang="es-ES" sz="2900" dirty="0"/>
              <a:t>obstante, </a:t>
            </a:r>
            <a:r>
              <a:rPr lang="es-ES" sz="2900" b="1" dirty="0"/>
              <a:t>la permuta se presume como no comercial cuando por la aportación se obtenga la práctica totalidad del capital social de la nueva sociedad</a:t>
            </a:r>
            <a:r>
              <a:rPr lang="es-ES" sz="2900" dirty="0" smtClean="0"/>
              <a:t>.</a:t>
            </a:r>
            <a:endParaRPr lang="es-ES" sz="2900" dirty="0"/>
          </a:p>
          <a:p>
            <a:pPr marL="0" indent="0" algn="just">
              <a:buNone/>
            </a:pPr>
            <a:endParaRPr lang="es-ES" dirty="0"/>
          </a:p>
        </p:txBody>
      </p:sp>
      <p:sp>
        <p:nvSpPr>
          <p:cNvPr id="5" name="Marcador de pie de página 4"/>
          <p:cNvSpPr>
            <a:spLocks noGrp="1"/>
          </p:cNvSpPr>
          <p:nvPr>
            <p:ph type="ftr" sz="quarter" idx="11"/>
          </p:nvPr>
        </p:nvSpPr>
        <p:spPr/>
        <p:txBody>
          <a:bodyPr/>
          <a:lstStyle/>
          <a:p>
            <a:r>
              <a:rPr lang="es-ES" smtClean="0"/>
              <a:t>Resolución ICAC Presentación Instrumentos Financieros</a:t>
            </a:r>
            <a:endParaRPr lang="es-ES" dirty="0"/>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57</a:t>
            </a:fld>
            <a:endParaRPr lang="es-ES" dirty="0"/>
          </a:p>
        </p:txBody>
      </p:sp>
    </p:spTree>
    <p:extLst>
      <p:ext uri="{BB962C8B-B14F-4D97-AF65-F5344CB8AC3E}">
        <p14:creationId xmlns:p14="http://schemas.microsoft.com/office/powerpoint/2010/main" val="143819693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latin typeface="+mn-lt"/>
              </a:rPr>
              <a:t>Aportaciones no dinerarias (art. 15)</a:t>
            </a:r>
          </a:p>
        </p:txBody>
      </p:sp>
      <p:sp>
        <p:nvSpPr>
          <p:cNvPr id="3" name="Marcador de contenido 2"/>
          <p:cNvSpPr>
            <a:spLocks noGrp="1"/>
          </p:cNvSpPr>
          <p:nvPr>
            <p:ph idx="1"/>
          </p:nvPr>
        </p:nvSpPr>
        <p:spPr>
          <a:xfrm>
            <a:off x="635898" y="1673957"/>
            <a:ext cx="5829637" cy="2707124"/>
          </a:xfrm>
        </p:spPr>
        <p:txBody>
          <a:bodyPr>
            <a:normAutofit fontScale="85000" lnSpcReduction="20000"/>
          </a:bodyPr>
          <a:lstStyle/>
          <a:p>
            <a:pPr marL="0" indent="0" algn="just">
              <a:buNone/>
            </a:pPr>
            <a:r>
              <a:rPr lang="es-ES" b="1" dirty="0" smtClean="0"/>
              <a:t>DESEMBOLSOS PENDIENTES:</a:t>
            </a:r>
          </a:p>
          <a:p>
            <a:pPr marL="0" indent="0" algn="just">
              <a:buNone/>
            </a:pPr>
            <a:r>
              <a:rPr lang="es-ES" dirty="0" smtClean="0"/>
              <a:t>-El </a:t>
            </a:r>
            <a:r>
              <a:rPr lang="es-ES" dirty="0"/>
              <a:t>socio reconocerá los instrumentos de patrimonio suscritos, pero </a:t>
            </a:r>
            <a:r>
              <a:rPr lang="es-ES" u="sng" dirty="0"/>
              <a:t>no dará de baja los elementos patrimoniales que serán objeto de aportación</a:t>
            </a:r>
            <a:r>
              <a:rPr lang="es-ES" dirty="0"/>
              <a:t>. </a:t>
            </a:r>
            <a:endParaRPr lang="es-ES" dirty="0" smtClean="0"/>
          </a:p>
          <a:p>
            <a:pPr marL="0" indent="0" algn="just">
              <a:buNone/>
            </a:pPr>
            <a:r>
              <a:rPr lang="es-ES" dirty="0"/>
              <a:t>-</a:t>
            </a:r>
            <a:r>
              <a:rPr lang="es-ES" dirty="0" smtClean="0"/>
              <a:t>El </a:t>
            </a:r>
            <a:r>
              <a:rPr lang="es-ES" dirty="0"/>
              <a:t>importe pendiente de desembolso, no exigido, se mostrará en el activo del balance minorando la partida en la que se contabilicen los instrumentos de patrimonio.</a:t>
            </a:r>
          </a:p>
          <a:p>
            <a:pPr marL="0" indent="0" algn="just">
              <a:buNone/>
            </a:pPr>
            <a:endParaRPr lang="es-ES" dirty="0" smtClean="0"/>
          </a:p>
          <a:p>
            <a:pPr marL="0" indent="0" algn="just">
              <a:buNone/>
            </a:pPr>
            <a:endParaRPr lang="es-ES" dirty="0"/>
          </a:p>
        </p:txBody>
      </p:sp>
      <p:sp>
        <p:nvSpPr>
          <p:cNvPr id="5" name="Marcador de pie de página 4"/>
          <p:cNvSpPr>
            <a:spLocks noGrp="1"/>
          </p:cNvSpPr>
          <p:nvPr>
            <p:ph type="ftr" sz="quarter" idx="11"/>
          </p:nvPr>
        </p:nvSpPr>
        <p:spPr/>
        <p:txBody>
          <a:bodyPr/>
          <a:lstStyle/>
          <a:p>
            <a:r>
              <a:rPr lang="es-ES" smtClean="0"/>
              <a:t>Resolución ICAC Presentación Instrumentos Financieros</a:t>
            </a:r>
            <a:endParaRPr lang="es-ES" dirty="0"/>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58</a:t>
            </a:fld>
            <a:endParaRPr lang="es-ES" dirty="0"/>
          </a:p>
        </p:txBody>
      </p:sp>
      <p:graphicFrame>
        <p:nvGraphicFramePr>
          <p:cNvPr id="7" name="Tabla 6"/>
          <p:cNvGraphicFramePr>
            <a:graphicFrameLocks noGrp="1"/>
          </p:cNvGraphicFramePr>
          <p:nvPr>
            <p:extLst>
              <p:ext uri="{D42A27DB-BD31-4B8C-83A1-F6EECF244321}">
                <p14:modId xmlns:p14="http://schemas.microsoft.com/office/powerpoint/2010/main" val="2345678238"/>
              </p:ext>
            </p:extLst>
          </p:nvPr>
        </p:nvGraphicFramePr>
        <p:xfrm>
          <a:off x="6761712" y="1690688"/>
          <a:ext cx="4831960" cy="2194560"/>
        </p:xfrm>
        <a:graphic>
          <a:graphicData uri="http://schemas.openxmlformats.org/drawingml/2006/table">
            <a:tbl>
              <a:tblPr firstRow="1" bandRow="1">
                <a:tableStyleId>{5C22544A-7EE6-4342-B048-85BDC9FD1C3A}</a:tableStyleId>
              </a:tblPr>
              <a:tblGrid>
                <a:gridCol w="2363038"/>
                <a:gridCol w="1065756"/>
                <a:gridCol w="1403166"/>
              </a:tblGrid>
              <a:tr h="322014">
                <a:tc>
                  <a:txBody>
                    <a:bodyPr/>
                    <a:lstStyle/>
                    <a:p>
                      <a:endParaRPr lang="es-ES" dirty="0"/>
                    </a:p>
                  </a:txBody>
                  <a:tcPr/>
                </a:tc>
                <a:tc>
                  <a:txBody>
                    <a:bodyPr/>
                    <a:lstStyle/>
                    <a:p>
                      <a:pPr algn="r"/>
                      <a:r>
                        <a:rPr lang="es-ES" dirty="0" smtClean="0"/>
                        <a:t>Debe</a:t>
                      </a:r>
                      <a:endParaRPr lang="es-ES" dirty="0"/>
                    </a:p>
                  </a:txBody>
                  <a:tcPr/>
                </a:tc>
                <a:tc>
                  <a:txBody>
                    <a:bodyPr/>
                    <a:lstStyle/>
                    <a:p>
                      <a:pPr algn="r"/>
                      <a:r>
                        <a:rPr lang="es-ES" dirty="0" smtClean="0"/>
                        <a:t>Haber</a:t>
                      </a:r>
                      <a:endParaRPr lang="es-ES" dirty="0"/>
                    </a:p>
                  </a:txBody>
                  <a:tcPr/>
                </a:tc>
              </a:tr>
              <a:tr h="322014">
                <a:tc>
                  <a:txBody>
                    <a:bodyPr/>
                    <a:lstStyle/>
                    <a:p>
                      <a:r>
                        <a:rPr lang="es-ES" dirty="0" smtClean="0"/>
                        <a:t>25X</a:t>
                      </a:r>
                      <a:r>
                        <a:rPr lang="es-ES" baseline="0" dirty="0" smtClean="0"/>
                        <a:t> Activos fros</a:t>
                      </a:r>
                      <a:endParaRPr lang="es-ES" dirty="0"/>
                    </a:p>
                  </a:txBody>
                  <a:tcPr/>
                </a:tc>
                <a:tc>
                  <a:txBody>
                    <a:bodyPr/>
                    <a:lstStyle/>
                    <a:p>
                      <a:pPr algn="r"/>
                      <a:endParaRPr lang="es-ES" dirty="0"/>
                    </a:p>
                  </a:txBody>
                  <a:tcPr/>
                </a:tc>
                <a:tc>
                  <a:txBody>
                    <a:bodyPr/>
                    <a:lstStyle/>
                    <a:p>
                      <a:pPr algn="r"/>
                      <a:endParaRPr lang="es-ES" dirty="0"/>
                    </a:p>
                  </a:txBody>
                  <a:tcPr/>
                </a:tc>
              </a:tr>
              <a:tr h="322014">
                <a:tc>
                  <a:txBody>
                    <a:bodyPr/>
                    <a:lstStyle/>
                    <a:p>
                      <a:r>
                        <a:rPr lang="es-ES" dirty="0" smtClean="0"/>
                        <a:t>259. Desembolsos pendientes sobre participaciones</a:t>
                      </a:r>
                    </a:p>
                    <a:p>
                      <a:r>
                        <a:rPr lang="es-ES" dirty="0" smtClean="0"/>
                        <a:t>en el patrimonio neto a largo plazo</a:t>
                      </a:r>
                      <a:endParaRPr lang="es-ES" dirty="0"/>
                    </a:p>
                  </a:txBody>
                  <a:tcPr/>
                </a:tc>
                <a:tc>
                  <a:txBody>
                    <a:bodyPr/>
                    <a:lstStyle/>
                    <a:p>
                      <a:pPr algn="r"/>
                      <a:endParaRPr lang="es-ES" dirty="0"/>
                    </a:p>
                  </a:txBody>
                  <a:tcPr/>
                </a:tc>
                <a:tc>
                  <a:txBody>
                    <a:bodyPr/>
                    <a:lstStyle/>
                    <a:p>
                      <a:pPr algn="r"/>
                      <a:endParaRPr lang="es-ES" dirty="0"/>
                    </a:p>
                  </a:txBody>
                  <a:tcPr/>
                </a:tc>
              </a:tr>
            </a:tbl>
          </a:graphicData>
        </a:graphic>
      </p:graphicFrame>
      <p:sp>
        <p:nvSpPr>
          <p:cNvPr id="4" name="CuadroTexto 3"/>
          <p:cNvSpPr txBox="1"/>
          <p:nvPr/>
        </p:nvSpPr>
        <p:spPr>
          <a:xfrm>
            <a:off x="633045" y="4742822"/>
            <a:ext cx="10962753" cy="1477328"/>
          </a:xfrm>
          <a:prstGeom prst="rect">
            <a:avLst/>
          </a:prstGeom>
          <a:noFill/>
        </p:spPr>
        <p:txBody>
          <a:bodyPr wrap="square" rtlCol="0">
            <a:spAutoFit/>
          </a:bodyPr>
          <a:lstStyle/>
          <a:p>
            <a:pPr algn="just"/>
            <a:r>
              <a:rPr lang="es-ES" sz="2400" b="1" dirty="0"/>
              <a:t>APORTACIONES NO DINERARIAS ENTRE EMPRESAS DEL GRUPO:</a:t>
            </a:r>
          </a:p>
          <a:p>
            <a:pPr algn="just"/>
            <a:r>
              <a:rPr lang="es-ES" sz="2400" dirty="0"/>
              <a:t>Seguirán los criterios regulados en la NRV sobre operaciones entre empresas del grupo del PGC/PGC-PYMES.</a:t>
            </a:r>
          </a:p>
          <a:p>
            <a:endParaRPr lang="es-ES" dirty="0"/>
          </a:p>
        </p:txBody>
      </p:sp>
    </p:spTree>
    <p:extLst>
      <p:ext uri="{BB962C8B-B14F-4D97-AF65-F5344CB8AC3E}">
        <p14:creationId xmlns:p14="http://schemas.microsoft.com/office/powerpoint/2010/main" val="104485245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34788" y="1843555"/>
            <a:ext cx="10515600" cy="4351338"/>
          </a:xfrm>
        </p:spPr>
        <p:txBody>
          <a:bodyPr/>
          <a:lstStyle/>
          <a:p>
            <a:pPr marL="457200" lvl="1" indent="0" algn="just">
              <a:buNone/>
            </a:pPr>
            <a:r>
              <a:rPr lang="es-ES" b="1" dirty="0" smtClean="0"/>
              <a:t>CASO PRÁCTICO (ENUNCIADO)</a:t>
            </a:r>
          </a:p>
          <a:p>
            <a:pPr marL="457200" lvl="1" indent="0" algn="just">
              <a:buNone/>
            </a:pPr>
            <a:endParaRPr lang="es-ES" dirty="0" smtClean="0"/>
          </a:p>
          <a:p>
            <a:pPr marL="457200" lvl="1" indent="0" algn="just">
              <a:buNone/>
            </a:pPr>
            <a:r>
              <a:rPr lang="es-ES" dirty="0" smtClean="0"/>
              <a:t>La </a:t>
            </a:r>
            <a:r>
              <a:rPr lang="es-ES" dirty="0"/>
              <a:t>sociedad </a:t>
            </a:r>
            <a:r>
              <a:rPr lang="es-ES" dirty="0" smtClean="0"/>
              <a:t>ABC </a:t>
            </a:r>
            <a:r>
              <a:rPr lang="es-ES" dirty="0"/>
              <a:t>aporta </a:t>
            </a:r>
            <a:r>
              <a:rPr lang="es-ES" dirty="0" smtClean="0"/>
              <a:t>una marca a </a:t>
            </a:r>
            <a:r>
              <a:rPr lang="es-ES" dirty="0"/>
              <a:t>la sociedad </a:t>
            </a:r>
            <a:r>
              <a:rPr lang="es-ES" dirty="0" smtClean="0"/>
              <a:t>DEF </a:t>
            </a:r>
            <a:r>
              <a:rPr lang="es-ES" dirty="0"/>
              <a:t>de nueva creación y en la  que participa al 100%. </a:t>
            </a:r>
            <a:endParaRPr lang="es-ES" dirty="0" smtClean="0"/>
          </a:p>
          <a:p>
            <a:pPr marL="457200" lvl="1" indent="0" algn="just">
              <a:buNone/>
            </a:pPr>
            <a:endParaRPr lang="es-ES" dirty="0"/>
          </a:p>
          <a:p>
            <a:pPr marL="457200" lvl="1" indent="0" algn="just">
              <a:buNone/>
            </a:pPr>
            <a:r>
              <a:rPr lang="es-ES" dirty="0" smtClean="0"/>
              <a:t>El </a:t>
            </a:r>
            <a:r>
              <a:rPr lang="es-ES" dirty="0"/>
              <a:t>valor en libros de </a:t>
            </a:r>
            <a:r>
              <a:rPr lang="es-ES" dirty="0" smtClean="0"/>
              <a:t>la marca en la sociedad ABC es de 5.000, si bien su valor su </a:t>
            </a:r>
            <a:r>
              <a:rPr lang="es-ES" dirty="0"/>
              <a:t>valor </a:t>
            </a:r>
            <a:r>
              <a:rPr lang="es-ES" dirty="0" smtClean="0"/>
              <a:t>razonable es de 50.000 u.m</a:t>
            </a:r>
            <a:r>
              <a:rPr lang="es-ES" dirty="0"/>
              <a:t>. </a:t>
            </a:r>
            <a:endParaRPr lang="es-ES" dirty="0" smtClean="0"/>
          </a:p>
          <a:p>
            <a:pPr marL="457200" lvl="1" indent="0" algn="just">
              <a:buNone/>
            </a:pPr>
            <a:endParaRPr lang="es-ES" dirty="0"/>
          </a:p>
          <a:p>
            <a:pPr marL="457200" lvl="1" indent="0" algn="just">
              <a:buNone/>
            </a:pPr>
            <a:r>
              <a:rPr lang="es-ES" dirty="0" smtClean="0"/>
              <a:t>El </a:t>
            </a:r>
            <a:r>
              <a:rPr lang="es-ES" dirty="0"/>
              <a:t>capital social y la prima de emisión suscritos </a:t>
            </a:r>
            <a:r>
              <a:rPr lang="es-ES" dirty="0" smtClean="0"/>
              <a:t>son de 5.000 y 45.000 u.m., respectivamente. </a:t>
            </a:r>
            <a:endParaRPr lang="es-ES" dirty="0"/>
          </a:p>
        </p:txBody>
      </p:sp>
      <p:sp>
        <p:nvSpPr>
          <p:cNvPr id="4" name="Título 1"/>
          <p:cNvSpPr txBox="1">
            <a:spLocks/>
          </p:cNvSpPr>
          <p:nvPr/>
        </p:nvSpPr>
        <p:spPr>
          <a:xfrm>
            <a:off x="0" y="89647"/>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b="1" i="1" dirty="0" smtClean="0">
                <a:solidFill>
                  <a:schemeClr val="accent6">
                    <a:lumMod val="50000"/>
                  </a:schemeClr>
                </a:solidFill>
                <a:latin typeface="+mn-lt"/>
              </a:rPr>
              <a:t>Aportaciones no dinerarias (caso práctico)</a:t>
            </a:r>
            <a:endParaRPr lang="es-ES" b="1" i="1" dirty="0">
              <a:solidFill>
                <a:schemeClr val="accent6">
                  <a:lumMod val="50000"/>
                </a:schemeClr>
              </a:solidFill>
              <a:latin typeface="+mn-lt"/>
            </a:endParaRPr>
          </a:p>
        </p:txBody>
      </p:sp>
      <p:sp>
        <p:nvSpPr>
          <p:cNvPr id="5" name="Marcador de pie de página 4"/>
          <p:cNvSpPr>
            <a:spLocks noGrp="1"/>
          </p:cNvSpPr>
          <p:nvPr>
            <p:ph type="ftr" sz="quarter" idx="11"/>
          </p:nvPr>
        </p:nvSpPr>
        <p:spPr/>
        <p:txBody>
          <a:bodyPr/>
          <a:lstStyle/>
          <a:p>
            <a:r>
              <a:rPr lang="es-ES" smtClean="0"/>
              <a:t>Resolución ICAC Presentación Instrumentos Financieros</a:t>
            </a:r>
            <a:endParaRPr lang="es-ES" dirty="0"/>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59</a:t>
            </a:fld>
            <a:endParaRPr lang="es-ES" dirty="0"/>
          </a:p>
        </p:txBody>
      </p:sp>
    </p:spTree>
    <p:extLst>
      <p:ext uri="{BB962C8B-B14F-4D97-AF65-F5344CB8AC3E}">
        <p14:creationId xmlns:p14="http://schemas.microsoft.com/office/powerpoint/2010/main" val="13898621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Ámbito de aplicación (art. 2) </a:t>
            </a:r>
          </a:p>
        </p:txBody>
      </p:sp>
      <p:sp>
        <p:nvSpPr>
          <p:cNvPr id="3" name="Marcador de contenido 2"/>
          <p:cNvSpPr>
            <a:spLocks noGrp="1"/>
          </p:cNvSpPr>
          <p:nvPr>
            <p:ph idx="1"/>
          </p:nvPr>
        </p:nvSpPr>
        <p:spPr/>
        <p:txBody>
          <a:bodyPr>
            <a:normAutofit fontScale="77500" lnSpcReduction="20000"/>
          </a:bodyPr>
          <a:lstStyle/>
          <a:p>
            <a:pPr marL="0" indent="0" algn="just">
              <a:buNone/>
            </a:pPr>
            <a:r>
              <a:rPr lang="es-ES" dirty="0" smtClean="0"/>
              <a:t>- Resolución </a:t>
            </a:r>
            <a:r>
              <a:rPr lang="es-ES" b="1" dirty="0" smtClean="0"/>
              <a:t>obligatoria </a:t>
            </a:r>
            <a:r>
              <a:rPr lang="es-ES" b="1" dirty="0"/>
              <a:t>para todas las sociedades de capital </a:t>
            </a:r>
            <a:r>
              <a:rPr lang="es-ES" dirty="0"/>
              <a:t>que aplican el </a:t>
            </a:r>
            <a:r>
              <a:rPr lang="es-ES" dirty="0" smtClean="0"/>
              <a:t>PGC/PGC-PYMES. </a:t>
            </a:r>
          </a:p>
          <a:p>
            <a:pPr marL="0" indent="0" algn="just">
              <a:buNone/>
            </a:pPr>
            <a:endParaRPr lang="es-ES" dirty="0" smtClean="0"/>
          </a:p>
          <a:p>
            <a:pPr marL="0" indent="0" algn="just">
              <a:buFontTx/>
              <a:buChar char="-"/>
            </a:pPr>
            <a:r>
              <a:rPr lang="es-ES" b="1" dirty="0" smtClean="0"/>
              <a:t>Exigencias de información en memoria: </a:t>
            </a:r>
            <a:r>
              <a:rPr lang="es-ES" dirty="0" smtClean="0"/>
              <a:t>se deben considerar la norma de elaboración de las CCAA correspondiente y los requisitos máximos de información exigidos a las pequeñas y medianas empresas.</a:t>
            </a:r>
          </a:p>
          <a:p>
            <a:pPr marL="0" indent="0" algn="just">
              <a:buFontTx/>
              <a:buChar char="-"/>
            </a:pPr>
            <a:endParaRPr lang="es-ES" dirty="0" smtClean="0"/>
          </a:p>
          <a:p>
            <a:pPr marL="0" indent="0" algn="just">
              <a:buFontTx/>
              <a:buChar char="-"/>
            </a:pPr>
            <a:r>
              <a:rPr lang="es-ES" u="sng" dirty="0" smtClean="0"/>
              <a:t> </a:t>
            </a:r>
            <a:r>
              <a:rPr lang="es-ES" dirty="0" smtClean="0"/>
              <a:t>La RICAC-PIF </a:t>
            </a:r>
            <a:r>
              <a:rPr lang="es-ES" b="1" dirty="0" smtClean="0"/>
              <a:t>no es aplicable </a:t>
            </a:r>
            <a:r>
              <a:rPr lang="es-ES" b="1" dirty="0"/>
              <a:t>a las operaciones de retribución al personal de la sociedad mediante la entrega de acciones </a:t>
            </a:r>
            <a:r>
              <a:rPr lang="es-ES" dirty="0"/>
              <a:t>o de opciones sobre las </a:t>
            </a:r>
            <a:r>
              <a:rPr lang="es-ES" dirty="0" smtClean="0"/>
              <a:t>acciones</a:t>
            </a:r>
            <a:r>
              <a:rPr lang="es-ES" dirty="0"/>
              <a:t> </a:t>
            </a:r>
            <a:r>
              <a:rPr lang="es-ES" dirty="0" smtClean="0"/>
              <a:t>(sin </a:t>
            </a:r>
            <a:r>
              <a:rPr lang="es-ES" dirty="0"/>
              <a:t>perjuicio de lo previsto en el </a:t>
            </a:r>
            <a:r>
              <a:rPr lang="es-ES" dirty="0" smtClean="0"/>
              <a:t>art. 10).</a:t>
            </a:r>
            <a:endParaRPr lang="es-ES" dirty="0"/>
          </a:p>
          <a:p>
            <a:pPr marL="0" indent="0" algn="just">
              <a:buNone/>
            </a:pPr>
            <a:endParaRPr lang="es-ES" dirty="0"/>
          </a:p>
          <a:p>
            <a:pPr marL="0" indent="0" algn="just">
              <a:buNone/>
            </a:pPr>
            <a:r>
              <a:rPr lang="es-ES" dirty="0" smtClean="0"/>
              <a:t>-Las </a:t>
            </a:r>
            <a:r>
              <a:rPr lang="es-ES" b="1" dirty="0"/>
              <a:t>sociedades cooperativas seguirán los criterios regulados </a:t>
            </a:r>
            <a:r>
              <a:rPr lang="es-ES" b="1" dirty="0" smtClean="0"/>
              <a:t>en sus normas particulares</a:t>
            </a:r>
            <a:r>
              <a:rPr lang="es-ES" dirty="0" smtClean="0"/>
              <a:t> Orden </a:t>
            </a:r>
            <a:r>
              <a:rPr lang="es-ES" dirty="0"/>
              <a:t>EHA/3360/2010, de 21 de diciembre, y, en ausencia de regulación expresa</a:t>
            </a:r>
            <a:r>
              <a:rPr lang="es-ES" dirty="0" smtClean="0"/>
              <a:t>, aplicando subsidiariamente esta resolución. </a:t>
            </a:r>
            <a:endParaRPr lang="es-ES" dirty="0"/>
          </a:p>
          <a:p>
            <a:endParaRPr lang="es-ES" dirty="0"/>
          </a:p>
        </p:txBody>
      </p:sp>
      <p:sp>
        <p:nvSpPr>
          <p:cNvPr id="5" name="Marcador de pie de página 4"/>
          <p:cNvSpPr>
            <a:spLocks noGrp="1"/>
          </p:cNvSpPr>
          <p:nvPr>
            <p:ph type="ftr" sz="quarter" idx="11"/>
          </p:nvPr>
        </p:nvSpPr>
        <p:spPr/>
        <p:txBody>
          <a:bodyPr/>
          <a:lstStyle/>
          <a:p>
            <a:r>
              <a:rPr lang="es-ES" smtClean="0"/>
              <a:t>Resolución ICAC Presentación Instrumentos Financieros</a:t>
            </a:r>
            <a:endParaRPr lang="es-ES" dirty="0"/>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6</a:t>
            </a:fld>
            <a:endParaRPr lang="es-ES" dirty="0"/>
          </a:p>
        </p:txBody>
      </p:sp>
    </p:spTree>
    <p:extLst>
      <p:ext uri="{BB962C8B-B14F-4D97-AF65-F5344CB8AC3E}">
        <p14:creationId xmlns:p14="http://schemas.microsoft.com/office/powerpoint/2010/main" val="121364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es-ES" dirty="0"/>
              <a:t>A</a:t>
            </a:r>
            <a:r>
              <a:rPr lang="es-ES" dirty="0" smtClean="0"/>
              <a:t>cciones/participaciones propias y de la sociedad dominante</a:t>
            </a:r>
            <a:endParaRPr lang="es-ES" dirty="0"/>
          </a:p>
        </p:txBody>
      </p:sp>
      <p:sp>
        <p:nvSpPr>
          <p:cNvPr id="3" name="Subtítulo 2"/>
          <p:cNvSpPr>
            <a:spLocks noGrp="1"/>
          </p:cNvSpPr>
          <p:nvPr>
            <p:ph type="subTitle" idx="1"/>
          </p:nvPr>
        </p:nvSpPr>
        <p:spPr>
          <a:xfrm>
            <a:off x="0" y="3869075"/>
            <a:ext cx="12192000" cy="1655762"/>
          </a:xfrm>
        </p:spPr>
        <p:txBody>
          <a:bodyPr>
            <a:normAutofit fontScale="77500" lnSpcReduction="20000"/>
          </a:bodyPr>
          <a:lstStyle/>
          <a:p>
            <a:r>
              <a:rPr lang="es-ES" dirty="0" smtClean="0"/>
              <a:t>Adquisición </a:t>
            </a:r>
            <a:r>
              <a:rPr lang="es-ES" dirty="0"/>
              <a:t>de </a:t>
            </a:r>
            <a:r>
              <a:rPr lang="es-ES" dirty="0" smtClean="0"/>
              <a:t>acciones/participaciones propias</a:t>
            </a:r>
          </a:p>
          <a:p>
            <a:r>
              <a:rPr lang="es-ES" dirty="0"/>
              <a:t>Contratos de intercambio o permuta financiera sobre instrumentos de patrimonio </a:t>
            </a:r>
            <a:r>
              <a:rPr lang="es-ES" dirty="0" smtClean="0"/>
              <a:t>propio</a:t>
            </a:r>
          </a:p>
          <a:p>
            <a:r>
              <a:rPr lang="es-ES" dirty="0" smtClean="0"/>
              <a:t>Enajenación </a:t>
            </a:r>
            <a:r>
              <a:rPr lang="es-ES" dirty="0"/>
              <a:t>de </a:t>
            </a:r>
            <a:r>
              <a:rPr lang="es-ES" dirty="0" smtClean="0"/>
              <a:t>acciones/participaciones propias</a:t>
            </a:r>
          </a:p>
          <a:p>
            <a:r>
              <a:rPr lang="es-ES" dirty="0"/>
              <a:t>Adquisición de </a:t>
            </a:r>
            <a:r>
              <a:rPr lang="es-ES" dirty="0" smtClean="0"/>
              <a:t>acciones/participaciones </a:t>
            </a:r>
            <a:r>
              <a:rPr lang="es-ES" dirty="0"/>
              <a:t>de la sociedad </a:t>
            </a:r>
            <a:r>
              <a:rPr lang="es-ES" dirty="0" smtClean="0"/>
              <a:t>dominante</a:t>
            </a:r>
          </a:p>
          <a:p>
            <a:r>
              <a:rPr lang="es-ES" dirty="0" smtClean="0"/>
              <a:t>Enajenación </a:t>
            </a:r>
            <a:r>
              <a:rPr lang="es-ES" dirty="0"/>
              <a:t>de </a:t>
            </a:r>
            <a:r>
              <a:rPr lang="es-ES" dirty="0" smtClean="0"/>
              <a:t>acciones/participaciones </a:t>
            </a:r>
            <a:r>
              <a:rPr lang="es-ES" dirty="0"/>
              <a:t>de la sociedad dominante</a:t>
            </a:r>
          </a:p>
          <a:p>
            <a:endParaRPr lang="es-ES" dirty="0" smtClean="0"/>
          </a:p>
          <a:p>
            <a:endParaRPr lang="es-ES" dirty="0"/>
          </a:p>
          <a:p>
            <a:endParaRPr lang="es-ES" dirty="0"/>
          </a:p>
          <a:p>
            <a:endParaRPr lang="es-ES" dirty="0" smtClean="0"/>
          </a:p>
          <a:p>
            <a:endParaRPr lang="es-ES" dirty="0"/>
          </a:p>
          <a:p>
            <a:endParaRPr lang="es-ES" dirty="0"/>
          </a:p>
          <a:p>
            <a:endParaRPr lang="es-ES" dirty="0"/>
          </a:p>
          <a:p>
            <a:endParaRPr lang="es-ES" dirty="0"/>
          </a:p>
        </p:txBody>
      </p:sp>
    </p:spTree>
    <p:extLst>
      <p:ext uri="{BB962C8B-B14F-4D97-AF65-F5344CB8AC3E}">
        <p14:creationId xmlns:p14="http://schemas.microsoft.com/office/powerpoint/2010/main" val="114731686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2074" y="195308"/>
            <a:ext cx="10515600" cy="1325563"/>
          </a:xfrm>
        </p:spPr>
        <p:txBody>
          <a:bodyPr>
            <a:normAutofit/>
          </a:bodyPr>
          <a:lstStyle/>
          <a:p>
            <a:r>
              <a:rPr lang="es-ES" dirty="0"/>
              <a:t>Adquisición de </a:t>
            </a:r>
            <a:r>
              <a:rPr lang="es-ES" dirty="0" smtClean="0"/>
              <a:t>acciones/participaciones propias (art. 20)</a:t>
            </a:r>
            <a:endParaRPr lang="es-ES" dirty="0"/>
          </a:p>
        </p:txBody>
      </p:sp>
      <p:sp>
        <p:nvSpPr>
          <p:cNvPr id="3" name="Marcador de contenido 2"/>
          <p:cNvSpPr>
            <a:spLocks noGrp="1"/>
          </p:cNvSpPr>
          <p:nvPr>
            <p:ph idx="1"/>
          </p:nvPr>
        </p:nvSpPr>
        <p:spPr>
          <a:xfrm>
            <a:off x="559024" y="1858808"/>
            <a:ext cx="4091353" cy="4351338"/>
          </a:xfrm>
        </p:spPr>
        <p:txBody>
          <a:bodyPr>
            <a:normAutofit fontScale="70000" lnSpcReduction="20000"/>
          </a:bodyPr>
          <a:lstStyle/>
          <a:p>
            <a:pPr marL="0" indent="0" algn="just">
              <a:buNone/>
            </a:pPr>
            <a:r>
              <a:rPr lang="es-ES" dirty="0" smtClean="0"/>
              <a:t>La </a:t>
            </a:r>
            <a:r>
              <a:rPr lang="es-ES" b="1" u="sng" dirty="0"/>
              <a:t>adquisición derivativa de </a:t>
            </a:r>
            <a:r>
              <a:rPr lang="es-ES" b="1" u="sng" dirty="0" smtClean="0"/>
              <a:t>acciones/participaciones </a:t>
            </a:r>
            <a:r>
              <a:rPr lang="es-ES" b="1" u="sng" dirty="0"/>
              <a:t>propias </a:t>
            </a:r>
            <a:r>
              <a:rPr lang="es-ES" dirty="0"/>
              <a:t>clasificadas como instrumentos de patrimonio se registrará en el patrimonio neto por su valor razonable, como una </a:t>
            </a:r>
            <a:r>
              <a:rPr lang="es-ES" b="1" dirty="0"/>
              <a:t>variación de los fondos propios.</a:t>
            </a:r>
          </a:p>
          <a:p>
            <a:pPr marL="0" indent="0" algn="just">
              <a:buNone/>
            </a:pPr>
            <a:endParaRPr lang="es-ES" dirty="0" smtClean="0"/>
          </a:p>
          <a:p>
            <a:pPr marL="0" indent="0" algn="just">
              <a:buNone/>
            </a:pPr>
            <a:r>
              <a:rPr lang="es-ES" dirty="0" smtClean="0"/>
              <a:t>Por </a:t>
            </a:r>
            <a:r>
              <a:rPr lang="es-ES" dirty="0"/>
              <a:t>lo tanto, </a:t>
            </a:r>
            <a:r>
              <a:rPr lang="es-ES" b="1" dirty="0"/>
              <a:t>las acciones propias </a:t>
            </a:r>
            <a:r>
              <a:rPr lang="es-ES" b="1" dirty="0" smtClean="0"/>
              <a:t>adquiridas de forma derivativa </a:t>
            </a:r>
            <a:r>
              <a:rPr lang="es-ES" b="1" dirty="0"/>
              <a:t>acumuladas no deben propiciar que </a:t>
            </a:r>
            <a:r>
              <a:rPr lang="es-ES" b="1" dirty="0" smtClean="0"/>
              <a:t>“Patrimonio Neto” </a:t>
            </a:r>
            <a:r>
              <a:rPr lang="es-ES" b="1" dirty="0"/>
              <a:t>&lt; Capital Social + Reservas Indisponibles</a:t>
            </a:r>
            <a:r>
              <a:rPr lang="es-ES" b="1" dirty="0" smtClean="0"/>
              <a:t>.</a:t>
            </a:r>
          </a:p>
          <a:p>
            <a:pPr marL="0" indent="0" algn="just">
              <a:buNone/>
            </a:pPr>
            <a:endParaRPr lang="es-ES" b="1" dirty="0" smtClean="0"/>
          </a:p>
          <a:p>
            <a:pPr marL="0" indent="0" algn="just">
              <a:buNone/>
            </a:pPr>
            <a:r>
              <a:rPr lang="es-ES" b="1" dirty="0" smtClean="0"/>
              <a:t>El “patrimonio neto” se calculará de acuerdo al gráfico</a:t>
            </a:r>
            <a:endParaRPr lang="es-ES" dirty="0"/>
          </a:p>
          <a:p>
            <a:pPr marL="0" indent="0" algn="just">
              <a:buNone/>
            </a:pPr>
            <a:endParaRPr lang="es-ES" dirty="0" smtClean="0"/>
          </a:p>
          <a:p>
            <a:pPr marL="0" indent="0" algn="just">
              <a:buNone/>
            </a:pPr>
            <a:endParaRPr lang="es-ES" dirty="0"/>
          </a:p>
        </p:txBody>
      </p:sp>
      <p:sp>
        <p:nvSpPr>
          <p:cNvPr id="5" name="Marcador de pie de página 4"/>
          <p:cNvSpPr>
            <a:spLocks noGrp="1"/>
          </p:cNvSpPr>
          <p:nvPr>
            <p:ph type="ftr" sz="quarter" idx="11"/>
          </p:nvPr>
        </p:nvSpPr>
        <p:spPr/>
        <p:txBody>
          <a:bodyPr/>
          <a:lstStyle/>
          <a:p>
            <a:r>
              <a:rPr lang="es-ES" smtClean="0"/>
              <a:t>Resolución ICAC Presentación Instrumentos Financieros</a:t>
            </a:r>
            <a:endParaRPr lang="es-ES" dirty="0"/>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61</a:t>
            </a:fld>
            <a:endParaRPr lang="es-ES" dirty="0"/>
          </a:p>
        </p:txBody>
      </p:sp>
      <p:graphicFrame>
        <p:nvGraphicFramePr>
          <p:cNvPr id="7" name="Diagrama 6"/>
          <p:cNvGraphicFramePr/>
          <p:nvPr>
            <p:extLst>
              <p:ext uri="{D42A27DB-BD31-4B8C-83A1-F6EECF244321}">
                <p14:modId xmlns:p14="http://schemas.microsoft.com/office/powerpoint/2010/main" val="2297261067"/>
              </p:ext>
            </p:extLst>
          </p:nvPr>
        </p:nvGraphicFramePr>
        <p:xfrm>
          <a:off x="5630091" y="1049073"/>
          <a:ext cx="6212025" cy="55025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lecha derecha 3"/>
          <p:cNvSpPr/>
          <p:nvPr/>
        </p:nvSpPr>
        <p:spPr>
          <a:xfrm rot="18772100">
            <a:off x="4353124" y="4588258"/>
            <a:ext cx="1404041" cy="270026"/>
          </a:xfrm>
          <a:prstGeom prst="rightArrow">
            <a:avLst>
              <a:gd name="adj1" fmla="val 100000"/>
              <a:gd name="adj2" fmla="val 50000"/>
            </a:avLst>
          </a:prstGeom>
          <a:ln w="5715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S" dirty="0"/>
          </a:p>
        </p:txBody>
      </p:sp>
      <p:sp>
        <p:nvSpPr>
          <p:cNvPr id="8" name="7 Multiplicar"/>
          <p:cNvSpPr/>
          <p:nvPr/>
        </p:nvSpPr>
        <p:spPr>
          <a:xfrm>
            <a:off x="7289075" y="5656217"/>
            <a:ext cx="2886891" cy="940525"/>
          </a:xfrm>
          <a:prstGeom prst="mathMultiply">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8 Multiplicar"/>
          <p:cNvSpPr/>
          <p:nvPr/>
        </p:nvSpPr>
        <p:spPr>
          <a:xfrm>
            <a:off x="7271658" y="4789714"/>
            <a:ext cx="2886891" cy="940525"/>
          </a:xfrm>
          <a:prstGeom prst="mathMultiply">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9 CuadroTexto"/>
          <p:cNvSpPr txBox="1"/>
          <p:nvPr/>
        </p:nvSpPr>
        <p:spPr>
          <a:xfrm>
            <a:off x="9640389" y="4650378"/>
            <a:ext cx="2168434" cy="2031325"/>
          </a:xfrm>
          <a:prstGeom prst="rect">
            <a:avLst/>
          </a:prstGeom>
          <a:solidFill>
            <a:schemeClr val="accent4">
              <a:lumMod val="40000"/>
              <a:lumOff val="60000"/>
            </a:schemeClr>
          </a:solidFill>
        </p:spPr>
        <p:txBody>
          <a:bodyPr wrap="square" rtlCol="0">
            <a:spAutoFit/>
          </a:bodyPr>
          <a:lstStyle/>
          <a:p>
            <a:pPr algn="ctr"/>
            <a:endParaRPr lang="es-ES" dirty="0" smtClean="0"/>
          </a:p>
          <a:p>
            <a:pPr algn="ctr"/>
            <a:endParaRPr lang="es-ES" dirty="0" smtClean="0"/>
          </a:p>
          <a:p>
            <a:pPr algn="ctr"/>
            <a:r>
              <a:rPr lang="es-ES" dirty="0" smtClean="0"/>
              <a:t>(partidas eliminadas en la RICAC-PIF definitiva)</a:t>
            </a:r>
          </a:p>
          <a:p>
            <a:pPr algn="ctr"/>
            <a:endParaRPr lang="es-ES" dirty="0" smtClean="0"/>
          </a:p>
          <a:p>
            <a:pPr algn="ctr"/>
            <a:endParaRPr lang="es-ES" dirty="0"/>
          </a:p>
        </p:txBody>
      </p:sp>
    </p:spTree>
    <p:extLst>
      <p:ext uri="{BB962C8B-B14F-4D97-AF65-F5344CB8AC3E}">
        <p14:creationId xmlns:p14="http://schemas.microsoft.com/office/powerpoint/2010/main" val="160420415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t>Adquisición de </a:t>
            </a:r>
            <a:r>
              <a:rPr lang="es-ES" dirty="0" smtClean="0"/>
              <a:t>acciones/participaciones propias (art. 20)</a:t>
            </a:r>
            <a:endParaRPr lang="es-ES" dirty="0"/>
          </a:p>
        </p:txBody>
      </p:sp>
      <p:sp>
        <p:nvSpPr>
          <p:cNvPr id="3" name="Marcador de contenido 2"/>
          <p:cNvSpPr>
            <a:spLocks noGrp="1"/>
          </p:cNvSpPr>
          <p:nvPr>
            <p:ph idx="1"/>
          </p:nvPr>
        </p:nvSpPr>
        <p:spPr>
          <a:xfrm>
            <a:off x="611621" y="2277068"/>
            <a:ext cx="4923329" cy="2368200"/>
          </a:xfrm>
        </p:spPr>
        <p:txBody>
          <a:bodyPr>
            <a:normAutofit/>
          </a:bodyPr>
          <a:lstStyle/>
          <a:p>
            <a:pPr marL="0" indent="0" algn="just">
              <a:buNone/>
            </a:pPr>
            <a:r>
              <a:rPr lang="es-ES" sz="2000" b="1" dirty="0" smtClean="0"/>
              <a:t>ADQUISICIÓN DE ACC/PART. PROPIAS A TITULO GRATUITO</a:t>
            </a:r>
          </a:p>
          <a:p>
            <a:pPr marL="0" indent="0" algn="just">
              <a:buNone/>
            </a:pPr>
            <a:endParaRPr lang="es-ES" sz="2000" dirty="0" smtClean="0"/>
          </a:p>
          <a:p>
            <a:pPr marL="0" indent="0" algn="just">
              <a:buNone/>
            </a:pPr>
            <a:r>
              <a:rPr lang="es-ES" sz="2000" dirty="0" smtClean="0"/>
              <a:t>Se </a:t>
            </a:r>
            <a:r>
              <a:rPr lang="es-ES" sz="2000" dirty="0"/>
              <a:t>contabilizará siguiendo los criterios recogidos en la </a:t>
            </a:r>
            <a:r>
              <a:rPr lang="es-ES" sz="2000" dirty="0" smtClean="0"/>
              <a:t>NRV </a:t>
            </a:r>
            <a:r>
              <a:rPr lang="es-ES" sz="2000" dirty="0"/>
              <a:t>sobre </a:t>
            </a:r>
            <a:r>
              <a:rPr lang="es-ES" sz="2000" b="1" dirty="0"/>
              <a:t>subvenciones, donaciones y legados </a:t>
            </a:r>
            <a:r>
              <a:rPr lang="es-ES" sz="2000" dirty="0"/>
              <a:t>del </a:t>
            </a:r>
            <a:r>
              <a:rPr lang="es-ES" sz="2000" dirty="0" smtClean="0"/>
              <a:t>PGC/PGC-PYMES</a:t>
            </a:r>
            <a:endParaRPr lang="es-ES" sz="2000" dirty="0"/>
          </a:p>
        </p:txBody>
      </p:sp>
      <p:sp>
        <p:nvSpPr>
          <p:cNvPr id="5" name="Marcador de pie de página 4"/>
          <p:cNvSpPr>
            <a:spLocks noGrp="1"/>
          </p:cNvSpPr>
          <p:nvPr>
            <p:ph type="ftr" sz="quarter" idx="11"/>
          </p:nvPr>
        </p:nvSpPr>
        <p:spPr/>
        <p:txBody>
          <a:bodyPr/>
          <a:lstStyle/>
          <a:p>
            <a:r>
              <a:rPr lang="es-ES" smtClean="0"/>
              <a:t>Resolución ICAC Presentación Instrumentos Financieros</a:t>
            </a:r>
            <a:endParaRPr lang="es-ES" dirty="0"/>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62</a:t>
            </a:fld>
            <a:endParaRPr lang="es-ES" dirty="0"/>
          </a:p>
        </p:txBody>
      </p:sp>
      <p:sp>
        <p:nvSpPr>
          <p:cNvPr id="4" name="CuadroTexto 3"/>
          <p:cNvSpPr txBox="1"/>
          <p:nvPr/>
        </p:nvSpPr>
        <p:spPr>
          <a:xfrm>
            <a:off x="6371130" y="2604252"/>
            <a:ext cx="5437848" cy="1477328"/>
          </a:xfrm>
          <a:prstGeom prst="rect">
            <a:avLst/>
          </a:prstGeom>
          <a:noFill/>
        </p:spPr>
        <p:txBody>
          <a:bodyPr wrap="square" rtlCol="0">
            <a:spAutoFit/>
          </a:bodyPr>
          <a:lstStyle/>
          <a:p>
            <a:pPr algn="just"/>
            <a:r>
              <a:rPr lang="es-ES" dirty="0"/>
              <a:t>Por ejemplo, el accionista Sr. X tiene acciones YYY SA por importe de 10.000 €, siendo su valor probable de colocación en el mercado de 7.500 €. El Sr. X decide donarlas a YYY SA sin contraprestación alguna. El asiento contable en el momento de la adquisición será:</a:t>
            </a:r>
          </a:p>
        </p:txBody>
      </p:sp>
      <p:graphicFrame>
        <p:nvGraphicFramePr>
          <p:cNvPr id="7" name="Tabla 6"/>
          <p:cNvGraphicFramePr>
            <a:graphicFrameLocks noGrp="1"/>
          </p:cNvGraphicFramePr>
          <p:nvPr>
            <p:extLst>
              <p:ext uri="{D42A27DB-BD31-4B8C-83A1-F6EECF244321}">
                <p14:modId xmlns:p14="http://schemas.microsoft.com/office/powerpoint/2010/main" val="2628166599"/>
              </p:ext>
            </p:extLst>
          </p:nvPr>
        </p:nvGraphicFramePr>
        <p:xfrm>
          <a:off x="6327169" y="4306686"/>
          <a:ext cx="5525770" cy="822960"/>
        </p:xfrm>
        <a:graphic>
          <a:graphicData uri="http://schemas.openxmlformats.org/drawingml/2006/table">
            <a:tbl>
              <a:tblPr firstRow="1" firstCol="1" bandRow="1">
                <a:tableStyleId>{5C22544A-7EE6-4342-B048-85BDC9FD1C3A}</a:tableStyleId>
              </a:tblPr>
              <a:tblGrid>
                <a:gridCol w="768581"/>
                <a:gridCol w="3075074"/>
                <a:gridCol w="899795"/>
                <a:gridCol w="782320"/>
              </a:tblGrid>
              <a:tr h="0">
                <a:tc>
                  <a:txBody>
                    <a:bodyPr/>
                    <a:lstStyle/>
                    <a:p>
                      <a:pPr algn="ctr">
                        <a:lnSpc>
                          <a:spcPct val="150000"/>
                        </a:lnSpc>
                        <a:spcAft>
                          <a:spcPts val="0"/>
                        </a:spcAft>
                      </a:pPr>
                      <a:r>
                        <a:rPr lang="es-ES" sz="1200" dirty="0">
                          <a:effectLst/>
                        </a:rPr>
                        <a:t>Cuenta</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200" dirty="0">
                          <a:effectLst/>
                        </a:rPr>
                        <a:t>Denominación</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200" dirty="0">
                          <a:effectLst/>
                        </a:rPr>
                        <a:t>Debe</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200" dirty="0">
                          <a:effectLst/>
                        </a:rPr>
                        <a:t>Haber</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50000"/>
                        </a:lnSpc>
                        <a:spcAft>
                          <a:spcPts val="0"/>
                        </a:spcAft>
                      </a:pPr>
                      <a:r>
                        <a:rPr lang="es-ES" sz="1200" dirty="0">
                          <a:effectLst/>
                        </a:rPr>
                        <a:t>108</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200" dirty="0">
                          <a:effectLst/>
                        </a:rPr>
                        <a:t>Acciones propias en situaciones especiales</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200" dirty="0">
                          <a:effectLst/>
                        </a:rPr>
                        <a:t>7.500</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200" dirty="0">
                          <a:effectLst/>
                        </a:rPr>
                        <a:t>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50000"/>
                        </a:lnSpc>
                        <a:spcAft>
                          <a:spcPts val="0"/>
                        </a:spcAft>
                      </a:pPr>
                      <a:r>
                        <a:rPr lang="es-ES" sz="1200" dirty="0" smtClean="0">
                          <a:effectLst/>
                        </a:rPr>
                        <a:t>13X/7XX</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100" dirty="0" smtClean="0">
                          <a:effectLst/>
                          <a:latin typeface="Calibri" panose="020F0502020204030204" pitchFamily="34" charset="0"/>
                          <a:ea typeface="Calibri" panose="020F0502020204030204" pitchFamily="34" charset="0"/>
                          <a:cs typeface="Times New Roman" panose="02020603050405020304" pitchFamily="18" charset="0"/>
                        </a:rPr>
                        <a:t>Donaciones</a:t>
                      </a:r>
                      <a:r>
                        <a:rPr lang="es-ES" sz="1100" baseline="0" dirty="0" smtClean="0">
                          <a:effectLst/>
                          <a:latin typeface="Calibri" panose="020F0502020204030204" pitchFamily="34" charset="0"/>
                          <a:ea typeface="Calibri" panose="020F0502020204030204" pitchFamily="34" charset="0"/>
                          <a:cs typeface="Times New Roman" panose="02020603050405020304" pitchFamily="18" charset="0"/>
                        </a:rPr>
                        <a:t> PN/Ingreso</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200" dirty="0">
                          <a:effectLst/>
                        </a:rPr>
                        <a:t>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200" dirty="0">
                          <a:effectLst/>
                        </a:rPr>
                        <a:t>7.500</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12832053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es-ES" dirty="0" smtClean="0"/>
              <a:t>CCAA</a:t>
            </a:r>
            <a:endParaRPr lang="es-ES" dirty="0"/>
          </a:p>
        </p:txBody>
      </p:sp>
      <p:sp>
        <p:nvSpPr>
          <p:cNvPr id="3" name="Subtítulo 2"/>
          <p:cNvSpPr>
            <a:spLocks noGrp="1"/>
          </p:cNvSpPr>
          <p:nvPr>
            <p:ph type="subTitle" idx="1"/>
          </p:nvPr>
        </p:nvSpPr>
        <p:spPr/>
        <p:txBody>
          <a:bodyPr/>
          <a:lstStyle/>
          <a:p>
            <a:r>
              <a:rPr lang="es-ES" dirty="0" smtClean="0"/>
              <a:t>Reformulación de cuentas</a:t>
            </a:r>
          </a:p>
          <a:p>
            <a:r>
              <a:rPr lang="es-ES" dirty="0" smtClean="0"/>
              <a:t>Subsanación de errores</a:t>
            </a:r>
          </a:p>
          <a:p>
            <a:endParaRPr lang="es-ES" dirty="0"/>
          </a:p>
        </p:txBody>
      </p:sp>
    </p:spTree>
    <p:extLst>
      <p:ext uri="{BB962C8B-B14F-4D97-AF65-F5344CB8AC3E}">
        <p14:creationId xmlns:p14="http://schemas.microsoft.com/office/powerpoint/2010/main" val="73174737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Reformulación (art. 25)</a:t>
            </a:r>
          </a:p>
        </p:txBody>
      </p:sp>
      <p:sp>
        <p:nvSpPr>
          <p:cNvPr id="3" name="Marcador de contenido 2"/>
          <p:cNvSpPr>
            <a:spLocks noGrp="1"/>
          </p:cNvSpPr>
          <p:nvPr>
            <p:ph idx="1"/>
          </p:nvPr>
        </p:nvSpPr>
        <p:spPr/>
        <p:txBody>
          <a:bodyPr>
            <a:normAutofit/>
          </a:bodyPr>
          <a:lstStyle/>
          <a:p>
            <a:pPr marL="0" indent="0" algn="just">
              <a:buNone/>
            </a:pPr>
            <a:r>
              <a:rPr lang="es-ES" dirty="0" smtClean="0"/>
              <a:t>Si </a:t>
            </a:r>
            <a:r>
              <a:rPr lang="es-ES" dirty="0"/>
              <a:t>una vez formuladas las </a:t>
            </a:r>
            <a:r>
              <a:rPr lang="es-ES" dirty="0" smtClean="0"/>
              <a:t>CCAA </a:t>
            </a:r>
            <a:r>
              <a:rPr lang="es-ES" dirty="0"/>
              <a:t>del ejercicio los administradores acuerdan su reformulación, en las circunstancias previstas en el </a:t>
            </a:r>
            <a:r>
              <a:rPr lang="es-ES" b="1" dirty="0" smtClean="0">
                <a:solidFill>
                  <a:srgbClr val="0070C0"/>
                </a:solidFill>
              </a:rPr>
              <a:t>art. </a:t>
            </a:r>
            <a:r>
              <a:rPr lang="es-ES" b="1" dirty="0">
                <a:solidFill>
                  <a:srgbClr val="0070C0"/>
                </a:solidFill>
              </a:rPr>
              <a:t>38 </a:t>
            </a:r>
            <a:r>
              <a:rPr lang="es-ES" b="1" dirty="0" smtClean="0">
                <a:solidFill>
                  <a:srgbClr val="0070C0"/>
                </a:solidFill>
              </a:rPr>
              <a:t>letra c) del CoCo</a:t>
            </a:r>
            <a:r>
              <a:rPr lang="es-ES" dirty="0" smtClean="0"/>
              <a:t>, </a:t>
            </a:r>
            <a:r>
              <a:rPr lang="es-ES" dirty="0"/>
              <a:t>en la </a:t>
            </a:r>
            <a:r>
              <a:rPr lang="es-ES" u="sng" dirty="0"/>
              <a:t>memoria de las </a:t>
            </a:r>
            <a:r>
              <a:rPr lang="es-ES" u="sng" dirty="0" smtClean="0"/>
              <a:t>CCAA </a:t>
            </a:r>
            <a:r>
              <a:rPr lang="es-ES" u="sng" dirty="0"/>
              <a:t>se deberá incluir toda la información significativa sobre los hechos que han motivado la revisión de las cuentas iniciales</a:t>
            </a:r>
            <a:r>
              <a:rPr lang="es-ES" dirty="0"/>
              <a:t>, sin perjuicio de los cambios que se deban introducir </a:t>
            </a:r>
            <a:r>
              <a:rPr lang="es-ES" dirty="0" smtClean="0"/>
              <a:t>en los </a:t>
            </a:r>
            <a:r>
              <a:rPr lang="es-ES" dirty="0"/>
              <a:t>restantes documentos que integran las </a:t>
            </a:r>
            <a:r>
              <a:rPr lang="es-ES" dirty="0" smtClean="0"/>
              <a:t>CCAA </a:t>
            </a:r>
            <a:r>
              <a:rPr lang="es-ES" dirty="0"/>
              <a:t>de acuerdo con la </a:t>
            </a:r>
            <a:r>
              <a:rPr lang="es-ES" dirty="0" smtClean="0"/>
              <a:t>NRV </a:t>
            </a:r>
            <a:r>
              <a:rPr lang="es-ES" dirty="0"/>
              <a:t>sobre hechos posteriores al cierre del ejercicio del </a:t>
            </a:r>
            <a:r>
              <a:rPr lang="es-ES" dirty="0" smtClean="0"/>
              <a:t>PGC/PGC-PYMES.</a:t>
            </a:r>
            <a:endParaRPr lang="es-ES" dirty="0"/>
          </a:p>
          <a:p>
            <a:pPr marL="0" indent="0" algn="just">
              <a:buNone/>
            </a:pPr>
            <a:endParaRPr lang="es-ES" dirty="0"/>
          </a:p>
        </p:txBody>
      </p:sp>
      <p:sp>
        <p:nvSpPr>
          <p:cNvPr id="5" name="Marcador de pie de página 4"/>
          <p:cNvSpPr>
            <a:spLocks noGrp="1"/>
          </p:cNvSpPr>
          <p:nvPr>
            <p:ph type="ftr" sz="quarter" idx="11"/>
          </p:nvPr>
        </p:nvSpPr>
        <p:spPr/>
        <p:txBody>
          <a:bodyPr/>
          <a:lstStyle/>
          <a:p>
            <a:r>
              <a:rPr lang="es-ES" smtClean="0"/>
              <a:t>Resolución ICAC Presentación Instrumentos Financieros</a:t>
            </a:r>
            <a:endParaRPr lang="es-ES" dirty="0"/>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64</a:t>
            </a:fld>
            <a:endParaRPr lang="es-ES" dirty="0"/>
          </a:p>
        </p:txBody>
      </p:sp>
    </p:spTree>
    <p:extLst>
      <p:ext uri="{BB962C8B-B14F-4D97-AF65-F5344CB8AC3E}">
        <p14:creationId xmlns:p14="http://schemas.microsoft.com/office/powerpoint/2010/main" val="124831468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t>Subsanación de </a:t>
            </a:r>
            <a:r>
              <a:rPr lang="es-ES" dirty="0" smtClean="0"/>
              <a:t>errores (art. 26)</a:t>
            </a:r>
            <a:endParaRPr lang="es-ES" dirty="0"/>
          </a:p>
        </p:txBody>
      </p:sp>
      <p:sp>
        <p:nvSpPr>
          <p:cNvPr id="3" name="Marcador de contenido 2"/>
          <p:cNvSpPr>
            <a:spLocks noGrp="1"/>
          </p:cNvSpPr>
          <p:nvPr>
            <p:ph idx="1"/>
          </p:nvPr>
        </p:nvSpPr>
        <p:spPr/>
        <p:txBody>
          <a:bodyPr>
            <a:normAutofit lnSpcReduction="10000"/>
          </a:bodyPr>
          <a:lstStyle/>
          <a:p>
            <a:pPr marL="0" indent="0" algn="just">
              <a:buNone/>
            </a:pPr>
            <a:r>
              <a:rPr lang="es-ES" dirty="0" smtClean="0"/>
              <a:t>La </a:t>
            </a:r>
            <a:r>
              <a:rPr lang="es-ES" dirty="0"/>
              <a:t>subsanación de un error contable incurrido en un ejercicio anterior al que se refieran las </a:t>
            </a:r>
            <a:r>
              <a:rPr lang="es-ES" dirty="0" smtClean="0"/>
              <a:t>CCAA, </a:t>
            </a:r>
            <a:r>
              <a:rPr lang="es-ES" dirty="0"/>
              <a:t>en todo caso, </a:t>
            </a:r>
            <a:r>
              <a:rPr lang="es-ES" u="sng" dirty="0"/>
              <a:t>se contabilizará en las </a:t>
            </a:r>
            <a:r>
              <a:rPr lang="es-ES" u="sng" dirty="0" smtClean="0"/>
              <a:t>CCAA </a:t>
            </a:r>
            <a:r>
              <a:rPr lang="es-ES" u="sng" dirty="0"/>
              <a:t>del ejercicio en que se advierta </a:t>
            </a:r>
            <a:r>
              <a:rPr lang="es-ES" dirty="0"/>
              <a:t>siguiendo la </a:t>
            </a:r>
            <a:r>
              <a:rPr lang="es-ES" dirty="0" smtClean="0"/>
              <a:t>NRV </a:t>
            </a:r>
            <a:r>
              <a:rPr lang="es-ES" dirty="0"/>
              <a:t>sobre cambios en criterios contables, errores y estimaciones contables del </a:t>
            </a:r>
            <a:r>
              <a:rPr lang="es-ES" dirty="0" smtClean="0"/>
              <a:t>PGC/PGC-PYMES.</a:t>
            </a:r>
            <a:endParaRPr lang="es-ES" dirty="0"/>
          </a:p>
          <a:p>
            <a:pPr marL="0" indent="0" algn="just">
              <a:buNone/>
            </a:pPr>
            <a:endParaRPr lang="es-ES" dirty="0"/>
          </a:p>
          <a:p>
            <a:pPr marL="0" indent="0" algn="just">
              <a:buNone/>
            </a:pPr>
            <a:r>
              <a:rPr lang="es-ES" dirty="0"/>
              <a:t>A estos efectos, se entiende por errores las omisiones o inexactitudes en las </a:t>
            </a:r>
            <a:r>
              <a:rPr lang="es-ES" dirty="0" smtClean="0"/>
              <a:t>CCAA </a:t>
            </a:r>
            <a:r>
              <a:rPr lang="es-ES" dirty="0"/>
              <a:t>de ejercicios anteriores por no haber utilizado, o no haberlo hecho adecuadamente, información fiable que estaba disponible cuando se formularon y que la sociedad podría haber obtenido y tenido en cuenta en la formulación de dichas </a:t>
            </a:r>
            <a:r>
              <a:rPr lang="es-ES" dirty="0" smtClean="0"/>
              <a:t>cuentas (*). </a:t>
            </a:r>
            <a:endParaRPr lang="es-ES" i="1" u="sng" dirty="0">
              <a:solidFill>
                <a:srgbClr val="FF0000"/>
              </a:solidFill>
              <a:sym typeface="Wingdings" panose="05000000000000000000" pitchFamily="2" charset="2"/>
            </a:endParaRPr>
          </a:p>
        </p:txBody>
      </p:sp>
      <p:sp>
        <p:nvSpPr>
          <p:cNvPr id="5" name="Marcador de pie de página 4"/>
          <p:cNvSpPr>
            <a:spLocks noGrp="1"/>
          </p:cNvSpPr>
          <p:nvPr>
            <p:ph type="ftr" sz="quarter" idx="11"/>
          </p:nvPr>
        </p:nvSpPr>
        <p:spPr/>
        <p:txBody>
          <a:bodyPr/>
          <a:lstStyle/>
          <a:p>
            <a:r>
              <a:rPr lang="es-ES" smtClean="0"/>
              <a:t>Resolución ICAC Presentación Instrumentos Financieros</a:t>
            </a:r>
            <a:endParaRPr lang="es-ES" dirty="0"/>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65</a:t>
            </a:fld>
            <a:endParaRPr lang="es-ES" dirty="0"/>
          </a:p>
        </p:txBody>
      </p:sp>
    </p:spTree>
    <p:extLst>
      <p:ext uri="{BB962C8B-B14F-4D97-AF65-F5344CB8AC3E}">
        <p14:creationId xmlns:p14="http://schemas.microsoft.com/office/powerpoint/2010/main" val="271257657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es-ES" dirty="0" smtClean="0"/>
              <a:t>Los administradores</a:t>
            </a:r>
            <a:endParaRPr lang="es-ES" dirty="0"/>
          </a:p>
        </p:txBody>
      </p:sp>
      <p:sp>
        <p:nvSpPr>
          <p:cNvPr id="3" name="Subtítulo 2"/>
          <p:cNvSpPr>
            <a:spLocks noGrp="1"/>
          </p:cNvSpPr>
          <p:nvPr>
            <p:ph type="subTitle" idx="1"/>
          </p:nvPr>
        </p:nvSpPr>
        <p:spPr/>
        <p:txBody>
          <a:bodyPr/>
          <a:lstStyle/>
          <a:p>
            <a:r>
              <a:rPr lang="es-ES" dirty="0" smtClean="0"/>
              <a:t>La remuneración</a:t>
            </a:r>
            <a:endParaRPr lang="es-ES" dirty="0"/>
          </a:p>
        </p:txBody>
      </p:sp>
    </p:spTree>
    <p:extLst>
      <p:ext uri="{BB962C8B-B14F-4D97-AF65-F5344CB8AC3E}">
        <p14:creationId xmlns:p14="http://schemas.microsoft.com/office/powerpoint/2010/main" val="279175531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t>La remuneración de los </a:t>
            </a:r>
            <a:r>
              <a:rPr lang="es-ES" dirty="0" smtClean="0"/>
              <a:t>administradores </a:t>
            </a:r>
            <a:br>
              <a:rPr lang="es-ES" dirty="0" smtClean="0"/>
            </a:br>
            <a:r>
              <a:rPr lang="es-ES" dirty="0" smtClean="0"/>
              <a:t>(art. 27)</a:t>
            </a:r>
            <a:endParaRPr lang="es-ES" dirty="0"/>
          </a:p>
        </p:txBody>
      </p:sp>
      <p:sp>
        <p:nvSpPr>
          <p:cNvPr id="3" name="Marcador de contenido 2"/>
          <p:cNvSpPr>
            <a:spLocks noGrp="1"/>
          </p:cNvSpPr>
          <p:nvPr>
            <p:ph idx="1"/>
          </p:nvPr>
        </p:nvSpPr>
        <p:spPr>
          <a:xfrm>
            <a:off x="816283" y="2005012"/>
            <a:ext cx="10018951" cy="4351338"/>
          </a:xfrm>
        </p:spPr>
        <p:txBody>
          <a:bodyPr>
            <a:normAutofit fontScale="92500" lnSpcReduction="20000"/>
          </a:bodyPr>
          <a:lstStyle/>
          <a:p>
            <a:pPr marL="0" indent="0" algn="just">
              <a:buNone/>
            </a:pPr>
            <a:r>
              <a:rPr lang="es-ES" b="1" dirty="0"/>
              <a:t>-</a:t>
            </a:r>
            <a:r>
              <a:rPr lang="es-ES" b="1" dirty="0" smtClean="0"/>
              <a:t>Remuneración </a:t>
            </a:r>
            <a:r>
              <a:rPr lang="es-ES" b="1" dirty="0"/>
              <a:t>de los </a:t>
            </a:r>
            <a:r>
              <a:rPr lang="es-ES" b="1" dirty="0" smtClean="0"/>
              <a:t>administradores vinculada </a:t>
            </a:r>
            <a:r>
              <a:rPr lang="es-ES" b="1" dirty="0"/>
              <a:t>a los beneficios de la sociedad, en cumplimiento del sistema de retribución </a:t>
            </a:r>
            <a:r>
              <a:rPr lang="es-ES" b="1" u="sng" dirty="0" smtClean="0">
                <a:solidFill>
                  <a:srgbClr val="0070C0"/>
                </a:solidFill>
              </a:rPr>
              <a:t>establecido en los estatutos</a:t>
            </a:r>
            <a:r>
              <a:rPr lang="es-ES" b="1" dirty="0" smtClean="0"/>
              <a:t> </a:t>
            </a:r>
            <a:r>
              <a:rPr lang="es-ES" dirty="0" smtClean="0">
                <a:sym typeface="Wingdings" panose="05000000000000000000" pitchFamily="2" charset="2"/>
              </a:rPr>
              <a:t> Gasto del ejercicio en que se haya obtenido (</a:t>
            </a:r>
            <a:r>
              <a:rPr lang="es-ES" strike="sngStrike" dirty="0" smtClean="0">
                <a:sym typeface="Wingdings" panose="05000000000000000000" pitchFamily="2" charset="2"/>
              </a:rPr>
              <a:t>devengado</a:t>
            </a:r>
            <a:r>
              <a:rPr lang="es-ES" dirty="0" smtClean="0">
                <a:sym typeface="Wingdings" panose="05000000000000000000" pitchFamily="2" charset="2"/>
              </a:rPr>
              <a:t>) el beneficio.</a:t>
            </a:r>
            <a:r>
              <a:rPr lang="es-ES" dirty="0" smtClean="0"/>
              <a:t> </a:t>
            </a:r>
          </a:p>
          <a:p>
            <a:pPr marL="0" indent="0" algn="just">
              <a:buNone/>
            </a:pPr>
            <a:r>
              <a:rPr lang="es-ES" dirty="0" smtClean="0"/>
              <a:t>Si </a:t>
            </a:r>
            <a:r>
              <a:rPr lang="es-ES" dirty="0"/>
              <a:t>la </a:t>
            </a:r>
            <a:r>
              <a:rPr lang="es-ES" b="1" dirty="0"/>
              <a:t>junta general determina un porcentaje diferente al inicialmente </a:t>
            </a:r>
            <a:r>
              <a:rPr lang="es-ES" b="1" dirty="0" smtClean="0"/>
              <a:t>contabilizado, </a:t>
            </a:r>
            <a:r>
              <a:rPr lang="es-ES" b="1" u="sng" dirty="0" smtClean="0">
                <a:solidFill>
                  <a:srgbClr val="0070C0"/>
                </a:solidFill>
              </a:rPr>
              <a:t>dentro del plazo máximo establecido en los estatutos sociales </a:t>
            </a:r>
            <a:r>
              <a:rPr lang="es-ES" b="1" dirty="0" smtClean="0">
                <a:sym typeface="Wingdings" panose="05000000000000000000" pitchFamily="2" charset="2"/>
              </a:rPr>
              <a:t> el posterior AJUSTE se reconocerá en la </a:t>
            </a:r>
            <a:r>
              <a:rPr lang="es-ES" b="1" dirty="0" smtClean="0"/>
              <a:t>fecha </a:t>
            </a:r>
            <a:r>
              <a:rPr lang="es-ES" b="1" dirty="0"/>
              <a:t>de celebración de la junta </a:t>
            </a:r>
            <a:r>
              <a:rPr lang="es-ES" dirty="0"/>
              <a:t>como un </a:t>
            </a:r>
            <a:r>
              <a:rPr lang="es-ES" u="sng" dirty="0"/>
              <a:t>cambio de estimación </a:t>
            </a:r>
            <a:r>
              <a:rPr lang="es-ES" u="sng" dirty="0" smtClean="0"/>
              <a:t>contable</a:t>
            </a:r>
            <a:r>
              <a:rPr lang="es-ES" dirty="0"/>
              <a:t> </a:t>
            </a:r>
            <a:r>
              <a:rPr lang="es-ES" dirty="0" smtClean="0"/>
              <a:t>(no corrección de error ni cambio de política, por lo que no es retroactivo).</a:t>
            </a:r>
          </a:p>
          <a:p>
            <a:pPr marL="0" indent="0" algn="just">
              <a:buNone/>
            </a:pPr>
            <a:r>
              <a:rPr lang="es-ES" strike="sngStrike" dirty="0" smtClean="0"/>
              <a:t>Se </a:t>
            </a:r>
            <a:r>
              <a:rPr lang="es-ES" strike="sngStrike" dirty="0"/>
              <a:t>aplicará este mismo criterio en el supuesto de que la junta general acordase remunerar a los administradores en función de los beneficios de la sociedad, pero con un importe adicional y al margen del sistema de retribución establecido</a:t>
            </a:r>
            <a:r>
              <a:rPr lang="es-ES" strike="sngStrike" dirty="0" smtClean="0"/>
              <a:t>.</a:t>
            </a:r>
            <a:r>
              <a:rPr lang="es-ES" dirty="0" smtClean="0"/>
              <a:t> (párrafo eliminado en RICAC-PIF)</a:t>
            </a:r>
            <a:endParaRPr lang="es-ES" dirty="0"/>
          </a:p>
          <a:p>
            <a:pPr marL="0" indent="0" algn="just">
              <a:buNone/>
            </a:pPr>
            <a:endParaRPr lang="es-ES" dirty="0"/>
          </a:p>
          <a:p>
            <a:pPr marL="0" indent="0" algn="just">
              <a:buNone/>
            </a:pPr>
            <a:endParaRPr lang="es-ES" dirty="0"/>
          </a:p>
        </p:txBody>
      </p:sp>
      <p:sp>
        <p:nvSpPr>
          <p:cNvPr id="5" name="Marcador de pie de página 4"/>
          <p:cNvSpPr>
            <a:spLocks noGrp="1"/>
          </p:cNvSpPr>
          <p:nvPr>
            <p:ph type="ftr" sz="quarter" idx="11"/>
          </p:nvPr>
        </p:nvSpPr>
        <p:spPr/>
        <p:txBody>
          <a:bodyPr/>
          <a:lstStyle/>
          <a:p>
            <a:r>
              <a:rPr lang="es-ES" smtClean="0"/>
              <a:t>Resolución ICAC Presentación Instrumentos Financieros</a:t>
            </a:r>
            <a:endParaRPr lang="es-ES" dirty="0"/>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67</a:t>
            </a:fld>
            <a:endParaRPr lang="es-ES" dirty="0"/>
          </a:p>
        </p:txBody>
      </p:sp>
    </p:spTree>
    <p:extLst>
      <p:ext uri="{BB962C8B-B14F-4D97-AF65-F5344CB8AC3E}">
        <p14:creationId xmlns:p14="http://schemas.microsoft.com/office/powerpoint/2010/main" val="190620436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t>La remuneración de los </a:t>
            </a:r>
            <a:r>
              <a:rPr lang="es-ES" dirty="0" smtClean="0"/>
              <a:t>administradores </a:t>
            </a:r>
            <a:br>
              <a:rPr lang="es-ES" dirty="0" smtClean="0"/>
            </a:br>
            <a:r>
              <a:rPr lang="es-ES" dirty="0" smtClean="0"/>
              <a:t>(art. 27)</a:t>
            </a:r>
            <a:endParaRPr lang="es-ES" dirty="0"/>
          </a:p>
        </p:txBody>
      </p:sp>
      <p:sp>
        <p:nvSpPr>
          <p:cNvPr id="3" name="Marcador de contenido 2"/>
          <p:cNvSpPr>
            <a:spLocks noGrp="1"/>
          </p:cNvSpPr>
          <p:nvPr>
            <p:ph idx="1"/>
          </p:nvPr>
        </p:nvSpPr>
        <p:spPr>
          <a:xfrm>
            <a:off x="816283" y="2005012"/>
            <a:ext cx="10018951" cy="4351338"/>
          </a:xfrm>
        </p:spPr>
        <p:txBody>
          <a:bodyPr>
            <a:normAutofit lnSpcReduction="10000"/>
          </a:bodyPr>
          <a:lstStyle/>
          <a:p>
            <a:pPr marL="0" indent="0" algn="just">
              <a:buNone/>
            </a:pPr>
            <a:r>
              <a:rPr lang="es-ES" dirty="0"/>
              <a:t>-</a:t>
            </a:r>
            <a:r>
              <a:rPr lang="es-ES" dirty="0" smtClean="0"/>
              <a:t>Los </a:t>
            </a:r>
            <a:r>
              <a:rPr lang="es-ES" b="1" u="sng" dirty="0"/>
              <a:t>planes de remuneración a los administradores basados en acciones u opciones sobre acciones, o retribuciones </a:t>
            </a:r>
            <a:r>
              <a:rPr lang="es-ES" b="1" dirty="0"/>
              <a:t>referenciadas al valor de las acciones de la sociedad</a:t>
            </a:r>
            <a:r>
              <a:rPr lang="es-ES" dirty="0"/>
              <a:t> </a:t>
            </a:r>
            <a:r>
              <a:rPr lang="es-ES" dirty="0" smtClean="0">
                <a:sym typeface="Wingdings" panose="05000000000000000000" pitchFamily="2" charset="2"/>
              </a:rPr>
              <a:t> </a:t>
            </a:r>
            <a:r>
              <a:rPr lang="es-ES" dirty="0" smtClean="0"/>
              <a:t>NRV </a:t>
            </a:r>
            <a:r>
              <a:rPr lang="es-ES" dirty="0"/>
              <a:t>sobre pagos basados en instrumentos de patrimonio del </a:t>
            </a:r>
            <a:r>
              <a:rPr lang="es-ES" dirty="0" smtClean="0"/>
              <a:t>PGC.</a:t>
            </a:r>
            <a:endParaRPr lang="es-ES" dirty="0"/>
          </a:p>
          <a:p>
            <a:pPr marL="0" indent="0" algn="just">
              <a:buNone/>
            </a:pPr>
            <a:endParaRPr lang="es-ES" dirty="0"/>
          </a:p>
          <a:p>
            <a:pPr marL="0" indent="0" algn="just">
              <a:buNone/>
            </a:pPr>
            <a:r>
              <a:rPr lang="es-ES" dirty="0"/>
              <a:t>-</a:t>
            </a:r>
            <a:r>
              <a:rPr lang="es-ES" strike="sngStrike" dirty="0" smtClean="0"/>
              <a:t>La </a:t>
            </a:r>
            <a:r>
              <a:rPr lang="es-ES" b="1" strike="sngStrike" dirty="0"/>
              <a:t>remuneración de los </a:t>
            </a:r>
            <a:r>
              <a:rPr lang="es-ES" b="1" strike="sngStrike" dirty="0" smtClean="0"/>
              <a:t>administradores, en función de: </a:t>
            </a:r>
          </a:p>
          <a:p>
            <a:pPr lvl="1" algn="just">
              <a:buFont typeface="Wingdings" panose="05000000000000000000" pitchFamily="2" charset="2"/>
              <a:buChar char="§"/>
            </a:pPr>
            <a:r>
              <a:rPr lang="es-ES" b="1" strike="sngStrike" dirty="0" smtClean="0"/>
              <a:t>personas </a:t>
            </a:r>
            <a:r>
              <a:rPr lang="es-ES" b="1" strike="sngStrike" dirty="0"/>
              <a:t>físicas </a:t>
            </a:r>
            <a:r>
              <a:rPr lang="es-ES" strike="sngStrike" dirty="0" smtClean="0"/>
              <a:t>que </a:t>
            </a:r>
            <a:r>
              <a:rPr lang="es-ES" strike="sngStrike" dirty="0"/>
              <a:t>desarrollen una tarea ejecutiva en la sociedad con una </a:t>
            </a:r>
            <a:r>
              <a:rPr lang="es-ES" b="1" strike="sngStrike" dirty="0"/>
              <a:t>vinculación análoga a los trabajadores por cuenta ajena </a:t>
            </a:r>
            <a:r>
              <a:rPr lang="es-ES" strike="sngStrike" dirty="0"/>
              <a:t>en relación de dependencia con la sociedad, se contabilizará como un </a:t>
            </a:r>
            <a:r>
              <a:rPr lang="es-ES" b="1" u="sng" strike="sngStrike" dirty="0"/>
              <a:t>gasto de personal. </a:t>
            </a:r>
            <a:endParaRPr lang="es-ES" b="1" u="sng" strike="sngStrike" dirty="0" smtClean="0"/>
          </a:p>
          <a:p>
            <a:pPr lvl="1" algn="just">
              <a:buFont typeface="Wingdings" panose="05000000000000000000" pitchFamily="2" charset="2"/>
              <a:buChar char="§"/>
            </a:pPr>
            <a:r>
              <a:rPr lang="es-ES" b="1" strike="sngStrike" dirty="0" smtClean="0"/>
              <a:t>restantes administradores: </a:t>
            </a:r>
            <a:r>
              <a:rPr lang="es-ES" strike="sngStrike" dirty="0" smtClean="0"/>
              <a:t>se </a:t>
            </a:r>
            <a:r>
              <a:rPr lang="es-ES" strike="sngStrike" dirty="0"/>
              <a:t>contabilizará en la partida </a:t>
            </a:r>
            <a:r>
              <a:rPr lang="es-ES" b="1" u="sng" strike="sngStrike" dirty="0"/>
              <a:t>servicios exteriores.</a:t>
            </a:r>
          </a:p>
          <a:p>
            <a:pPr marL="0" indent="0" algn="just">
              <a:buNone/>
            </a:pPr>
            <a:endParaRPr lang="es-ES" dirty="0"/>
          </a:p>
        </p:txBody>
      </p:sp>
      <p:sp>
        <p:nvSpPr>
          <p:cNvPr id="5" name="Marcador de pie de página 4"/>
          <p:cNvSpPr>
            <a:spLocks noGrp="1"/>
          </p:cNvSpPr>
          <p:nvPr>
            <p:ph type="ftr" sz="quarter" idx="11"/>
          </p:nvPr>
        </p:nvSpPr>
        <p:spPr/>
        <p:txBody>
          <a:bodyPr/>
          <a:lstStyle/>
          <a:p>
            <a:r>
              <a:rPr lang="es-ES" smtClean="0"/>
              <a:t>Resolución ICAC Presentación Instrumentos Financieros</a:t>
            </a:r>
            <a:endParaRPr lang="es-ES" dirty="0"/>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68</a:t>
            </a:fld>
            <a:endParaRPr lang="es-ES" dirty="0"/>
          </a:p>
        </p:txBody>
      </p:sp>
    </p:spTree>
    <p:extLst>
      <p:ext uri="{BB962C8B-B14F-4D97-AF65-F5344CB8AC3E}">
        <p14:creationId xmlns:p14="http://schemas.microsoft.com/office/powerpoint/2010/main" val="13513640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es-ES" dirty="0" smtClean="0"/>
              <a:t>Aplicación del resultado</a:t>
            </a:r>
            <a:endParaRPr lang="es-ES" dirty="0"/>
          </a:p>
        </p:txBody>
      </p:sp>
      <p:sp>
        <p:nvSpPr>
          <p:cNvPr id="3" name="Subtítulo 2"/>
          <p:cNvSpPr>
            <a:spLocks noGrp="1"/>
          </p:cNvSpPr>
          <p:nvPr>
            <p:ph type="subTitle" idx="1"/>
          </p:nvPr>
        </p:nvSpPr>
        <p:spPr>
          <a:xfrm>
            <a:off x="0" y="3602038"/>
            <a:ext cx="12192000" cy="1655762"/>
          </a:xfrm>
        </p:spPr>
        <p:txBody>
          <a:bodyPr>
            <a:normAutofit/>
          </a:bodyPr>
          <a:lstStyle/>
          <a:p>
            <a:r>
              <a:rPr lang="es-ES" sz="2000" dirty="0" smtClean="0"/>
              <a:t>La aplicación del resultado</a:t>
            </a:r>
          </a:p>
          <a:p>
            <a:r>
              <a:rPr lang="es-ES" sz="2000" dirty="0"/>
              <a:t>Las primas de asistencia a la junta general y otros gastos derivados de la aprobación de las </a:t>
            </a:r>
            <a:r>
              <a:rPr lang="es-ES" sz="2000" dirty="0" smtClean="0"/>
              <a:t>CCAA</a:t>
            </a:r>
          </a:p>
          <a:p>
            <a:r>
              <a:rPr lang="es-ES" sz="2000" dirty="0" smtClean="0"/>
              <a:t>Las </a:t>
            </a:r>
            <a:r>
              <a:rPr lang="es-ES" sz="2000" dirty="0"/>
              <a:t>ventajas de los fundadores en las sociedades </a:t>
            </a:r>
            <a:r>
              <a:rPr lang="es-ES" sz="2000" dirty="0" smtClean="0"/>
              <a:t>anónimas</a:t>
            </a:r>
          </a:p>
          <a:p>
            <a:r>
              <a:rPr lang="es-ES" sz="2000" dirty="0" smtClean="0"/>
              <a:t>La </a:t>
            </a:r>
            <a:r>
              <a:rPr lang="es-ES" sz="2000" dirty="0"/>
              <a:t>contabilización de la aplicación del resultado en el socio</a:t>
            </a:r>
          </a:p>
          <a:p>
            <a:endParaRPr lang="es-ES" dirty="0"/>
          </a:p>
          <a:p>
            <a:endParaRPr lang="es-ES" dirty="0"/>
          </a:p>
          <a:p>
            <a:endParaRPr lang="es-ES" dirty="0"/>
          </a:p>
        </p:txBody>
      </p:sp>
    </p:spTree>
    <p:extLst>
      <p:ext uri="{BB962C8B-B14F-4D97-AF65-F5344CB8AC3E}">
        <p14:creationId xmlns:p14="http://schemas.microsoft.com/office/powerpoint/2010/main" val="28491644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Definiciones (art. 3) </a:t>
            </a:r>
          </a:p>
        </p:txBody>
      </p:sp>
      <p:sp>
        <p:nvSpPr>
          <p:cNvPr id="3" name="Marcador de contenido 2"/>
          <p:cNvSpPr>
            <a:spLocks noGrp="1"/>
          </p:cNvSpPr>
          <p:nvPr>
            <p:ph idx="1"/>
          </p:nvPr>
        </p:nvSpPr>
        <p:spPr>
          <a:xfrm>
            <a:off x="838200" y="1825625"/>
            <a:ext cx="10515600" cy="4351338"/>
          </a:xfrm>
        </p:spPr>
        <p:txBody>
          <a:bodyPr>
            <a:normAutofit fontScale="62500" lnSpcReduction="20000"/>
          </a:bodyPr>
          <a:lstStyle/>
          <a:p>
            <a:pPr marL="0" indent="0" algn="just">
              <a:buNone/>
            </a:pPr>
            <a:r>
              <a:rPr lang="es-ES" b="1" dirty="0" smtClean="0"/>
              <a:t>1. PATRIMONIO NETO: </a:t>
            </a:r>
            <a:r>
              <a:rPr lang="es-ES" dirty="0" smtClean="0"/>
              <a:t>constituye </a:t>
            </a:r>
            <a:r>
              <a:rPr lang="es-ES" dirty="0"/>
              <a:t>la parte residual de los activos de la empresa, una vez deducidos todos sus pasivos. Incluye las aportaciones realizadas, ya sea en el momento de su constitución o en otros posteriores, por sus socios o propietarios, que no tengan la consideración de pasivos, así como los resultados acumulados u otras variaciones que le afecten. Se entienden por resultados acumulados u otras variaciones que le afecten, los ingresos y gastos del ejercicio y de los ejercicios anteriores que no se hayan distribuido</a:t>
            </a:r>
            <a:r>
              <a:rPr lang="es-ES" dirty="0" smtClean="0"/>
              <a:t>.</a:t>
            </a:r>
            <a:endParaRPr lang="es-ES" dirty="0"/>
          </a:p>
          <a:p>
            <a:pPr marL="0" indent="0" algn="just">
              <a:buNone/>
            </a:pPr>
            <a:r>
              <a:rPr lang="es-ES" b="1" dirty="0"/>
              <a:t>A los efectos </a:t>
            </a:r>
            <a:r>
              <a:rPr lang="es-ES" b="1" dirty="0" smtClean="0"/>
              <a:t>de </a:t>
            </a:r>
            <a:r>
              <a:rPr lang="es-ES" b="1" dirty="0" smtClean="0">
                <a:solidFill>
                  <a:srgbClr val="0070C0"/>
                </a:solidFill>
              </a:rPr>
              <a:t>decidir si procede </a:t>
            </a:r>
            <a:r>
              <a:rPr lang="es-ES" b="1" dirty="0"/>
              <a:t>la distribución de beneficios, </a:t>
            </a:r>
            <a:r>
              <a:rPr lang="es-ES" b="1" dirty="0" smtClean="0">
                <a:solidFill>
                  <a:srgbClr val="0070C0"/>
                </a:solidFill>
              </a:rPr>
              <a:t>o de determinar si concurre la causa de </a:t>
            </a:r>
            <a:r>
              <a:rPr lang="es-ES" b="1" dirty="0"/>
              <a:t>reducción obligatoria de capital social y de la disolución obligatoria por pérdidas </a:t>
            </a:r>
            <a:r>
              <a:rPr lang="es-ES" dirty="0"/>
              <a:t>de acuerdo con lo dispuesto en la regulación legal de las sociedades anónimas y sociedades de responsabilidad limitada, se considerará patrimonio neto el importe que se califique como tal conforme a los criterios para confeccionar las </a:t>
            </a:r>
            <a:r>
              <a:rPr lang="es-ES" dirty="0" smtClean="0"/>
              <a:t>CCAA, </a:t>
            </a:r>
            <a:r>
              <a:rPr lang="es-ES" dirty="0"/>
              <a:t>incrementado en el importe del capital social suscrito no exigido, así como en el importe del nominal y de las primas de emisión o asunción del capital social suscrito que esté registrado contablemente como pasivo. También a los citados efectos, los ajustes por cambios de valor originados en operaciones de cobertura de flujos de efectivo pendientes de imputar a la cuenta de pérdidas y ganancias no se considerarán patrimonio neto.</a:t>
            </a:r>
          </a:p>
          <a:p>
            <a:pPr marL="0" indent="0" algn="just">
              <a:buNone/>
            </a:pPr>
            <a:r>
              <a:rPr lang="es-ES" b="1" dirty="0" smtClean="0"/>
              <a:t>2. INSTRUMENTOS DE PATRIMONIO: </a:t>
            </a:r>
            <a:r>
              <a:rPr lang="es-ES" dirty="0" smtClean="0"/>
              <a:t>cualquier </a:t>
            </a:r>
            <a:r>
              <a:rPr lang="es-ES" dirty="0"/>
              <a:t>negocio jurídico que evidencia, o refleja, una </a:t>
            </a:r>
            <a:r>
              <a:rPr lang="es-ES" u="sng" dirty="0"/>
              <a:t>participación residual en los activos </a:t>
            </a:r>
            <a:r>
              <a:rPr lang="es-ES" dirty="0"/>
              <a:t>de la empresa que los emite  una vez deducidos todos sus pasivos</a:t>
            </a:r>
            <a:r>
              <a:rPr lang="es-ES" dirty="0" smtClean="0"/>
              <a:t>.</a:t>
            </a:r>
            <a:endParaRPr lang="es-ES" dirty="0"/>
          </a:p>
        </p:txBody>
      </p:sp>
      <p:sp>
        <p:nvSpPr>
          <p:cNvPr id="5" name="Marcador de pie de página 4"/>
          <p:cNvSpPr>
            <a:spLocks noGrp="1"/>
          </p:cNvSpPr>
          <p:nvPr>
            <p:ph type="ftr" sz="quarter" idx="11"/>
          </p:nvPr>
        </p:nvSpPr>
        <p:spPr/>
        <p:txBody>
          <a:bodyPr/>
          <a:lstStyle/>
          <a:p>
            <a:r>
              <a:rPr lang="es-ES" smtClean="0"/>
              <a:t>Resolución ICAC Presentación Instrumentos Financieros</a:t>
            </a:r>
            <a:endParaRPr lang="es-ES" dirty="0"/>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7</a:t>
            </a:fld>
            <a:endParaRPr lang="es-ES" dirty="0"/>
          </a:p>
        </p:txBody>
      </p:sp>
    </p:spTree>
    <p:extLst>
      <p:ext uri="{BB962C8B-B14F-4D97-AF65-F5344CB8AC3E}">
        <p14:creationId xmlns:p14="http://schemas.microsoft.com/office/powerpoint/2010/main" val="119298203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La </a:t>
            </a:r>
            <a:r>
              <a:rPr lang="es-ES" dirty="0"/>
              <a:t>aplicación del </a:t>
            </a:r>
            <a:r>
              <a:rPr lang="es-ES" dirty="0" smtClean="0"/>
              <a:t>resultado (art. 28)</a:t>
            </a:r>
            <a:endParaRPr lang="es-ES" dirty="0"/>
          </a:p>
        </p:txBody>
      </p:sp>
      <p:sp>
        <p:nvSpPr>
          <p:cNvPr id="3" name="Marcador de contenido 2"/>
          <p:cNvSpPr>
            <a:spLocks noGrp="1"/>
          </p:cNvSpPr>
          <p:nvPr>
            <p:ph idx="1"/>
          </p:nvPr>
        </p:nvSpPr>
        <p:spPr>
          <a:xfrm>
            <a:off x="838199" y="1825625"/>
            <a:ext cx="10578737" cy="5032375"/>
          </a:xfrm>
        </p:spPr>
        <p:txBody>
          <a:bodyPr>
            <a:normAutofit fontScale="92500" lnSpcReduction="20000"/>
          </a:bodyPr>
          <a:lstStyle/>
          <a:p>
            <a:pPr marL="514350" indent="-514350" algn="just">
              <a:buAutoNum type="arabicPeriod"/>
            </a:pPr>
            <a:r>
              <a:rPr lang="es-ES" dirty="0" smtClean="0"/>
              <a:t>El </a:t>
            </a:r>
            <a:r>
              <a:rPr lang="es-ES" b="1" dirty="0"/>
              <a:t>dividendo </a:t>
            </a:r>
            <a:r>
              <a:rPr lang="es-ES" b="1" dirty="0" smtClean="0"/>
              <a:t>obligatorio (por ejemplo, dividendo mínimo o preferente) </a:t>
            </a:r>
            <a:r>
              <a:rPr lang="es-ES" dirty="0"/>
              <a:t>se contabilizará al cierre del ejercicio como un </a:t>
            </a:r>
            <a:r>
              <a:rPr lang="es-ES" b="1" dirty="0"/>
              <a:t>gasto financiero en la cuenta de pérdidas y ganancias</a:t>
            </a:r>
            <a:r>
              <a:rPr lang="es-ES" dirty="0"/>
              <a:t>, sin perjuicio de que </a:t>
            </a:r>
            <a:r>
              <a:rPr lang="es-ES" u="sng" dirty="0"/>
              <a:t>a efectos mercantiles el reconocimiento de los dividendos obligatorios constituya una aplicación de resultados </a:t>
            </a:r>
            <a:r>
              <a:rPr lang="es-ES" dirty="0"/>
              <a:t>de la que debe informarse a la junta en la correspondiente </a:t>
            </a:r>
            <a:r>
              <a:rPr lang="es-ES" dirty="0" smtClean="0"/>
              <a:t>propuesta.</a:t>
            </a:r>
          </a:p>
          <a:p>
            <a:pPr marL="514350" indent="-514350" algn="just">
              <a:buAutoNum type="arabicPeriod"/>
            </a:pPr>
            <a:endParaRPr lang="es-ES" dirty="0" smtClean="0"/>
          </a:p>
          <a:p>
            <a:pPr marL="514350" indent="-514350" algn="just">
              <a:buAutoNum type="arabicPeriod"/>
            </a:pPr>
            <a:r>
              <a:rPr lang="es-ES" u="sng" dirty="0" smtClean="0">
                <a:solidFill>
                  <a:srgbClr val="0070C0"/>
                </a:solidFill>
              </a:rPr>
              <a:t>Cuando el importe </a:t>
            </a:r>
            <a:r>
              <a:rPr lang="es-ES" b="1" u="sng" dirty="0" smtClean="0">
                <a:solidFill>
                  <a:srgbClr val="0070C0"/>
                </a:solidFill>
              </a:rPr>
              <a:t>del dividendo obligatorio sea superior al gasto financiero reconocido en la cuenta de pérdidas y ganancias</a:t>
            </a:r>
            <a:r>
              <a:rPr lang="es-ES" u="sng" dirty="0" smtClean="0">
                <a:solidFill>
                  <a:srgbClr val="0070C0"/>
                </a:solidFill>
              </a:rPr>
              <a:t>, la sociedad ajustará la cifra de capital social contable con cargo al resultado del ejercicio u otra partida del beneficio distribuible en el importe en que el dividendo obligatorio supere el gasto financiero. Si las acciones o participaciones se emitieron o crearon con prima, el citado ajuste afectará al capital social y a la prima en el porcentaje regulado en el artículo 12.5.</a:t>
            </a:r>
            <a:endParaRPr lang="es-ES" u="sng" dirty="0">
              <a:solidFill>
                <a:srgbClr val="0070C0"/>
              </a:solidFill>
            </a:endParaRPr>
          </a:p>
        </p:txBody>
      </p:sp>
      <p:sp>
        <p:nvSpPr>
          <p:cNvPr id="5" name="Marcador de pie de página 4"/>
          <p:cNvSpPr>
            <a:spLocks noGrp="1"/>
          </p:cNvSpPr>
          <p:nvPr>
            <p:ph type="ftr" sz="quarter" idx="11"/>
          </p:nvPr>
        </p:nvSpPr>
        <p:spPr/>
        <p:txBody>
          <a:bodyPr/>
          <a:lstStyle/>
          <a:p>
            <a:r>
              <a:rPr lang="es-ES" smtClean="0"/>
              <a:t>Resolución ICAC Presentación Instrumentos Financieros</a:t>
            </a:r>
            <a:endParaRPr lang="es-ES" dirty="0"/>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70</a:t>
            </a:fld>
            <a:endParaRPr lang="es-ES" dirty="0"/>
          </a:p>
        </p:txBody>
      </p:sp>
      <p:sp>
        <p:nvSpPr>
          <p:cNvPr id="8" name="7 Explosión 1"/>
          <p:cNvSpPr/>
          <p:nvPr/>
        </p:nvSpPr>
        <p:spPr>
          <a:xfrm>
            <a:off x="169816" y="4519748"/>
            <a:ext cx="1188720" cy="114953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NEW</a:t>
            </a:r>
            <a:endParaRPr lang="es-ES" dirty="0"/>
          </a:p>
        </p:txBody>
      </p:sp>
    </p:spTree>
    <p:extLst>
      <p:ext uri="{BB962C8B-B14F-4D97-AF65-F5344CB8AC3E}">
        <p14:creationId xmlns:p14="http://schemas.microsoft.com/office/powerpoint/2010/main" val="256271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07572" y="195308"/>
            <a:ext cx="10515600" cy="1325563"/>
          </a:xfrm>
        </p:spPr>
        <p:txBody>
          <a:bodyPr>
            <a:normAutofit/>
          </a:bodyPr>
          <a:lstStyle/>
          <a:p>
            <a:r>
              <a:rPr lang="es-ES" dirty="0" smtClean="0"/>
              <a:t>La </a:t>
            </a:r>
            <a:r>
              <a:rPr lang="es-ES" dirty="0"/>
              <a:t>aplicación del </a:t>
            </a:r>
            <a:r>
              <a:rPr lang="es-ES" dirty="0" smtClean="0"/>
              <a:t>resultado (art. 28)</a:t>
            </a:r>
            <a:endParaRPr lang="es-ES" dirty="0"/>
          </a:p>
        </p:txBody>
      </p:sp>
      <p:sp>
        <p:nvSpPr>
          <p:cNvPr id="3" name="Marcador de contenido 2"/>
          <p:cNvSpPr>
            <a:spLocks noGrp="1"/>
          </p:cNvSpPr>
          <p:nvPr>
            <p:ph idx="1"/>
          </p:nvPr>
        </p:nvSpPr>
        <p:spPr>
          <a:xfrm>
            <a:off x="679268" y="1394551"/>
            <a:ext cx="10959738" cy="5032375"/>
          </a:xfrm>
        </p:spPr>
        <p:txBody>
          <a:bodyPr>
            <a:normAutofit fontScale="92500" lnSpcReduction="10000"/>
          </a:bodyPr>
          <a:lstStyle/>
          <a:p>
            <a:pPr marL="0" indent="0" algn="just">
              <a:buNone/>
            </a:pPr>
            <a:r>
              <a:rPr lang="es-ES" dirty="0" smtClean="0"/>
              <a:t>2. Una </a:t>
            </a:r>
            <a:r>
              <a:rPr lang="es-ES" dirty="0"/>
              <a:t>vez cubiertas las atenciones previstas por las leyes o los estatutos, </a:t>
            </a:r>
            <a:r>
              <a:rPr lang="es-ES" b="1" dirty="0"/>
              <a:t>sólo podrán repartirse dividendos con cargo al beneficio distribuible, si el valor del patrimonio neto no es o, a consecuencia del reparto, no resulta ser inferior al capital social </a:t>
            </a:r>
            <a:r>
              <a:rPr lang="es-ES" b="1" dirty="0" smtClean="0"/>
              <a:t>mercantil</a:t>
            </a:r>
            <a:endParaRPr lang="es-ES" dirty="0"/>
          </a:p>
          <a:p>
            <a:pPr marL="0" indent="0" algn="just">
              <a:buNone/>
            </a:pPr>
            <a:endParaRPr lang="es-ES" strike="sngStrike" dirty="0" smtClean="0"/>
          </a:p>
          <a:p>
            <a:pPr marL="0" indent="0" algn="just">
              <a:buNone/>
            </a:pPr>
            <a:r>
              <a:rPr lang="es-ES" b="1" u="sng" dirty="0" smtClean="0"/>
              <a:t>Los </a:t>
            </a:r>
            <a:r>
              <a:rPr lang="es-ES" b="1" u="sng" dirty="0"/>
              <a:t>beneficios imputados directamente al patrimonio neto</a:t>
            </a:r>
            <a:r>
              <a:rPr lang="es-ES" dirty="0"/>
              <a:t> (ajustes por cambios de valor positivos y subvenciones, donaciones y legados reconocidos directamente en el patrimonio neto), no podrán ser objeto de distribución, directa ni indirecta y, por lo tanto, </a:t>
            </a:r>
            <a:r>
              <a:rPr lang="es-ES" u="sng" dirty="0"/>
              <a:t>se minorarán de la cifra de patrimonio neto</a:t>
            </a:r>
            <a:r>
              <a:rPr lang="es-ES" u="sng" dirty="0" smtClean="0"/>
              <a:t>.</a:t>
            </a:r>
            <a:endParaRPr lang="es-ES" u="sng" dirty="0"/>
          </a:p>
          <a:p>
            <a:pPr marL="0" indent="0" algn="just">
              <a:buNone/>
            </a:pPr>
            <a:endParaRPr lang="es-ES" b="1" strike="sngStrike" dirty="0" smtClean="0"/>
          </a:p>
          <a:p>
            <a:pPr marL="0" indent="0" algn="just">
              <a:buNone/>
            </a:pPr>
            <a:r>
              <a:rPr lang="es-ES" dirty="0" smtClean="0"/>
              <a:t>En todo caso, la distribución de beneficios sólo será posible cuando el importe de las reservas de libre disposición sea, como mínimo, igual al valor en libros del activo en concepto de investigación y desarrollo que figure en el balance.</a:t>
            </a:r>
            <a:endParaRPr lang="es-ES" dirty="0"/>
          </a:p>
        </p:txBody>
      </p:sp>
      <p:sp>
        <p:nvSpPr>
          <p:cNvPr id="5" name="Marcador de pie de página 4"/>
          <p:cNvSpPr>
            <a:spLocks noGrp="1"/>
          </p:cNvSpPr>
          <p:nvPr>
            <p:ph type="ftr" sz="quarter" idx="11"/>
          </p:nvPr>
        </p:nvSpPr>
        <p:spPr/>
        <p:txBody>
          <a:bodyPr/>
          <a:lstStyle/>
          <a:p>
            <a:r>
              <a:rPr lang="es-ES" smtClean="0"/>
              <a:t>Resolución ICAC Presentación Instrumentos Financieros</a:t>
            </a:r>
            <a:endParaRPr lang="es-ES" dirty="0"/>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71</a:t>
            </a:fld>
            <a:endParaRPr lang="es-ES" dirty="0"/>
          </a:p>
        </p:txBody>
      </p:sp>
    </p:spTree>
    <p:extLst>
      <p:ext uri="{BB962C8B-B14F-4D97-AF65-F5344CB8AC3E}">
        <p14:creationId xmlns:p14="http://schemas.microsoft.com/office/powerpoint/2010/main" val="83002162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0515600" cy="1325563"/>
          </a:xfrm>
        </p:spPr>
        <p:txBody>
          <a:bodyPr>
            <a:normAutofit/>
          </a:bodyPr>
          <a:lstStyle/>
          <a:p>
            <a:r>
              <a:rPr lang="es-ES" dirty="0" smtClean="0"/>
              <a:t>La </a:t>
            </a:r>
            <a:r>
              <a:rPr lang="es-ES" dirty="0"/>
              <a:t>aplicación del </a:t>
            </a:r>
            <a:r>
              <a:rPr lang="es-ES" dirty="0" smtClean="0"/>
              <a:t>resultado (art. 28)</a:t>
            </a:r>
            <a:endParaRPr lang="es-ES" dirty="0"/>
          </a:p>
        </p:txBody>
      </p:sp>
      <p:sp>
        <p:nvSpPr>
          <p:cNvPr id="3" name="Marcador de contenido 2"/>
          <p:cNvSpPr>
            <a:spLocks noGrp="1"/>
          </p:cNvSpPr>
          <p:nvPr>
            <p:ph idx="1"/>
          </p:nvPr>
        </p:nvSpPr>
        <p:spPr>
          <a:xfrm>
            <a:off x="457200" y="1067979"/>
            <a:ext cx="7889966" cy="5032375"/>
          </a:xfrm>
        </p:spPr>
        <p:txBody>
          <a:bodyPr>
            <a:normAutofit fontScale="62500" lnSpcReduction="20000"/>
          </a:bodyPr>
          <a:lstStyle/>
          <a:p>
            <a:pPr marL="0" indent="0" algn="just">
              <a:buNone/>
            </a:pPr>
            <a:r>
              <a:rPr lang="es-ES" dirty="0" smtClean="0"/>
              <a:t>(DETALLE DE LA TRANSPARENCIA ANTERIOR PARA VER LOS CAMBIOS)</a:t>
            </a:r>
          </a:p>
          <a:p>
            <a:pPr marL="0" indent="0" algn="just">
              <a:buNone/>
            </a:pPr>
            <a:r>
              <a:rPr lang="es-ES" dirty="0" smtClean="0"/>
              <a:t>2. Una </a:t>
            </a:r>
            <a:r>
              <a:rPr lang="es-ES" dirty="0"/>
              <a:t>vez cubiertas las atenciones previstas por las leyes o los estatutos, </a:t>
            </a:r>
            <a:r>
              <a:rPr lang="es-ES" b="1" dirty="0"/>
              <a:t>sólo podrán repartirse dividendos con cargo al beneficio distribuible, si el valor del patrimonio neto no es o, a consecuencia del reparto, no resulta ser inferior al capital social </a:t>
            </a:r>
            <a:r>
              <a:rPr lang="es-ES" b="1" dirty="0" smtClean="0"/>
              <a:t>mercantil.</a:t>
            </a:r>
            <a:endParaRPr lang="es-ES" dirty="0"/>
          </a:p>
          <a:p>
            <a:pPr marL="0" indent="0" algn="just">
              <a:buNone/>
            </a:pPr>
            <a:r>
              <a:rPr lang="es-ES" u="sng" strike="sngStrike" dirty="0" smtClean="0"/>
              <a:t>A </a:t>
            </a:r>
            <a:r>
              <a:rPr lang="es-ES" u="sng" strike="sngStrike" dirty="0"/>
              <a:t>estos efectos </a:t>
            </a:r>
            <a:r>
              <a:rPr lang="es-ES" b="1" u="sng" strike="sngStrike" dirty="0"/>
              <a:t>se considerará </a:t>
            </a:r>
            <a:r>
              <a:rPr lang="es-ES" b="1" u="sng" strike="sngStrike" dirty="0" smtClean="0"/>
              <a:t>“patrimonio neto” </a:t>
            </a:r>
            <a:r>
              <a:rPr lang="es-ES" u="sng" strike="sngStrike" dirty="0"/>
              <a:t>el importe que se califique como tal conforme a los criterios para confeccionar las </a:t>
            </a:r>
            <a:r>
              <a:rPr lang="es-ES" u="sng" strike="sngStrike" dirty="0" smtClean="0"/>
              <a:t>CCAA, </a:t>
            </a:r>
            <a:r>
              <a:rPr lang="es-ES" u="sng" strike="sngStrike" dirty="0"/>
              <a:t>incrementado en el importe del capital social suscrito no exigido, así como en el importe del nominal y de las primas de emisión o asunción del capital social suscrito que esté registrado contablemente como pasivo</a:t>
            </a:r>
            <a:r>
              <a:rPr lang="es-ES" u="sng" strike="sngStrike" dirty="0" smtClean="0"/>
              <a:t>. ME QUEDO AQUI</a:t>
            </a:r>
            <a:endParaRPr lang="es-ES" u="sng" strike="sngStrike" dirty="0"/>
          </a:p>
          <a:p>
            <a:pPr marL="0" indent="0" algn="just">
              <a:buNone/>
            </a:pPr>
            <a:r>
              <a:rPr lang="es-ES" strike="sngStrike" dirty="0" smtClean="0"/>
              <a:t>En </a:t>
            </a:r>
            <a:r>
              <a:rPr lang="es-ES" strike="sngStrike" dirty="0"/>
              <a:t>todo caso, las </a:t>
            </a:r>
            <a:r>
              <a:rPr lang="es-ES" u="sng" strike="sngStrike" dirty="0"/>
              <a:t>reservas indisponibles </a:t>
            </a:r>
            <a:r>
              <a:rPr lang="es-ES" strike="sngStrike" dirty="0"/>
              <a:t>y </a:t>
            </a:r>
            <a:r>
              <a:rPr lang="es-ES" dirty="0" smtClean="0"/>
              <a:t> </a:t>
            </a:r>
            <a:r>
              <a:rPr lang="es-ES" b="1" u="sng" dirty="0" smtClean="0"/>
              <a:t>Los </a:t>
            </a:r>
            <a:r>
              <a:rPr lang="es-ES" b="1" u="sng" dirty="0"/>
              <a:t>beneficios imputados directamente al patrimonio neto</a:t>
            </a:r>
            <a:r>
              <a:rPr lang="es-ES" dirty="0"/>
              <a:t> (ajustes por cambios de valor positivos y subvenciones, donaciones y legados reconocidos directamente en el patrimonio neto), no podrán ser objeto de distribución, directa ni indirecta y, por lo tanto, </a:t>
            </a:r>
            <a:r>
              <a:rPr lang="es-ES" u="sng" dirty="0"/>
              <a:t>se minorarán de la cifra de patrimonio neto</a:t>
            </a:r>
            <a:r>
              <a:rPr lang="es-ES" u="sng" dirty="0" smtClean="0"/>
              <a:t>.</a:t>
            </a:r>
            <a:endParaRPr lang="es-ES" u="sng" dirty="0"/>
          </a:p>
          <a:p>
            <a:pPr marL="0" indent="0" algn="just">
              <a:buNone/>
            </a:pPr>
            <a:r>
              <a:rPr lang="es-ES" strike="sngStrike" dirty="0"/>
              <a:t>Del mismo modo, los ajustes por cambios de valor originados en operaciones de cobertura de flujos de efectivo pendientes de imputar a la cuenta de pérdidas y ganancias no se considerarán patrimonio neto.</a:t>
            </a:r>
          </a:p>
          <a:p>
            <a:pPr marL="0" indent="0" algn="just">
              <a:buNone/>
            </a:pPr>
            <a:r>
              <a:rPr lang="es-ES" b="1" strike="sngStrike" dirty="0" smtClean="0"/>
              <a:t>Se prohíbe igualmente toda distribución de beneficios </a:t>
            </a:r>
            <a:r>
              <a:rPr lang="es-ES" strike="sngStrike" dirty="0" smtClean="0"/>
              <a:t>a menos que </a:t>
            </a:r>
            <a:r>
              <a:rPr lang="es-ES" dirty="0" smtClean="0"/>
              <a:t>En todo caso, la distribución de beneficios sólo será posible cuando el importe de las reservas de libre disposición sea, como mínimo, igual al valor en libros del activo en concepto de investigación y desarrollo que figure en el balance.</a:t>
            </a:r>
            <a:endParaRPr lang="es-ES" dirty="0"/>
          </a:p>
        </p:txBody>
      </p:sp>
      <p:sp>
        <p:nvSpPr>
          <p:cNvPr id="5" name="Marcador de pie de página 4"/>
          <p:cNvSpPr>
            <a:spLocks noGrp="1"/>
          </p:cNvSpPr>
          <p:nvPr>
            <p:ph type="ftr" sz="quarter" idx="11"/>
          </p:nvPr>
        </p:nvSpPr>
        <p:spPr/>
        <p:txBody>
          <a:bodyPr/>
          <a:lstStyle/>
          <a:p>
            <a:r>
              <a:rPr lang="es-ES" smtClean="0"/>
              <a:t>Resolución ICAC Presentación Instrumentos Financieros</a:t>
            </a:r>
            <a:endParaRPr lang="es-ES" dirty="0"/>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72</a:t>
            </a:fld>
            <a:endParaRPr lang="es-ES" dirty="0"/>
          </a:p>
        </p:txBody>
      </p:sp>
      <p:sp>
        <p:nvSpPr>
          <p:cNvPr id="7" name="CuadroTexto 6"/>
          <p:cNvSpPr txBox="1"/>
          <p:nvPr/>
        </p:nvSpPr>
        <p:spPr>
          <a:xfrm>
            <a:off x="8930572" y="724039"/>
            <a:ext cx="2880765" cy="5632311"/>
          </a:xfrm>
          <a:prstGeom prst="rect">
            <a:avLst/>
          </a:prstGeom>
          <a:solidFill>
            <a:schemeClr val="accent1">
              <a:lumMod val="20000"/>
              <a:lumOff val="80000"/>
            </a:schemeClr>
          </a:solidFill>
        </p:spPr>
        <p:txBody>
          <a:bodyPr wrap="square" rtlCol="0">
            <a:spAutoFit/>
          </a:bodyPr>
          <a:lstStyle/>
          <a:p>
            <a:pPr algn="ctr"/>
            <a:r>
              <a:rPr lang="es-ES" b="1" dirty="0" smtClean="0">
                <a:solidFill>
                  <a:sysClr val="windowText" lastClr="000000"/>
                </a:solidFill>
              </a:rPr>
              <a:t>PATRIMONIO NETO (A EFECTOS DE DISTRIBUCIÓN RESULTADOS):</a:t>
            </a:r>
          </a:p>
          <a:p>
            <a:pPr algn="ctr"/>
            <a:endParaRPr lang="es-ES" b="1" dirty="0" smtClean="0">
              <a:solidFill>
                <a:sysClr val="windowText" lastClr="000000"/>
              </a:solidFill>
            </a:endParaRPr>
          </a:p>
          <a:p>
            <a:pPr algn="ctr"/>
            <a:r>
              <a:rPr lang="es-ES" b="1" dirty="0" smtClean="0">
                <a:solidFill>
                  <a:sysClr val="windowText" lastClr="000000"/>
                </a:solidFill>
              </a:rPr>
              <a:t>PNContable</a:t>
            </a:r>
          </a:p>
          <a:p>
            <a:pPr algn="ctr"/>
            <a:endParaRPr lang="es-ES" b="1" dirty="0" smtClean="0">
              <a:solidFill>
                <a:sysClr val="windowText" lastClr="000000"/>
              </a:solidFill>
            </a:endParaRPr>
          </a:p>
          <a:p>
            <a:pPr algn="ctr"/>
            <a:r>
              <a:rPr lang="es-ES" b="1" dirty="0" smtClean="0">
                <a:solidFill>
                  <a:sysClr val="windowText" lastClr="000000"/>
                </a:solidFill>
              </a:rPr>
              <a:t>+CS no exigido</a:t>
            </a:r>
          </a:p>
          <a:p>
            <a:pPr algn="ctr"/>
            <a:endParaRPr lang="es-ES" b="1" dirty="0" smtClean="0">
              <a:solidFill>
                <a:sysClr val="windowText" lastClr="000000"/>
              </a:solidFill>
            </a:endParaRPr>
          </a:p>
          <a:p>
            <a:pPr algn="ctr"/>
            <a:r>
              <a:rPr lang="es-ES" b="1" dirty="0" smtClean="0">
                <a:solidFill>
                  <a:sysClr val="windowText" lastClr="000000"/>
                </a:solidFill>
              </a:rPr>
              <a:t>+CS que sea pasivo</a:t>
            </a:r>
          </a:p>
          <a:p>
            <a:pPr algn="ctr"/>
            <a:endParaRPr lang="es-ES" b="1" dirty="0" smtClean="0">
              <a:solidFill>
                <a:sysClr val="windowText" lastClr="000000"/>
              </a:solidFill>
            </a:endParaRPr>
          </a:p>
          <a:p>
            <a:pPr algn="ctr"/>
            <a:r>
              <a:rPr lang="es-ES" b="1" dirty="0" smtClean="0">
                <a:solidFill>
                  <a:sysClr val="windowText" lastClr="000000"/>
                </a:solidFill>
              </a:rPr>
              <a:t>+PE que sea pasivo</a:t>
            </a:r>
          </a:p>
          <a:p>
            <a:pPr algn="ctr"/>
            <a:endParaRPr lang="es-ES" b="1" dirty="0">
              <a:solidFill>
                <a:sysClr val="windowText" lastClr="000000"/>
              </a:solidFill>
            </a:endParaRPr>
          </a:p>
          <a:p>
            <a:pPr algn="ctr"/>
            <a:r>
              <a:rPr lang="es-ES" b="1" dirty="0" smtClean="0">
                <a:solidFill>
                  <a:sysClr val="windowText" lastClr="000000"/>
                </a:solidFill>
              </a:rPr>
              <a:t>-Rvas indisponibles</a:t>
            </a:r>
          </a:p>
          <a:p>
            <a:pPr algn="ctr"/>
            <a:endParaRPr lang="es-ES" b="1" dirty="0" smtClean="0">
              <a:solidFill>
                <a:sysClr val="windowText" lastClr="000000"/>
              </a:solidFill>
            </a:endParaRPr>
          </a:p>
          <a:p>
            <a:pPr algn="ctr"/>
            <a:r>
              <a:rPr lang="es-ES" b="1" dirty="0" smtClean="0">
                <a:solidFill>
                  <a:sysClr val="windowText" lastClr="000000"/>
                </a:solidFill>
              </a:rPr>
              <a:t>-Ajustes x cambio valor positivos</a:t>
            </a:r>
          </a:p>
          <a:p>
            <a:pPr algn="ctr"/>
            <a:endParaRPr lang="es-ES" b="1" dirty="0" smtClean="0">
              <a:solidFill>
                <a:sysClr val="windowText" lastClr="000000"/>
              </a:solidFill>
            </a:endParaRPr>
          </a:p>
          <a:p>
            <a:pPr algn="ctr"/>
            <a:r>
              <a:rPr lang="es-ES" b="1" dirty="0" smtClean="0">
                <a:solidFill>
                  <a:sysClr val="windowText" lastClr="000000"/>
                </a:solidFill>
              </a:rPr>
              <a:t>-Subv Don y Leg</a:t>
            </a:r>
          </a:p>
          <a:p>
            <a:pPr algn="ctr"/>
            <a:endParaRPr lang="es-ES" b="1" dirty="0" smtClean="0">
              <a:solidFill>
                <a:sysClr val="windowText" lastClr="000000"/>
              </a:solidFill>
            </a:endParaRPr>
          </a:p>
          <a:p>
            <a:pPr algn="ctr"/>
            <a:r>
              <a:rPr lang="es-ES" b="1" dirty="0" smtClean="0">
                <a:solidFill>
                  <a:sysClr val="windowText" lastClr="000000"/>
                </a:solidFill>
              </a:rPr>
              <a:t>-Cobert Flujos EfectIvo</a:t>
            </a:r>
            <a:endParaRPr lang="es-ES" b="1" dirty="0">
              <a:solidFill>
                <a:sysClr val="windowText" lastClr="000000"/>
              </a:solidFill>
            </a:endParaRPr>
          </a:p>
        </p:txBody>
      </p:sp>
      <p:sp>
        <p:nvSpPr>
          <p:cNvPr id="8" name="Flecha derecha 7"/>
          <p:cNvSpPr/>
          <p:nvPr/>
        </p:nvSpPr>
        <p:spPr>
          <a:xfrm>
            <a:off x="8359605" y="3411065"/>
            <a:ext cx="457825" cy="3560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8 Multiplicar"/>
          <p:cNvSpPr/>
          <p:nvPr/>
        </p:nvSpPr>
        <p:spPr>
          <a:xfrm>
            <a:off x="8826138" y="674914"/>
            <a:ext cx="2886891" cy="6509657"/>
          </a:xfrm>
          <a:prstGeom prst="mathMultiply">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83002162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La </a:t>
            </a:r>
            <a:r>
              <a:rPr lang="es-ES" dirty="0"/>
              <a:t>aplicación del </a:t>
            </a:r>
            <a:r>
              <a:rPr lang="es-ES" dirty="0" smtClean="0"/>
              <a:t>resultado (art. 28)</a:t>
            </a:r>
            <a:endParaRPr lang="es-ES" dirty="0"/>
          </a:p>
        </p:txBody>
      </p:sp>
      <p:sp>
        <p:nvSpPr>
          <p:cNvPr id="3" name="Marcador de contenido 2"/>
          <p:cNvSpPr>
            <a:spLocks noGrp="1"/>
          </p:cNvSpPr>
          <p:nvPr>
            <p:ph idx="1"/>
          </p:nvPr>
        </p:nvSpPr>
        <p:spPr/>
        <p:txBody>
          <a:bodyPr>
            <a:normAutofit/>
          </a:bodyPr>
          <a:lstStyle/>
          <a:p>
            <a:pPr marL="0" indent="0" algn="just">
              <a:buNone/>
            </a:pPr>
            <a:r>
              <a:rPr lang="es-ES" b="1" dirty="0" smtClean="0"/>
              <a:t>¿QUÉ OCURRE SI HAY PÉRDIDAS DE EJERCICIOS ANTERIORES, A EFECTOS DEL RESTABLECIMIENTO PATRIMONIAL?</a:t>
            </a:r>
          </a:p>
          <a:p>
            <a:pPr marL="0" indent="0" algn="just">
              <a:buNone/>
            </a:pPr>
            <a:endParaRPr lang="es-ES" dirty="0"/>
          </a:p>
          <a:p>
            <a:pPr marL="0" indent="0" algn="just">
              <a:buNone/>
            </a:pPr>
            <a:r>
              <a:rPr lang="es-ES" dirty="0" smtClean="0"/>
              <a:t>3. Si </a:t>
            </a:r>
            <a:r>
              <a:rPr lang="es-ES" dirty="0"/>
              <a:t>existieran pérdidas de ejercicios </a:t>
            </a:r>
            <a:r>
              <a:rPr lang="es-ES" dirty="0" smtClean="0"/>
              <a:t>anteriores (RNEA) </a:t>
            </a:r>
            <a:r>
              <a:rPr lang="es-ES" dirty="0"/>
              <a:t>que hicieran que </a:t>
            </a:r>
            <a:r>
              <a:rPr lang="es-ES" dirty="0" smtClean="0"/>
              <a:t>ese </a:t>
            </a:r>
            <a:r>
              <a:rPr lang="es-ES" dirty="0"/>
              <a:t>valor del patrimonio </a:t>
            </a:r>
            <a:r>
              <a:rPr lang="es-ES" dirty="0" smtClean="0"/>
              <a:t>neto de </a:t>
            </a:r>
            <a:r>
              <a:rPr lang="es-ES" dirty="0"/>
              <a:t>la sociedad fuera inferior a la cifra del capital social, </a:t>
            </a:r>
            <a:r>
              <a:rPr lang="es-ES" u="sng" dirty="0" smtClean="0"/>
              <a:t>el beneficio se destinará a la compensación de estas pérdidas, antes de dotar, en su caso, la reserva legal</a:t>
            </a:r>
            <a:r>
              <a:rPr lang="es-ES" dirty="0" smtClean="0"/>
              <a:t>.</a:t>
            </a:r>
          </a:p>
          <a:p>
            <a:pPr marL="0" indent="0" algn="just">
              <a:buNone/>
            </a:pPr>
            <a:endParaRPr lang="es-ES" dirty="0"/>
          </a:p>
          <a:p>
            <a:pPr marL="0" indent="0" algn="just">
              <a:buNone/>
            </a:pPr>
            <a:endParaRPr lang="es-ES" dirty="0"/>
          </a:p>
        </p:txBody>
      </p:sp>
      <p:sp>
        <p:nvSpPr>
          <p:cNvPr id="5" name="Marcador de pie de página 4"/>
          <p:cNvSpPr>
            <a:spLocks noGrp="1"/>
          </p:cNvSpPr>
          <p:nvPr>
            <p:ph type="ftr" sz="quarter" idx="11"/>
          </p:nvPr>
        </p:nvSpPr>
        <p:spPr/>
        <p:txBody>
          <a:bodyPr/>
          <a:lstStyle/>
          <a:p>
            <a:r>
              <a:rPr lang="es-ES" smtClean="0"/>
              <a:t>Resolución ICAC Presentación Instrumentos Financieros</a:t>
            </a:r>
            <a:endParaRPr lang="es-ES" dirty="0"/>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73</a:t>
            </a:fld>
            <a:endParaRPr lang="es-ES" dirty="0"/>
          </a:p>
        </p:txBody>
      </p:sp>
      <p:sp>
        <p:nvSpPr>
          <p:cNvPr id="4" name="Elipse 3"/>
          <p:cNvSpPr/>
          <p:nvPr/>
        </p:nvSpPr>
        <p:spPr>
          <a:xfrm>
            <a:off x="3437164" y="3633107"/>
            <a:ext cx="2514600" cy="4735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 name="Flecha derecha 6"/>
          <p:cNvSpPr/>
          <p:nvPr/>
        </p:nvSpPr>
        <p:spPr>
          <a:xfrm rot="19791271">
            <a:off x="5769646" y="2450605"/>
            <a:ext cx="4265806" cy="35583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CuadroTexto 7"/>
          <p:cNvSpPr txBox="1"/>
          <p:nvPr/>
        </p:nvSpPr>
        <p:spPr>
          <a:xfrm>
            <a:off x="8853081" y="482389"/>
            <a:ext cx="3140799" cy="92333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ES" dirty="0" smtClean="0"/>
              <a:t>PN a efectos de distribución </a:t>
            </a:r>
          </a:p>
          <a:p>
            <a:pPr algn="ctr"/>
            <a:r>
              <a:rPr lang="es-ES" dirty="0" smtClean="0"/>
              <a:t>de beneficios (transparencia anterior)</a:t>
            </a:r>
            <a:endParaRPr lang="es-ES" dirty="0"/>
          </a:p>
        </p:txBody>
      </p:sp>
    </p:spTree>
    <p:extLst>
      <p:ext uri="{BB962C8B-B14F-4D97-AF65-F5344CB8AC3E}">
        <p14:creationId xmlns:p14="http://schemas.microsoft.com/office/powerpoint/2010/main" val="313428472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5046" y="232280"/>
            <a:ext cx="10515600" cy="1325563"/>
          </a:xfrm>
        </p:spPr>
        <p:txBody>
          <a:bodyPr>
            <a:normAutofit/>
          </a:bodyPr>
          <a:lstStyle/>
          <a:p>
            <a:r>
              <a:rPr lang="es-ES" sz="3600" dirty="0"/>
              <a:t>Las primas de asistencia a la junta general y otros gastos derivados de la aprobación de las </a:t>
            </a:r>
            <a:r>
              <a:rPr lang="es-ES" sz="3600" dirty="0" smtClean="0"/>
              <a:t>CCAA (art.28)</a:t>
            </a:r>
            <a:endParaRPr lang="es-ES" sz="3600" dirty="0"/>
          </a:p>
        </p:txBody>
      </p:sp>
      <p:sp>
        <p:nvSpPr>
          <p:cNvPr id="3" name="Marcador de contenido 2"/>
          <p:cNvSpPr>
            <a:spLocks noGrp="1"/>
          </p:cNvSpPr>
          <p:nvPr>
            <p:ph idx="1"/>
          </p:nvPr>
        </p:nvSpPr>
        <p:spPr>
          <a:xfrm>
            <a:off x="481469" y="1782425"/>
            <a:ext cx="9884428" cy="4840444"/>
          </a:xfrm>
        </p:spPr>
        <p:txBody>
          <a:bodyPr>
            <a:normAutofit fontScale="85000" lnSpcReduction="20000"/>
          </a:bodyPr>
          <a:lstStyle/>
          <a:p>
            <a:pPr marL="0" indent="0" algn="just">
              <a:buNone/>
            </a:pPr>
            <a:r>
              <a:rPr lang="es-ES" b="1" dirty="0" smtClean="0"/>
              <a:t>SE PUEDE CONTABILIZAR DE DOS FORMAS: COMO GASTO DEL EJERCICIO O COMO APLICACIÓN DEL RESULTADO</a:t>
            </a:r>
          </a:p>
          <a:p>
            <a:pPr marL="0" indent="0" algn="just">
              <a:buNone/>
            </a:pPr>
            <a:r>
              <a:rPr lang="es-ES" dirty="0" smtClean="0"/>
              <a:t>1. Las </a:t>
            </a:r>
            <a:r>
              <a:rPr lang="es-ES" b="1" dirty="0" smtClean="0"/>
              <a:t>primas y los </a:t>
            </a:r>
            <a:r>
              <a:rPr lang="es-ES" b="1" dirty="0"/>
              <a:t>gastos necesarios para su celebración </a:t>
            </a:r>
            <a:r>
              <a:rPr lang="es-ES" u="sng" dirty="0"/>
              <a:t>se contabilizarán en la fecha en que se incurran</a:t>
            </a:r>
            <a:r>
              <a:rPr lang="es-ES" dirty="0"/>
              <a:t> (que habitualmente será la propia fecha en que se realice el acto</a:t>
            </a:r>
            <a:r>
              <a:rPr lang="es-ES" dirty="0" smtClean="0"/>
              <a:t>), en </a:t>
            </a:r>
            <a:r>
              <a:rPr lang="es-ES" b="1" dirty="0" smtClean="0">
                <a:solidFill>
                  <a:srgbClr val="0070C0"/>
                </a:solidFill>
              </a:rPr>
              <a:t>“</a:t>
            </a:r>
            <a:r>
              <a:rPr lang="es-ES" b="1" dirty="0">
                <a:solidFill>
                  <a:srgbClr val="0070C0"/>
                </a:solidFill>
              </a:rPr>
              <a:t>Otros gastos de explotación</a:t>
            </a:r>
            <a:r>
              <a:rPr lang="es-ES" b="1" dirty="0" smtClean="0">
                <a:solidFill>
                  <a:srgbClr val="0070C0"/>
                </a:solidFill>
              </a:rPr>
              <a:t>”.</a:t>
            </a:r>
          </a:p>
          <a:p>
            <a:pPr marL="0" indent="0" algn="just">
              <a:buNone/>
            </a:pPr>
            <a:endParaRPr lang="es-ES" dirty="0"/>
          </a:p>
          <a:p>
            <a:pPr marL="0" indent="0" algn="just">
              <a:buNone/>
            </a:pPr>
            <a:r>
              <a:rPr lang="es-ES" dirty="0" smtClean="0"/>
              <a:t>2. Pero </a:t>
            </a:r>
            <a:r>
              <a:rPr lang="es-ES" b="1" dirty="0" smtClean="0"/>
              <a:t>si no tienen </a:t>
            </a:r>
            <a:r>
              <a:rPr lang="es-ES" b="1" dirty="0"/>
              <a:t>carácter compensatorio </a:t>
            </a:r>
            <a:r>
              <a:rPr lang="es-ES" b="1" dirty="0" smtClean="0"/>
              <a:t>ni se trata de cuantía </a:t>
            </a:r>
            <a:r>
              <a:rPr lang="es-ES" b="1" dirty="0"/>
              <a:t>razonable para incentivar la participación de los socios </a:t>
            </a:r>
            <a:r>
              <a:rPr lang="es-ES" dirty="0"/>
              <a:t>en el gobierno de la sociedad, la prima de asistencia se reconocerá como una </a:t>
            </a:r>
            <a:r>
              <a:rPr lang="es-ES" u="sng" dirty="0" smtClean="0"/>
              <a:t>“</a:t>
            </a:r>
            <a:r>
              <a:rPr lang="es-ES" b="1" u="sng" dirty="0" smtClean="0"/>
              <a:t>aplicación </a:t>
            </a:r>
            <a:r>
              <a:rPr lang="es-ES" b="1" u="sng" dirty="0"/>
              <a:t>del </a:t>
            </a:r>
            <a:r>
              <a:rPr lang="es-ES" b="1" u="sng" dirty="0" smtClean="0"/>
              <a:t>resultado”</a:t>
            </a:r>
            <a:r>
              <a:rPr lang="es-ES" b="1" dirty="0" smtClean="0">
                <a:solidFill>
                  <a:srgbClr val="00B050"/>
                </a:solidFill>
              </a:rPr>
              <a:t> </a:t>
            </a:r>
            <a:r>
              <a:rPr lang="es-ES" dirty="0" smtClean="0">
                <a:sym typeface="Wingdings" panose="05000000000000000000" pitchFamily="2" charset="2"/>
              </a:rPr>
              <a:t> </a:t>
            </a:r>
            <a:r>
              <a:rPr lang="es-ES" dirty="0" smtClean="0"/>
              <a:t>Para </a:t>
            </a:r>
            <a:r>
              <a:rPr lang="es-ES" dirty="0"/>
              <a:t>realizar ese </a:t>
            </a:r>
            <a:r>
              <a:rPr lang="es-ES" u="sng" dirty="0"/>
              <a:t>juicio</a:t>
            </a:r>
            <a:r>
              <a:rPr lang="es-ES" dirty="0"/>
              <a:t> se atenderá al importe de la prima de asistencia en comparación con lo que es habitual en sociedades similares, su naturaleza o </a:t>
            </a:r>
            <a:r>
              <a:rPr lang="es-ES" dirty="0" smtClean="0"/>
              <a:t>las condiciones </a:t>
            </a:r>
            <a:r>
              <a:rPr lang="es-ES" dirty="0"/>
              <a:t>de su atribución o del elenco de los beneficiarios u otras circunstancias que concurran en el caso</a:t>
            </a:r>
            <a:r>
              <a:rPr lang="es-ES" dirty="0" smtClean="0"/>
              <a:t>. En la </a:t>
            </a:r>
            <a:r>
              <a:rPr lang="es-ES" b="1" dirty="0" smtClean="0"/>
              <a:t>memoria de las CCAA se incluirá una explicación sobre el criterio </a:t>
            </a:r>
            <a:r>
              <a:rPr lang="es-ES" dirty="0" smtClean="0"/>
              <a:t>que ha seguido la sociedad para contabilizar las primas de asistencia.</a:t>
            </a:r>
            <a:endParaRPr lang="es-ES" dirty="0"/>
          </a:p>
          <a:p>
            <a:pPr marL="0" indent="0" algn="just">
              <a:buNone/>
            </a:pPr>
            <a:endParaRPr lang="es-ES" dirty="0"/>
          </a:p>
          <a:p>
            <a:pPr marL="0" indent="0" algn="just">
              <a:buNone/>
            </a:pPr>
            <a:endParaRPr lang="es-ES" dirty="0"/>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74</a:t>
            </a:fld>
            <a:endParaRPr lang="es-ES" dirty="0"/>
          </a:p>
        </p:txBody>
      </p:sp>
      <p:sp>
        <p:nvSpPr>
          <p:cNvPr id="4" name="Flecha doblada hacia arriba 3"/>
          <p:cNvSpPr/>
          <p:nvPr/>
        </p:nvSpPr>
        <p:spPr>
          <a:xfrm rot="10800000" flipH="1">
            <a:off x="10455584" y="4708459"/>
            <a:ext cx="898890" cy="404601"/>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 name="Proceso 6"/>
          <p:cNvSpPr/>
          <p:nvPr/>
        </p:nvSpPr>
        <p:spPr>
          <a:xfrm>
            <a:off x="10455584" y="5182175"/>
            <a:ext cx="1658867" cy="971044"/>
          </a:xfrm>
          <a:prstGeom prst="flowChartProcess">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bg1"/>
                </a:solidFill>
              </a:rPr>
              <a:t>¿Es un dividendo?</a:t>
            </a:r>
          </a:p>
          <a:p>
            <a:pPr algn="ctr"/>
            <a:r>
              <a:rPr lang="es-ES" dirty="0" smtClean="0">
                <a:solidFill>
                  <a:schemeClr val="bg1"/>
                </a:solidFill>
              </a:rPr>
              <a:t>¿Es otra cosa?</a:t>
            </a:r>
            <a:endParaRPr lang="es-ES" dirty="0">
              <a:solidFill>
                <a:schemeClr val="bg1"/>
              </a:solidFill>
            </a:endParaRPr>
          </a:p>
        </p:txBody>
      </p:sp>
      <p:cxnSp>
        <p:nvCxnSpPr>
          <p:cNvPr id="9" name="Conector recto 8"/>
          <p:cNvCxnSpPr/>
          <p:nvPr/>
        </p:nvCxnSpPr>
        <p:spPr>
          <a:xfrm>
            <a:off x="0" y="3445517"/>
            <a:ext cx="11854832" cy="32368"/>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8" name="7 Marcador de pie de página"/>
          <p:cNvSpPr>
            <a:spLocks noGrp="1"/>
          </p:cNvSpPr>
          <p:nvPr>
            <p:ph type="ftr" sz="quarter" idx="11"/>
          </p:nvPr>
        </p:nvSpPr>
        <p:spPr/>
        <p:txBody>
          <a:bodyPr/>
          <a:lstStyle/>
          <a:p>
            <a:r>
              <a:rPr lang="es-ES" smtClean="0"/>
              <a:t>Resolución ICAC Presentación Instrumentos Financieros</a:t>
            </a:r>
            <a:endParaRPr lang="es-ES" dirty="0"/>
          </a:p>
        </p:txBody>
      </p:sp>
    </p:spTree>
    <p:extLst>
      <p:ext uri="{BB962C8B-B14F-4D97-AF65-F5344CB8AC3E}">
        <p14:creationId xmlns:p14="http://schemas.microsoft.com/office/powerpoint/2010/main" val="169850196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t>La contabilización de la aplicación del resultado en el </a:t>
            </a:r>
            <a:r>
              <a:rPr lang="es-ES" dirty="0" smtClean="0"/>
              <a:t>socio (art 31)</a:t>
            </a:r>
            <a:endParaRPr lang="es-ES" dirty="0"/>
          </a:p>
        </p:txBody>
      </p:sp>
      <p:sp>
        <p:nvSpPr>
          <p:cNvPr id="5" name="Marcador de pie de página 4"/>
          <p:cNvSpPr>
            <a:spLocks noGrp="1"/>
          </p:cNvSpPr>
          <p:nvPr>
            <p:ph type="ftr" sz="quarter" idx="11"/>
          </p:nvPr>
        </p:nvSpPr>
        <p:spPr/>
        <p:txBody>
          <a:bodyPr/>
          <a:lstStyle/>
          <a:p>
            <a:r>
              <a:rPr lang="es-ES" smtClean="0"/>
              <a:t>Resolución ICAC Presentación Instrumentos Financieros</a:t>
            </a:r>
            <a:endParaRPr lang="es-ES" dirty="0"/>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75</a:t>
            </a:fld>
            <a:endParaRPr lang="es-ES" dirty="0"/>
          </a:p>
        </p:txBody>
      </p:sp>
      <p:graphicFrame>
        <p:nvGraphicFramePr>
          <p:cNvPr id="4" name="Diagrama 3"/>
          <p:cNvGraphicFramePr/>
          <p:nvPr>
            <p:extLst>
              <p:ext uri="{D42A27DB-BD31-4B8C-83A1-F6EECF244321}">
                <p14:modId xmlns:p14="http://schemas.microsoft.com/office/powerpoint/2010/main" val="3538149501"/>
              </p:ext>
            </p:extLst>
          </p:nvPr>
        </p:nvGraphicFramePr>
        <p:xfrm>
          <a:off x="356050" y="1690688"/>
          <a:ext cx="11102272" cy="4665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925428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0"/>
            <a:ext cx="12192000" cy="2387600"/>
          </a:xfrm>
        </p:spPr>
        <p:txBody>
          <a:bodyPr>
            <a:normAutofit/>
          </a:bodyPr>
          <a:lstStyle/>
          <a:p>
            <a:r>
              <a:rPr lang="es-ES" dirty="0" smtClean="0"/>
              <a:t>Aumento y reducción de capital</a:t>
            </a:r>
            <a:endParaRPr lang="es-ES" dirty="0"/>
          </a:p>
        </p:txBody>
      </p:sp>
      <p:sp>
        <p:nvSpPr>
          <p:cNvPr id="3" name="Subtítulo 2"/>
          <p:cNvSpPr>
            <a:spLocks noGrp="1"/>
          </p:cNvSpPr>
          <p:nvPr>
            <p:ph type="subTitle" idx="1"/>
          </p:nvPr>
        </p:nvSpPr>
        <p:spPr>
          <a:xfrm>
            <a:off x="593328" y="2710905"/>
            <a:ext cx="6814686" cy="1620817"/>
          </a:xfrm>
        </p:spPr>
        <p:txBody>
          <a:bodyPr>
            <a:normAutofit/>
          </a:bodyPr>
          <a:lstStyle/>
          <a:p>
            <a:pPr algn="l">
              <a:lnSpc>
                <a:spcPct val="100000"/>
              </a:lnSpc>
              <a:spcBef>
                <a:spcPts val="0"/>
              </a:spcBef>
            </a:pPr>
            <a:r>
              <a:rPr lang="es-ES" sz="1900" b="1" dirty="0" smtClean="0"/>
              <a:t>AUMENTO DE CAPITAL</a:t>
            </a:r>
          </a:p>
          <a:p>
            <a:pPr algn="l">
              <a:lnSpc>
                <a:spcPct val="100000"/>
              </a:lnSpc>
              <a:spcBef>
                <a:spcPts val="0"/>
              </a:spcBef>
            </a:pPr>
            <a:r>
              <a:rPr lang="es-ES" sz="1900" dirty="0" smtClean="0"/>
              <a:t>Aumento de capital. Aportaciones dinerarias y no dinerarias</a:t>
            </a:r>
          </a:p>
          <a:p>
            <a:pPr algn="l">
              <a:lnSpc>
                <a:spcPct val="100000"/>
              </a:lnSpc>
              <a:spcBef>
                <a:spcPts val="0"/>
              </a:spcBef>
            </a:pPr>
            <a:r>
              <a:rPr lang="es-ES" sz="1900" dirty="0" smtClean="0"/>
              <a:t>Aumento por compensación de créditos</a:t>
            </a:r>
          </a:p>
          <a:p>
            <a:pPr algn="l">
              <a:lnSpc>
                <a:spcPct val="100000"/>
              </a:lnSpc>
              <a:spcBef>
                <a:spcPts val="0"/>
              </a:spcBef>
            </a:pPr>
            <a:r>
              <a:rPr lang="es-ES" sz="1900" dirty="0" smtClean="0"/>
              <a:t>Aumento con cargo a reservas</a:t>
            </a:r>
          </a:p>
          <a:p>
            <a:pPr algn="l">
              <a:lnSpc>
                <a:spcPct val="100000"/>
              </a:lnSpc>
              <a:spcBef>
                <a:spcPts val="0"/>
              </a:spcBef>
            </a:pPr>
            <a:r>
              <a:rPr lang="es-ES" sz="1900" dirty="0" smtClean="0"/>
              <a:t>La contabilización del aumento de capital en el socio</a:t>
            </a:r>
          </a:p>
          <a:p>
            <a:endParaRPr lang="es-ES" dirty="0" smtClean="0"/>
          </a:p>
          <a:p>
            <a:endParaRPr lang="es-ES" dirty="0" smtClean="0"/>
          </a:p>
          <a:p>
            <a:endParaRPr lang="es-ES" dirty="0" smtClean="0"/>
          </a:p>
          <a:p>
            <a:endParaRPr lang="es-ES" dirty="0" smtClean="0"/>
          </a:p>
          <a:p>
            <a:endParaRPr lang="es-ES" dirty="0"/>
          </a:p>
        </p:txBody>
      </p:sp>
      <p:sp>
        <p:nvSpPr>
          <p:cNvPr id="7" name="Rectángulo 6"/>
          <p:cNvSpPr/>
          <p:nvPr/>
        </p:nvSpPr>
        <p:spPr>
          <a:xfrm>
            <a:off x="4578417" y="4681153"/>
            <a:ext cx="7613583" cy="2031325"/>
          </a:xfrm>
          <a:prstGeom prst="rect">
            <a:avLst/>
          </a:prstGeom>
        </p:spPr>
        <p:txBody>
          <a:bodyPr wrap="square">
            <a:spAutoFit/>
          </a:bodyPr>
          <a:lstStyle/>
          <a:p>
            <a:r>
              <a:rPr lang="es-ES" b="1" dirty="0" smtClean="0"/>
              <a:t>REDUCCIÓN DE CAPITAL</a:t>
            </a:r>
          </a:p>
          <a:p>
            <a:r>
              <a:rPr lang="es-ES" dirty="0" smtClean="0"/>
              <a:t>Reducción </a:t>
            </a:r>
            <a:r>
              <a:rPr lang="es-ES" dirty="0"/>
              <a:t>del capital social: criterio de presentación</a:t>
            </a:r>
          </a:p>
          <a:p>
            <a:r>
              <a:rPr lang="es-ES" dirty="0"/>
              <a:t>Reducción de capital por pérdidas</a:t>
            </a:r>
          </a:p>
          <a:p>
            <a:r>
              <a:rPr lang="es-ES" dirty="0"/>
              <a:t>Reducción de capital para dotar la reserva legal o las reservas disponibles</a:t>
            </a:r>
          </a:p>
          <a:p>
            <a:r>
              <a:rPr lang="es-ES" dirty="0"/>
              <a:t>Reducción de capital mediante la devolución del valor de las aportaciones o la adquisición de </a:t>
            </a:r>
            <a:r>
              <a:rPr lang="es-ES" dirty="0" smtClean="0"/>
              <a:t>participaciones/acciones </a:t>
            </a:r>
            <a:r>
              <a:rPr lang="es-ES" dirty="0"/>
              <a:t>propias para su amortización</a:t>
            </a:r>
          </a:p>
          <a:p>
            <a:r>
              <a:rPr lang="es-ES" dirty="0"/>
              <a:t>La contabilización de la reducción de capital en el socio</a:t>
            </a:r>
          </a:p>
        </p:txBody>
      </p:sp>
    </p:spTree>
    <p:extLst>
      <p:ext uri="{BB962C8B-B14F-4D97-AF65-F5344CB8AC3E}">
        <p14:creationId xmlns:p14="http://schemas.microsoft.com/office/powerpoint/2010/main" val="126880709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t>Reducción del capital social: criterio de </a:t>
            </a:r>
            <a:r>
              <a:rPr lang="es-ES" dirty="0" smtClean="0"/>
              <a:t>presentación (art. 36)</a:t>
            </a:r>
          </a:p>
        </p:txBody>
      </p:sp>
      <p:sp>
        <p:nvSpPr>
          <p:cNvPr id="3" name="Marcador de contenido 2"/>
          <p:cNvSpPr>
            <a:spLocks noGrp="1"/>
          </p:cNvSpPr>
          <p:nvPr>
            <p:ph idx="1"/>
          </p:nvPr>
        </p:nvSpPr>
        <p:spPr/>
        <p:txBody>
          <a:bodyPr>
            <a:normAutofit/>
          </a:bodyPr>
          <a:lstStyle/>
          <a:p>
            <a:pPr marL="0" indent="0" algn="just">
              <a:buNone/>
            </a:pPr>
            <a:endParaRPr lang="es-ES" dirty="0" smtClean="0"/>
          </a:p>
          <a:p>
            <a:pPr marL="0" indent="0" algn="just">
              <a:buNone/>
            </a:pPr>
            <a:r>
              <a:rPr lang="es-ES" dirty="0" smtClean="0"/>
              <a:t>La </a:t>
            </a:r>
            <a:r>
              <a:rPr lang="es-ES" dirty="0"/>
              <a:t>reducción de capital social acordada en el ejercicio </a:t>
            </a:r>
            <a:r>
              <a:rPr lang="es-ES" b="1" dirty="0"/>
              <a:t>se mostrará en el balance de ese periodo</a:t>
            </a:r>
            <a:r>
              <a:rPr lang="es-ES" dirty="0"/>
              <a:t> siempre que la escritura pública en la que se refleje el </a:t>
            </a:r>
            <a:r>
              <a:rPr lang="es-ES" dirty="0" smtClean="0"/>
              <a:t>acuerdo se inscriba en el Registro Mercantil antes de </a:t>
            </a:r>
            <a:r>
              <a:rPr lang="es-ES" dirty="0" smtClean="0">
                <a:solidFill>
                  <a:srgbClr val="0070C0"/>
                </a:solidFill>
              </a:rPr>
              <a:t>que se formulen las CCAA del citado ejercicio, dentro del plazo establecido en el TRLSC</a:t>
            </a:r>
            <a:r>
              <a:rPr lang="es-ES" dirty="0" smtClean="0">
                <a:solidFill>
                  <a:srgbClr val="002060"/>
                </a:solidFill>
              </a:rPr>
              <a:t> </a:t>
            </a:r>
            <a:r>
              <a:rPr lang="es-ES" u="sng" strike="sngStrike" dirty="0" smtClean="0">
                <a:solidFill>
                  <a:srgbClr val="FF0000"/>
                </a:solidFill>
              </a:rPr>
              <a:t>finalice </a:t>
            </a:r>
            <a:r>
              <a:rPr lang="es-ES" u="sng" strike="sngStrike" dirty="0">
                <a:solidFill>
                  <a:srgbClr val="FF0000"/>
                </a:solidFill>
              </a:rPr>
              <a:t>el plazo previsto en la legislación para formular las </a:t>
            </a:r>
            <a:r>
              <a:rPr lang="es-ES" u="sng" strike="sngStrike" dirty="0" smtClean="0">
                <a:solidFill>
                  <a:srgbClr val="FF0000"/>
                </a:solidFill>
              </a:rPr>
              <a:t>CCAA </a:t>
            </a:r>
            <a:r>
              <a:rPr lang="es-ES" u="sng" strike="sngStrike" dirty="0">
                <a:solidFill>
                  <a:srgbClr val="FF0000"/>
                </a:solidFill>
              </a:rPr>
              <a:t>del citado ejercicio</a:t>
            </a:r>
            <a:r>
              <a:rPr lang="es-ES" u="sng" strike="sngStrike" dirty="0" smtClean="0">
                <a:solidFill>
                  <a:srgbClr val="FF0000"/>
                </a:solidFill>
              </a:rPr>
              <a:t>.</a:t>
            </a:r>
          </a:p>
          <a:p>
            <a:pPr marL="0" indent="0" algn="just">
              <a:buNone/>
            </a:pPr>
            <a:endParaRPr lang="es-ES" dirty="0"/>
          </a:p>
        </p:txBody>
      </p:sp>
      <p:sp>
        <p:nvSpPr>
          <p:cNvPr id="5" name="Marcador de pie de página 4"/>
          <p:cNvSpPr>
            <a:spLocks noGrp="1"/>
          </p:cNvSpPr>
          <p:nvPr>
            <p:ph type="ftr" sz="quarter" idx="11"/>
          </p:nvPr>
        </p:nvSpPr>
        <p:spPr/>
        <p:txBody>
          <a:bodyPr/>
          <a:lstStyle/>
          <a:p>
            <a:r>
              <a:rPr lang="es-ES" smtClean="0"/>
              <a:t>Resolución ICAC Presentación Instrumentos Financieros</a:t>
            </a:r>
            <a:endParaRPr lang="es-ES" dirty="0"/>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77</a:t>
            </a:fld>
            <a:endParaRPr lang="es-ES" dirty="0"/>
          </a:p>
        </p:txBody>
      </p:sp>
    </p:spTree>
    <p:extLst>
      <p:ext uri="{BB962C8B-B14F-4D97-AF65-F5344CB8AC3E}">
        <p14:creationId xmlns:p14="http://schemas.microsoft.com/office/powerpoint/2010/main" val="205278702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t>Reducción de capital por </a:t>
            </a:r>
            <a:r>
              <a:rPr lang="es-ES" dirty="0" smtClean="0"/>
              <a:t>pérdidas (art. 37)</a:t>
            </a:r>
          </a:p>
        </p:txBody>
      </p:sp>
      <p:sp>
        <p:nvSpPr>
          <p:cNvPr id="3" name="Marcador de contenido 2"/>
          <p:cNvSpPr>
            <a:spLocks noGrp="1"/>
          </p:cNvSpPr>
          <p:nvPr>
            <p:ph idx="1"/>
          </p:nvPr>
        </p:nvSpPr>
        <p:spPr/>
        <p:txBody>
          <a:bodyPr>
            <a:normAutofit fontScale="85000" lnSpcReduction="20000"/>
          </a:bodyPr>
          <a:lstStyle/>
          <a:p>
            <a:pPr marL="0" indent="0" algn="just">
              <a:buNone/>
            </a:pPr>
            <a:r>
              <a:rPr lang="es-ES" dirty="0"/>
              <a:t>-</a:t>
            </a:r>
            <a:r>
              <a:rPr lang="es-ES" dirty="0" smtClean="0"/>
              <a:t>Con </a:t>
            </a:r>
            <a:r>
              <a:rPr lang="es-ES" dirty="0"/>
              <a:t>carácter general, </a:t>
            </a:r>
            <a:r>
              <a:rPr lang="es-ES" b="1" dirty="0"/>
              <a:t>la reducción de capital social </a:t>
            </a:r>
            <a:r>
              <a:rPr lang="es-ES" dirty="0"/>
              <a:t>por pérdidas origina una variación en la composición de los epígrafes incluidos en los fondos propios del balance, pero </a:t>
            </a:r>
            <a:r>
              <a:rPr lang="es-ES" b="1" dirty="0"/>
              <a:t>no conlleva una variación del patrimonio neto de la sociedad.</a:t>
            </a:r>
          </a:p>
          <a:p>
            <a:pPr marL="0" indent="0" algn="just">
              <a:buNone/>
            </a:pPr>
            <a:r>
              <a:rPr lang="es-ES" dirty="0" smtClean="0"/>
              <a:t>-Cuando </a:t>
            </a:r>
            <a:r>
              <a:rPr lang="es-ES" dirty="0"/>
              <a:t>el </a:t>
            </a:r>
            <a:r>
              <a:rPr lang="es-ES" b="1" dirty="0"/>
              <a:t>capital </a:t>
            </a:r>
            <a:r>
              <a:rPr lang="es-ES" b="1" dirty="0" smtClean="0"/>
              <a:t>social </a:t>
            </a:r>
            <a:r>
              <a:rPr lang="es-ES" b="1" dirty="0" smtClean="0">
                <a:solidFill>
                  <a:srgbClr val="0070C0"/>
                </a:solidFill>
              </a:rPr>
              <a:t>que se reduce </a:t>
            </a:r>
            <a:r>
              <a:rPr lang="es-ES" b="1" dirty="0" smtClean="0"/>
              <a:t>esté contabilizado </a:t>
            </a:r>
            <a:r>
              <a:rPr lang="es-ES" b="1" dirty="0"/>
              <a:t>el pasivo del balance</a:t>
            </a:r>
            <a:r>
              <a:rPr lang="es-ES" dirty="0"/>
              <a:t>, la compensación de pérdidas se reconocerá con cargo a la deuda que se cancela.</a:t>
            </a:r>
          </a:p>
          <a:p>
            <a:pPr marL="0" indent="0" algn="just">
              <a:buNone/>
            </a:pPr>
            <a:r>
              <a:rPr lang="es-ES" dirty="0" smtClean="0"/>
              <a:t>-La </a:t>
            </a:r>
            <a:r>
              <a:rPr lang="es-ES" b="1" dirty="0"/>
              <a:t>reducción de capital social y, en su caso, de las reservas</a:t>
            </a:r>
            <a:r>
              <a:rPr lang="es-ES" dirty="0"/>
              <a:t>, en los términos regulados </a:t>
            </a:r>
            <a:r>
              <a:rPr lang="es-ES" dirty="0" smtClean="0"/>
              <a:t>en</a:t>
            </a:r>
            <a:r>
              <a:rPr lang="es-ES" b="1" dirty="0" smtClean="0">
                <a:solidFill>
                  <a:srgbClr val="0070C0"/>
                </a:solidFill>
              </a:rPr>
              <a:t> el TRLSC </a:t>
            </a:r>
            <a:r>
              <a:rPr lang="es-ES" strike="sngStrike" dirty="0">
                <a:solidFill>
                  <a:srgbClr val="FF0000"/>
                </a:solidFill>
              </a:rPr>
              <a:t>la legislación mercantil</a:t>
            </a:r>
            <a:r>
              <a:rPr lang="es-ES" dirty="0"/>
              <a:t>, se contabilizará por </a:t>
            </a:r>
            <a:r>
              <a:rPr lang="es-ES" u="sng" dirty="0"/>
              <a:t>el valor en libros de las pérdidas que se compensan</a:t>
            </a:r>
            <a:r>
              <a:rPr lang="es-ES" dirty="0"/>
              <a:t>.</a:t>
            </a:r>
          </a:p>
          <a:p>
            <a:pPr marL="0" indent="0" algn="just">
              <a:buNone/>
            </a:pPr>
            <a:r>
              <a:rPr lang="es-ES" dirty="0"/>
              <a:t>-</a:t>
            </a:r>
            <a:r>
              <a:rPr lang="es-ES" dirty="0" smtClean="0"/>
              <a:t>Si </a:t>
            </a:r>
            <a:r>
              <a:rPr lang="es-ES" dirty="0"/>
              <a:t>la reducción de capital tiene por </a:t>
            </a:r>
            <a:r>
              <a:rPr lang="es-ES" b="1" dirty="0"/>
              <a:t>finalidad </a:t>
            </a:r>
            <a:r>
              <a:rPr lang="es-ES" b="1" dirty="0" smtClean="0"/>
              <a:t>compensar </a:t>
            </a:r>
            <a:r>
              <a:rPr lang="es-ES" b="1" dirty="0" smtClean="0">
                <a:solidFill>
                  <a:srgbClr val="0070C0"/>
                </a:solidFill>
              </a:rPr>
              <a:t>todo o parte d</a:t>
            </a:r>
            <a:r>
              <a:rPr lang="es-ES" b="1" dirty="0" smtClean="0"/>
              <a:t>el </a:t>
            </a:r>
            <a:r>
              <a:rPr lang="es-ES" b="1" dirty="0"/>
              <a:t>resultado negativo del propio ejercicio</a:t>
            </a:r>
            <a:r>
              <a:rPr lang="es-ES" dirty="0"/>
              <a:t>, </a:t>
            </a:r>
            <a:r>
              <a:rPr lang="es-ES" u="sng" dirty="0"/>
              <a:t>se contabilizará con abono a una cuenta de reservas </a:t>
            </a:r>
            <a:r>
              <a:rPr lang="es-ES" dirty="0"/>
              <a:t>por el importe de la compensación de las pérdidas devengadas hasta la fecha a que se refiera el acuerdo.</a:t>
            </a:r>
          </a:p>
          <a:p>
            <a:pPr marL="0" indent="0" algn="just">
              <a:buNone/>
            </a:pPr>
            <a:r>
              <a:rPr lang="es-ES" dirty="0" smtClean="0"/>
              <a:t>-Se debe informar en la </a:t>
            </a:r>
            <a:r>
              <a:rPr lang="es-ES" b="1" dirty="0" smtClean="0"/>
              <a:t>memoria</a:t>
            </a:r>
            <a:r>
              <a:rPr lang="es-ES" dirty="0" smtClean="0"/>
              <a:t> </a:t>
            </a:r>
            <a:r>
              <a:rPr lang="es-ES" dirty="0"/>
              <a:t>y, en su caso, en el estado de cambios en el patrimonio neto.</a:t>
            </a:r>
          </a:p>
          <a:p>
            <a:pPr marL="0" indent="0" algn="just">
              <a:buNone/>
            </a:pPr>
            <a:endParaRPr lang="es-ES" dirty="0"/>
          </a:p>
        </p:txBody>
      </p:sp>
      <p:sp>
        <p:nvSpPr>
          <p:cNvPr id="5" name="Marcador de pie de página 4"/>
          <p:cNvSpPr>
            <a:spLocks noGrp="1"/>
          </p:cNvSpPr>
          <p:nvPr>
            <p:ph type="ftr" sz="quarter" idx="11"/>
          </p:nvPr>
        </p:nvSpPr>
        <p:spPr/>
        <p:txBody>
          <a:bodyPr/>
          <a:lstStyle/>
          <a:p>
            <a:r>
              <a:rPr lang="es-ES" smtClean="0"/>
              <a:t>Resolución ICAC Presentación Instrumentos Financieros</a:t>
            </a:r>
            <a:endParaRPr lang="es-ES" dirty="0"/>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78</a:t>
            </a:fld>
            <a:endParaRPr lang="es-ES" dirty="0"/>
          </a:p>
        </p:txBody>
      </p:sp>
    </p:spTree>
    <p:extLst>
      <p:ext uri="{BB962C8B-B14F-4D97-AF65-F5344CB8AC3E}">
        <p14:creationId xmlns:p14="http://schemas.microsoft.com/office/powerpoint/2010/main" val="127496017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i="1" dirty="0" smtClean="0">
                <a:solidFill>
                  <a:srgbClr val="002060"/>
                </a:solidFill>
                <a:latin typeface="+mn-lt"/>
              </a:rPr>
              <a:t>Reducción de capital por compensación de pérdidas en el TRLSC</a:t>
            </a:r>
            <a:endParaRPr lang="es-ES" b="1" i="1" dirty="0">
              <a:solidFill>
                <a:srgbClr val="002060"/>
              </a:solidFill>
              <a:latin typeface="+mn-lt"/>
            </a:endParaRPr>
          </a:p>
        </p:txBody>
      </p:sp>
      <p:sp>
        <p:nvSpPr>
          <p:cNvPr id="3" name="Marcador de contenido 2"/>
          <p:cNvSpPr>
            <a:spLocks noGrp="1"/>
          </p:cNvSpPr>
          <p:nvPr>
            <p:ph idx="1"/>
          </p:nvPr>
        </p:nvSpPr>
        <p:spPr/>
        <p:txBody>
          <a:bodyPr>
            <a:normAutofit fontScale="92500" lnSpcReduction="10000"/>
          </a:bodyPr>
          <a:lstStyle/>
          <a:p>
            <a:pPr marL="0" indent="0" algn="just">
              <a:buNone/>
            </a:pPr>
            <a:endParaRPr lang="es-ES" b="1" dirty="0" smtClean="0"/>
          </a:p>
          <a:p>
            <a:pPr marL="0" indent="0" algn="just">
              <a:buNone/>
            </a:pPr>
            <a:r>
              <a:rPr lang="es-ES" b="1" dirty="0" smtClean="0"/>
              <a:t>art. 327 TRLSC. </a:t>
            </a:r>
            <a:r>
              <a:rPr lang="es-ES" b="1" dirty="0"/>
              <a:t>Carácter obligatorio de la </a:t>
            </a:r>
            <a:r>
              <a:rPr lang="es-ES" b="1" dirty="0" smtClean="0"/>
              <a:t>reducción</a:t>
            </a:r>
            <a:endParaRPr lang="es-ES" b="1" dirty="0"/>
          </a:p>
          <a:p>
            <a:pPr marL="0" indent="0" algn="just">
              <a:buNone/>
            </a:pPr>
            <a:endParaRPr lang="es-ES" dirty="0" smtClean="0"/>
          </a:p>
          <a:p>
            <a:pPr marL="0" indent="0" algn="just">
              <a:buNone/>
            </a:pPr>
            <a:r>
              <a:rPr lang="es-ES" dirty="0" smtClean="0"/>
              <a:t>En </a:t>
            </a:r>
            <a:r>
              <a:rPr lang="es-ES" dirty="0"/>
              <a:t>la </a:t>
            </a:r>
            <a:r>
              <a:rPr lang="es-ES" b="1" dirty="0"/>
              <a:t>sociedad anónima</a:t>
            </a:r>
            <a:r>
              <a:rPr lang="es-ES" dirty="0"/>
              <a:t>, la reducción del </a:t>
            </a:r>
            <a:r>
              <a:rPr lang="es-ES" dirty="0" smtClean="0"/>
              <a:t>capital será obligatoria cuando:</a:t>
            </a:r>
          </a:p>
          <a:p>
            <a:pPr marL="514350" indent="-514350" algn="just">
              <a:buAutoNum type="alphaLcParenR"/>
            </a:pPr>
            <a:endParaRPr lang="es-ES" dirty="0" smtClean="0"/>
          </a:p>
          <a:p>
            <a:pPr marL="514350" indent="-514350" algn="just">
              <a:buAutoNum type="alphaLcParenR"/>
            </a:pPr>
            <a:r>
              <a:rPr lang="es-ES" dirty="0" smtClean="0"/>
              <a:t>las </a:t>
            </a:r>
            <a:r>
              <a:rPr lang="es-ES" b="1" dirty="0"/>
              <a:t>pérdidas hayan disminuido su patrimonio neto por debajo de </a:t>
            </a:r>
            <a:r>
              <a:rPr lang="es-ES" b="1" dirty="0" smtClean="0"/>
              <a:t>las 2/3 </a:t>
            </a:r>
            <a:r>
              <a:rPr lang="es-ES" b="1" dirty="0"/>
              <a:t>terceras partes de la cifra del capital</a:t>
            </a:r>
            <a:r>
              <a:rPr lang="es-ES" dirty="0"/>
              <a:t> </a:t>
            </a:r>
            <a:r>
              <a:rPr lang="es-ES" dirty="0" smtClean="0"/>
              <a:t>y</a:t>
            </a:r>
          </a:p>
          <a:p>
            <a:pPr marL="514350" indent="-514350" algn="just">
              <a:buAutoNum type="alphaLcParenR"/>
            </a:pPr>
            <a:endParaRPr lang="es-ES" b="1" dirty="0" smtClean="0"/>
          </a:p>
          <a:p>
            <a:pPr marL="514350" indent="-514350" algn="just">
              <a:buAutoNum type="alphaLcParenR"/>
            </a:pPr>
            <a:r>
              <a:rPr lang="es-ES" b="1" dirty="0" smtClean="0"/>
              <a:t>hubiere </a:t>
            </a:r>
            <a:r>
              <a:rPr lang="es-ES" b="1" dirty="0"/>
              <a:t>transcurrido un ejercicio social sin haberse recuperado el patrimonio neto</a:t>
            </a:r>
            <a:r>
              <a:rPr lang="es-ES" dirty="0"/>
              <a:t>.</a:t>
            </a:r>
          </a:p>
        </p:txBody>
      </p:sp>
      <p:sp>
        <p:nvSpPr>
          <p:cNvPr id="5" name="Marcador de pie de página 4"/>
          <p:cNvSpPr>
            <a:spLocks noGrp="1"/>
          </p:cNvSpPr>
          <p:nvPr>
            <p:ph type="ftr" sz="quarter" idx="11"/>
          </p:nvPr>
        </p:nvSpPr>
        <p:spPr/>
        <p:txBody>
          <a:bodyPr/>
          <a:lstStyle/>
          <a:p>
            <a:r>
              <a:rPr lang="es-ES" smtClean="0"/>
              <a:t>Resolución ICAC Presentación Instrumentos Financieros</a:t>
            </a:r>
            <a:endParaRPr lang="es-ES" dirty="0"/>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79</a:t>
            </a:fld>
            <a:endParaRPr lang="es-ES" dirty="0"/>
          </a:p>
        </p:txBody>
      </p:sp>
    </p:spTree>
    <p:extLst>
      <p:ext uri="{BB962C8B-B14F-4D97-AF65-F5344CB8AC3E}">
        <p14:creationId xmlns:p14="http://schemas.microsoft.com/office/powerpoint/2010/main" val="16247654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2084405" y="195843"/>
            <a:ext cx="8606155" cy="430887"/>
          </a:xfrm>
          <a:prstGeom prst="rect">
            <a:avLst/>
          </a:prstGeom>
        </p:spPr>
        <p:txBody>
          <a:bodyPr vert="horz" wrap="square" lIns="0" tIns="0" rIns="0" bIns="0" rtlCol="0" anchor="ctr">
            <a:spAutoFit/>
          </a:bodyPr>
          <a:lstStyle/>
          <a:p>
            <a:pPr marL="12700" algn="ctr">
              <a:lnSpc>
                <a:spcPct val="100000"/>
              </a:lnSpc>
              <a:tabLst>
                <a:tab pos="3021330" algn="l"/>
              </a:tabLst>
            </a:pPr>
            <a:r>
              <a:rPr lang="es-ES" sz="2800" b="1" i="1" dirty="0">
                <a:latin typeface="Calibri"/>
                <a:cs typeface="Calibri"/>
              </a:rPr>
              <a:t>D</a:t>
            </a:r>
            <a:r>
              <a:rPr sz="2800" b="1" i="1" spc="-5" dirty="0" err="1" smtClean="0">
                <a:latin typeface="Calibri"/>
                <a:cs typeface="Calibri"/>
              </a:rPr>
              <a:t>efinición</a:t>
            </a:r>
            <a:r>
              <a:rPr sz="2800" b="1" i="1" spc="-25" dirty="0" smtClean="0">
                <a:latin typeface="Calibri"/>
                <a:cs typeface="Calibri"/>
              </a:rPr>
              <a:t> </a:t>
            </a:r>
            <a:r>
              <a:rPr sz="2800" b="1" i="1" dirty="0">
                <a:latin typeface="Calibri"/>
                <a:cs typeface="Calibri"/>
              </a:rPr>
              <a:t>de </a:t>
            </a:r>
            <a:r>
              <a:rPr sz="2800" b="1" i="1" spc="-5" dirty="0" err="1" smtClean="0">
                <a:latin typeface="Calibri"/>
                <a:cs typeface="Calibri"/>
              </a:rPr>
              <a:t>pasivo</a:t>
            </a:r>
            <a:r>
              <a:rPr lang="es-ES" sz="2800" b="1" i="1" spc="-5" dirty="0" smtClean="0">
                <a:latin typeface="Calibri"/>
                <a:cs typeface="Calibri"/>
              </a:rPr>
              <a:t>/</a:t>
            </a:r>
            <a:r>
              <a:rPr sz="2800" b="1" i="1" spc="-10" dirty="0" err="1" smtClean="0">
                <a:latin typeface="Calibri"/>
                <a:cs typeface="Calibri"/>
              </a:rPr>
              <a:t>instrumento</a:t>
            </a:r>
            <a:r>
              <a:rPr sz="2800" b="1" i="1" spc="-10" dirty="0" smtClean="0">
                <a:latin typeface="Calibri"/>
                <a:cs typeface="Calibri"/>
              </a:rPr>
              <a:t> </a:t>
            </a:r>
            <a:r>
              <a:rPr sz="2800" b="1" i="1" dirty="0">
                <a:latin typeface="Calibri"/>
                <a:cs typeface="Calibri"/>
              </a:rPr>
              <a:t>de </a:t>
            </a:r>
            <a:r>
              <a:rPr sz="2800" b="1" i="1" spc="-10" dirty="0" err="1">
                <a:latin typeface="Calibri"/>
                <a:cs typeface="Calibri"/>
              </a:rPr>
              <a:t>patrimonio</a:t>
            </a:r>
            <a:r>
              <a:rPr sz="2800" b="1" i="1" spc="-10" dirty="0">
                <a:latin typeface="Calibri"/>
                <a:cs typeface="Calibri"/>
              </a:rPr>
              <a:t> </a:t>
            </a:r>
            <a:r>
              <a:rPr lang="es-ES" sz="2800" b="1" i="1" spc="-10" dirty="0" smtClean="0">
                <a:latin typeface="Calibri"/>
                <a:cs typeface="Calibri"/>
              </a:rPr>
              <a:t>(</a:t>
            </a:r>
            <a:r>
              <a:rPr sz="2800" b="1" i="1" spc="-10" dirty="0" smtClean="0">
                <a:latin typeface="Calibri"/>
                <a:cs typeface="Calibri"/>
              </a:rPr>
              <a:t>PGC</a:t>
            </a:r>
            <a:r>
              <a:rPr lang="es-ES" sz="2800" b="1" i="1" spc="-10" dirty="0" smtClean="0">
                <a:latin typeface="Calibri"/>
                <a:cs typeface="Calibri"/>
              </a:rPr>
              <a:t>)</a:t>
            </a:r>
            <a:endParaRPr sz="2800" b="1" i="1" dirty="0">
              <a:latin typeface="Calibri"/>
              <a:cs typeface="Calibri"/>
            </a:endParaRPr>
          </a:p>
        </p:txBody>
      </p:sp>
      <p:sp>
        <p:nvSpPr>
          <p:cNvPr id="2" name="Rectángulo 1"/>
          <p:cNvSpPr/>
          <p:nvPr/>
        </p:nvSpPr>
        <p:spPr>
          <a:xfrm>
            <a:off x="519953" y="4220946"/>
            <a:ext cx="11223812" cy="923330"/>
          </a:xfrm>
          <a:prstGeom prst="rect">
            <a:avLst/>
          </a:prstGeom>
        </p:spPr>
        <p:txBody>
          <a:bodyPr wrap="square">
            <a:spAutoFit/>
          </a:bodyPr>
          <a:lstStyle/>
          <a:p>
            <a:pPr algn="just"/>
            <a:r>
              <a:rPr lang="es-ES" b="1" dirty="0" smtClean="0">
                <a:solidFill>
                  <a:srgbClr val="000000"/>
                </a:solidFill>
                <a:cs typeface="Arial" panose="020B0604020202020204" pitchFamily="34" charset="0"/>
              </a:rPr>
              <a:t>IF Compuesto: </a:t>
            </a:r>
            <a:r>
              <a:rPr lang="es-ES" dirty="0" smtClean="0">
                <a:solidFill>
                  <a:srgbClr val="000000"/>
                </a:solidFill>
                <a:cs typeface="Arial" panose="020B0604020202020204" pitchFamily="34" charset="0"/>
              </a:rPr>
              <a:t>cuando </a:t>
            </a:r>
            <a:r>
              <a:rPr lang="es-ES" dirty="0">
                <a:solidFill>
                  <a:srgbClr val="000000"/>
                </a:solidFill>
                <a:cs typeface="Arial" panose="020B0604020202020204" pitchFamily="34" charset="0"/>
              </a:rPr>
              <a:t>se trata de </a:t>
            </a:r>
            <a:r>
              <a:rPr lang="es-ES" dirty="0" smtClean="0">
                <a:solidFill>
                  <a:srgbClr val="000000"/>
                </a:solidFill>
                <a:cs typeface="Arial" panose="020B0604020202020204" pitchFamily="34" charset="0"/>
              </a:rPr>
              <a:t>un instrumento financiero </a:t>
            </a:r>
            <a:r>
              <a:rPr lang="es-ES" dirty="0">
                <a:solidFill>
                  <a:srgbClr val="000000"/>
                </a:solidFill>
                <a:cs typeface="Arial" panose="020B0604020202020204" pitchFamily="34" charset="0"/>
              </a:rPr>
              <a:t>en el que, se </a:t>
            </a:r>
            <a:r>
              <a:rPr lang="es-ES" dirty="0" smtClean="0">
                <a:solidFill>
                  <a:srgbClr val="000000"/>
                </a:solidFill>
                <a:cs typeface="Arial" panose="020B0604020202020204" pitchFamily="34" charset="0"/>
              </a:rPr>
              <a:t>identifica</a:t>
            </a:r>
            <a:r>
              <a:rPr lang="es-ES" dirty="0">
                <a:solidFill>
                  <a:srgbClr val="000000"/>
                </a:solidFill>
                <a:cs typeface="Arial" panose="020B0604020202020204" pitchFamily="34" charset="0"/>
              </a:rPr>
              <a:t>, simultáneamente</a:t>
            </a:r>
            <a:r>
              <a:rPr lang="es-ES" dirty="0" smtClean="0">
                <a:solidFill>
                  <a:srgbClr val="000000"/>
                </a:solidFill>
                <a:cs typeface="Arial" panose="020B0604020202020204" pitchFamily="34" charset="0"/>
              </a:rPr>
              <a:t>, para </a:t>
            </a:r>
            <a:r>
              <a:rPr lang="es-ES" dirty="0">
                <a:solidFill>
                  <a:srgbClr val="000000"/>
                </a:solidFill>
                <a:cs typeface="Arial" panose="020B0604020202020204" pitchFamily="34" charset="0"/>
              </a:rPr>
              <a:t>una de las partes intervinientes un pasivo y </a:t>
            </a:r>
            <a:r>
              <a:rPr lang="es-ES" dirty="0" smtClean="0">
                <a:solidFill>
                  <a:srgbClr val="000000"/>
                </a:solidFill>
                <a:cs typeface="Arial" panose="020B0604020202020204" pitchFamily="34" charset="0"/>
              </a:rPr>
              <a:t>un instrumento </a:t>
            </a:r>
            <a:r>
              <a:rPr lang="es-ES" dirty="0">
                <a:solidFill>
                  <a:srgbClr val="000000"/>
                </a:solidFill>
                <a:cs typeface="Arial" panose="020B0604020202020204" pitchFamily="34" charset="0"/>
              </a:rPr>
              <a:t>de patrimonio propio.</a:t>
            </a:r>
          </a:p>
          <a:p>
            <a:r>
              <a:rPr lang="es-ES" i="1" dirty="0">
                <a:solidFill>
                  <a:srgbClr val="FFFFFF"/>
                </a:solidFill>
                <a:latin typeface="NewAster-Italic"/>
              </a:rPr>
              <a:t>a</a:t>
            </a:r>
            <a:r>
              <a:rPr lang="es-ES" i="1" dirty="0" smtClean="0">
                <a:solidFill>
                  <a:srgbClr val="FFFFFF"/>
                </a:solidFill>
                <a:latin typeface="NewAster-Italic"/>
              </a:rPr>
              <a:t>)</a:t>
            </a:r>
            <a:endParaRPr lang="es-ES" dirty="0"/>
          </a:p>
        </p:txBody>
      </p:sp>
      <p:sp>
        <p:nvSpPr>
          <p:cNvPr id="3" name="Rectángulo 2"/>
          <p:cNvSpPr/>
          <p:nvPr/>
        </p:nvSpPr>
        <p:spPr>
          <a:xfrm>
            <a:off x="519953" y="5290092"/>
            <a:ext cx="11223812" cy="1200329"/>
          </a:xfrm>
          <a:prstGeom prst="rect">
            <a:avLst/>
          </a:prstGeom>
        </p:spPr>
        <p:txBody>
          <a:bodyPr wrap="square">
            <a:spAutoFit/>
          </a:bodyPr>
          <a:lstStyle/>
          <a:p>
            <a:pPr algn="just"/>
            <a:r>
              <a:rPr lang="es-ES" dirty="0">
                <a:solidFill>
                  <a:srgbClr val="000000"/>
                </a:solidFill>
                <a:cs typeface="Arial" panose="020B0604020202020204" pitchFamily="34" charset="0"/>
              </a:rPr>
              <a:t>Por </a:t>
            </a:r>
            <a:r>
              <a:rPr lang="es-ES" dirty="0" smtClean="0">
                <a:solidFill>
                  <a:srgbClr val="000000"/>
                </a:solidFill>
                <a:cs typeface="Arial" panose="020B0604020202020204" pitchFamily="34" charset="0"/>
              </a:rPr>
              <a:t>ejemplo: </a:t>
            </a:r>
            <a:r>
              <a:rPr lang="es-ES" b="1" u="sng" dirty="0" smtClean="0">
                <a:solidFill>
                  <a:srgbClr val="000000"/>
                </a:solidFill>
                <a:cs typeface="Arial" panose="020B0604020202020204" pitchFamily="34" charset="0"/>
              </a:rPr>
              <a:t>obligaciones </a:t>
            </a:r>
            <a:r>
              <a:rPr lang="es-ES" b="1" u="sng" dirty="0">
                <a:solidFill>
                  <a:srgbClr val="000000"/>
                </a:solidFill>
                <a:cs typeface="Arial" panose="020B0604020202020204" pitchFamily="34" charset="0"/>
              </a:rPr>
              <a:t>convertibles </a:t>
            </a:r>
            <a:r>
              <a:rPr lang="es-ES" b="1" u="sng" dirty="0" smtClean="0">
                <a:solidFill>
                  <a:srgbClr val="000000"/>
                </a:solidFill>
                <a:cs typeface="Arial" panose="020B0604020202020204" pitchFamily="34" charset="0"/>
              </a:rPr>
              <a:t>en acciones</a:t>
            </a:r>
            <a:r>
              <a:rPr lang="es-ES" dirty="0" smtClean="0">
                <a:solidFill>
                  <a:srgbClr val="000000"/>
                </a:solidFill>
                <a:cs typeface="Arial" panose="020B0604020202020204" pitchFamily="34" charset="0"/>
              </a:rPr>
              <a:t>; </a:t>
            </a:r>
            <a:r>
              <a:rPr lang="es-ES" dirty="0">
                <a:solidFill>
                  <a:srgbClr val="000000"/>
                </a:solidFill>
                <a:cs typeface="Arial" panose="020B0604020202020204" pitchFamily="34" charset="0"/>
              </a:rPr>
              <a:t>claramente hay un pasivo </a:t>
            </a:r>
            <a:r>
              <a:rPr lang="es-ES" dirty="0" smtClean="0">
                <a:solidFill>
                  <a:srgbClr val="000000"/>
                </a:solidFill>
                <a:cs typeface="Arial" panose="020B0604020202020204" pitchFamily="34" charset="0"/>
              </a:rPr>
              <a:t>consecuencia de </a:t>
            </a:r>
            <a:r>
              <a:rPr lang="es-ES" dirty="0">
                <a:solidFill>
                  <a:srgbClr val="000000"/>
                </a:solidFill>
                <a:cs typeface="Arial" panose="020B0604020202020204" pitchFamily="34" charset="0"/>
              </a:rPr>
              <a:t>la obligación de reembolso por parte del </a:t>
            </a:r>
            <a:r>
              <a:rPr lang="es-ES" dirty="0" smtClean="0">
                <a:solidFill>
                  <a:srgbClr val="000000"/>
                </a:solidFill>
                <a:cs typeface="Arial" panose="020B0604020202020204" pitchFamily="34" charset="0"/>
              </a:rPr>
              <a:t>emisor del </a:t>
            </a:r>
            <a:r>
              <a:rPr lang="es-ES" dirty="0">
                <a:solidFill>
                  <a:srgbClr val="000000"/>
                </a:solidFill>
                <a:cs typeface="Arial" panose="020B0604020202020204" pitchFamily="34" charset="0"/>
              </a:rPr>
              <a:t>importe obtenido, y simultáneamente en la medida que </a:t>
            </a:r>
            <a:r>
              <a:rPr lang="es-ES" dirty="0" smtClean="0">
                <a:solidFill>
                  <a:srgbClr val="000000"/>
                </a:solidFill>
                <a:cs typeface="Arial" panose="020B0604020202020204" pitchFamily="34" charset="0"/>
              </a:rPr>
              <a:t>el inversor </a:t>
            </a:r>
            <a:r>
              <a:rPr lang="es-ES" dirty="0">
                <a:solidFill>
                  <a:srgbClr val="000000"/>
                </a:solidFill>
                <a:cs typeface="Arial" panose="020B0604020202020204" pitchFamily="34" charset="0"/>
              </a:rPr>
              <a:t>tiene una opción a su conversión a capital de un </a:t>
            </a:r>
            <a:r>
              <a:rPr lang="es-ES" dirty="0" smtClean="0">
                <a:solidFill>
                  <a:srgbClr val="000000"/>
                </a:solidFill>
                <a:cs typeface="Arial" panose="020B0604020202020204" pitchFamily="34" charset="0"/>
              </a:rPr>
              <a:t>im</a:t>
            </a:r>
            <a:r>
              <a:rPr lang="es-ES" dirty="0">
                <a:cs typeface="Arial" panose="020B0604020202020204" pitchFamily="34" charset="0"/>
              </a:rPr>
              <a:t>porte </a:t>
            </a:r>
            <a:r>
              <a:rPr lang="es-ES" dirty="0" smtClean="0">
                <a:cs typeface="Arial" panose="020B0604020202020204" pitchFamily="34" charset="0"/>
              </a:rPr>
              <a:t>fijo </a:t>
            </a:r>
            <a:r>
              <a:rPr lang="es-ES" dirty="0">
                <a:cs typeface="Arial" panose="020B0604020202020204" pitchFamily="34" charset="0"/>
              </a:rPr>
              <a:t>por un número </a:t>
            </a:r>
            <a:r>
              <a:rPr lang="es-ES" dirty="0" smtClean="0">
                <a:cs typeface="Arial" panose="020B0604020202020204" pitchFamily="34" charset="0"/>
              </a:rPr>
              <a:t>fijo </a:t>
            </a:r>
            <a:r>
              <a:rPr lang="es-ES" dirty="0">
                <a:cs typeface="Arial" panose="020B0604020202020204" pitchFamily="34" charset="0"/>
              </a:rPr>
              <a:t>de instrumentos de patrimonio</a:t>
            </a:r>
            <a:r>
              <a:rPr lang="es-ES" dirty="0" smtClean="0">
                <a:cs typeface="Arial" panose="020B0604020202020204" pitchFamily="34" charset="0"/>
              </a:rPr>
              <a:t>, se </a:t>
            </a:r>
            <a:r>
              <a:rPr lang="es-ES" dirty="0">
                <a:cs typeface="Arial" panose="020B0604020202020204" pitchFamily="34" charset="0"/>
              </a:rPr>
              <a:t>habrá emitido un derivado que tendrá la </a:t>
            </a:r>
            <a:r>
              <a:rPr lang="es-ES" dirty="0" smtClean="0">
                <a:cs typeface="Arial" panose="020B0604020202020204" pitchFamily="34" charset="0"/>
              </a:rPr>
              <a:t>calificación de patrimonio </a:t>
            </a:r>
            <a:r>
              <a:rPr lang="es-ES" dirty="0">
                <a:cs typeface="Arial" panose="020B0604020202020204" pitchFamily="34" charset="0"/>
              </a:rPr>
              <a:t>neto («autocartera»).</a:t>
            </a:r>
          </a:p>
        </p:txBody>
      </p:sp>
      <p:sp>
        <p:nvSpPr>
          <p:cNvPr id="6" name="Flecha abajo 5"/>
          <p:cNvSpPr/>
          <p:nvPr/>
        </p:nvSpPr>
        <p:spPr>
          <a:xfrm>
            <a:off x="5501266" y="4828427"/>
            <a:ext cx="886217" cy="4616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aphicFrame>
        <p:nvGraphicFramePr>
          <p:cNvPr id="7" name="Diagrama 6"/>
          <p:cNvGraphicFramePr/>
          <p:nvPr>
            <p:extLst/>
          </p:nvPr>
        </p:nvGraphicFramePr>
        <p:xfrm>
          <a:off x="3119718" y="914400"/>
          <a:ext cx="6884894" cy="3160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Flecha doblada hacia arriba 10"/>
          <p:cNvSpPr/>
          <p:nvPr/>
        </p:nvSpPr>
        <p:spPr>
          <a:xfrm rot="10800000">
            <a:off x="1981200" y="3467780"/>
            <a:ext cx="6221502" cy="521514"/>
          </a:xfrm>
          <a:prstGeom prst="ben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S" dirty="0"/>
          </a:p>
        </p:txBody>
      </p:sp>
      <p:sp>
        <p:nvSpPr>
          <p:cNvPr id="8" name="Marcador de pie de página 7"/>
          <p:cNvSpPr>
            <a:spLocks noGrp="1"/>
          </p:cNvSpPr>
          <p:nvPr>
            <p:ph type="ftr" sz="quarter" idx="11"/>
          </p:nvPr>
        </p:nvSpPr>
        <p:spPr/>
        <p:txBody>
          <a:bodyPr/>
          <a:lstStyle/>
          <a:p>
            <a:r>
              <a:rPr lang="es-ES" smtClean="0"/>
              <a:t>Resolución ICAC Presentación Instrumentos Financieros</a:t>
            </a:r>
            <a:endParaRPr lang="es-ES" dirty="0"/>
          </a:p>
        </p:txBody>
      </p:sp>
      <p:sp>
        <p:nvSpPr>
          <p:cNvPr id="9" name="Marcador de número de diapositiva 8"/>
          <p:cNvSpPr>
            <a:spLocks noGrp="1"/>
          </p:cNvSpPr>
          <p:nvPr>
            <p:ph type="sldNum" sz="quarter" idx="12"/>
          </p:nvPr>
        </p:nvSpPr>
        <p:spPr/>
        <p:txBody>
          <a:bodyPr/>
          <a:lstStyle/>
          <a:p>
            <a:fld id="{E3641F1E-9ABE-44B9-AD99-E142BFF6F330}" type="slidenum">
              <a:rPr lang="es-ES" smtClean="0"/>
              <a:pPr/>
              <a:t>8</a:t>
            </a:fld>
            <a:endParaRPr lang="es-ES" dirty="0"/>
          </a:p>
        </p:txBody>
      </p:sp>
    </p:spTree>
    <p:extLst>
      <p:ext uri="{BB962C8B-B14F-4D97-AF65-F5344CB8AC3E}">
        <p14:creationId xmlns:p14="http://schemas.microsoft.com/office/powerpoint/2010/main" val="398070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Graphic spid="7" grpId="0">
        <p:bldAsOne/>
      </p:bldGraphic>
      <p:bldP spid="11"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i="1" dirty="0" smtClean="0">
                <a:solidFill>
                  <a:srgbClr val="002060"/>
                </a:solidFill>
                <a:latin typeface="+mn-lt"/>
              </a:rPr>
              <a:t>Reducción de capital por compensación </a:t>
            </a:r>
            <a:br>
              <a:rPr lang="es-ES" b="1" i="1" dirty="0" smtClean="0">
                <a:solidFill>
                  <a:srgbClr val="002060"/>
                </a:solidFill>
                <a:latin typeface="+mn-lt"/>
              </a:rPr>
            </a:br>
            <a:r>
              <a:rPr lang="es-ES" b="1" i="1" dirty="0" smtClean="0">
                <a:solidFill>
                  <a:srgbClr val="002060"/>
                </a:solidFill>
                <a:latin typeface="+mn-lt"/>
              </a:rPr>
              <a:t>de pérdidas (caso práctico)</a:t>
            </a:r>
            <a:endParaRPr lang="es-ES" b="1" i="1" dirty="0">
              <a:solidFill>
                <a:srgbClr val="002060"/>
              </a:solidFill>
              <a:latin typeface="+mn-lt"/>
            </a:endParaRPr>
          </a:p>
        </p:txBody>
      </p:sp>
      <p:sp>
        <p:nvSpPr>
          <p:cNvPr id="4" name="Marcador de contenido 3"/>
          <p:cNvSpPr>
            <a:spLocks noGrp="1"/>
          </p:cNvSpPr>
          <p:nvPr>
            <p:ph idx="1"/>
          </p:nvPr>
        </p:nvSpPr>
        <p:spPr>
          <a:xfrm>
            <a:off x="838200" y="2013883"/>
            <a:ext cx="10515600" cy="4351338"/>
          </a:xfrm>
        </p:spPr>
        <p:txBody>
          <a:bodyPr/>
          <a:lstStyle/>
          <a:p>
            <a:pPr marL="0" indent="0">
              <a:buNone/>
            </a:pPr>
            <a:r>
              <a:rPr lang="es-ES" dirty="0" smtClean="0"/>
              <a:t>El </a:t>
            </a:r>
            <a:r>
              <a:rPr lang="es-ES" dirty="0"/>
              <a:t>patrimonio neto de la sociedad ABC a 31 de diciembre de 20X1 y 20X0:</a:t>
            </a:r>
          </a:p>
          <a:p>
            <a:endParaRPr lang="es-ES" dirty="0"/>
          </a:p>
        </p:txBody>
      </p:sp>
      <p:graphicFrame>
        <p:nvGraphicFramePr>
          <p:cNvPr id="5" name="object 3"/>
          <p:cNvGraphicFramePr>
            <a:graphicFrameLocks noGrp="1"/>
          </p:cNvGraphicFramePr>
          <p:nvPr>
            <p:extLst>
              <p:ext uri="{D42A27DB-BD31-4B8C-83A1-F6EECF244321}">
                <p14:modId xmlns:p14="http://schemas.microsoft.com/office/powerpoint/2010/main" val="3443853438"/>
              </p:ext>
            </p:extLst>
          </p:nvPr>
        </p:nvGraphicFramePr>
        <p:xfrm>
          <a:off x="2005672" y="3028981"/>
          <a:ext cx="7130790" cy="2167124"/>
        </p:xfrm>
        <a:graphic>
          <a:graphicData uri="http://schemas.openxmlformats.org/drawingml/2006/table">
            <a:tbl>
              <a:tblPr firstRow="1" bandRow="1">
                <a:tableStyleId>{3B4B98B0-60AC-42C2-AFA5-B58CD77FA1E5}</a:tableStyleId>
              </a:tblPr>
              <a:tblGrid>
                <a:gridCol w="4261604"/>
                <a:gridCol w="1434593"/>
                <a:gridCol w="1434593"/>
              </a:tblGrid>
              <a:tr h="0">
                <a:tc>
                  <a:txBody>
                    <a:bodyPr/>
                    <a:lstStyle/>
                    <a:p>
                      <a:endParaRPr sz="1400" dirty="0">
                        <a:latin typeface="Arial"/>
                        <a:cs typeface="Arial"/>
                      </a:endParaRPr>
                    </a:p>
                  </a:txBody>
                  <a:tcPr marL="0" marR="0" marT="0" marB="0"/>
                </a:tc>
                <a:tc>
                  <a:txBody>
                    <a:bodyPr/>
                    <a:lstStyle/>
                    <a:p>
                      <a:pPr marL="2540" algn="r">
                        <a:lnSpc>
                          <a:spcPct val="100000"/>
                        </a:lnSpc>
                        <a:spcBef>
                          <a:spcPts val="15"/>
                        </a:spcBef>
                      </a:pPr>
                      <a:r>
                        <a:rPr sz="1800" spc="-5" dirty="0" smtClean="0"/>
                        <a:t>20X</a:t>
                      </a:r>
                      <a:r>
                        <a:rPr lang="es-ES" sz="1800" spc="-5" dirty="0" smtClean="0"/>
                        <a:t>1</a:t>
                      </a:r>
                      <a:endParaRPr sz="1800" dirty="0">
                        <a:latin typeface="Arial"/>
                        <a:cs typeface="Arial"/>
                      </a:endParaRPr>
                    </a:p>
                  </a:txBody>
                  <a:tcPr marL="0" marR="0" marT="0" marB="0"/>
                </a:tc>
                <a:tc>
                  <a:txBody>
                    <a:bodyPr/>
                    <a:lstStyle/>
                    <a:p>
                      <a:pPr marL="314960" algn="r">
                        <a:lnSpc>
                          <a:spcPct val="100000"/>
                        </a:lnSpc>
                        <a:spcBef>
                          <a:spcPts val="15"/>
                        </a:spcBef>
                      </a:pPr>
                      <a:r>
                        <a:rPr sz="1800" spc="-5" dirty="0" smtClean="0"/>
                        <a:t>20X</a:t>
                      </a:r>
                      <a:r>
                        <a:rPr lang="es-ES" sz="1800" spc="-5" dirty="0" smtClean="0"/>
                        <a:t>0</a:t>
                      </a:r>
                      <a:endParaRPr sz="1800" dirty="0">
                        <a:latin typeface="Arial"/>
                        <a:cs typeface="Arial"/>
                      </a:endParaRPr>
                    </a:p>
                  </a:txBody>
                  <a:tcPr marL="0" marR="0" marT="0" marB="0"/>
                </a:tc>
              </a:tr>
              <a:tr h="315467">
                <a:tc>
                  <a:txBody>
                    <a:bodyPr/>
                    <a:lstStyle/>
                    <a:p>
                      <a:pPr marL="62230">
                        <a:lnSpc>
                          <a:spcPct val="100000"/>
                        </a:lnSpc>
                        <a:spcBef>
                          <a:spcPts val="15"/>
                        </a:spcBef>
                      </a:pPr>
                      <a:r>
                        <a:rPr sz="1800" spc="-5" dirty="0"/>
                        <a:t>Capital</a:t>
                      </a:r>
                      <a:r>
                        <a:rPr sz="1800" spc="-55" dirty="0"/>
                        <a:t> </a:t>
                      </a:r>
                      <a:r>
                        <a:rPr sz="1800" spc="-5" dirty="0"/>
                        <a:t>social</a:t>
                      </a:r>
                      <a:endParaRPr sz="1800" dirty="0">
                        <a:latin typeface="Arial"/>
                        <a:cs typeface="Arial"/>
                      </a:endParaRPr>
                    </a:p>
                  </a:txBody>
                  <a:tcPr marL="0" marR="0" marT="0" marB="0"/>
                </a:tc>
                <a:tc>
                  <a:txBody>
                    <a:bodyPr/>
                    <a:lstStyle/>
                    <a:p>
                      <a:pPr algn="r" rtl="0" fontAlgn="ctr"/>
                      <a:r>
                        <a:rPr lang="es-ES" sz="1800" u="none" strike="noStrike" dirty="0">
                          <a:effectLst/>
                        </a:rPr>
                        <a:t>800.000</a:t>
                      </a:r>
                      <a:endParaRPr lang="es-ES" sz="18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rtl="0" fontAlgn="ctr"/>
                      <a:r>
                        <a:rPr lang="es-ES" sz="1800" u="none" strike="noStrike" dirty="0">
                          <a:effectLst/>
                        </a:rPr>
                        <a:t>800.000</a:t>
                      </a:r>
                      <a:endParaRPr lang="es-ES" sz="1800" b="0" i="0" u="none" strike="noStrike" dirty="0">
                        <a:solidFill>
                          <a:srgbClr val="000000"/>
                        </a:solidFill>
                        <a:effectLst/>
                        <a:latin typeface="Calibri" panose="020F0502020204030204" pitchFamily="34" charset="0"/>
                      </a:endParaRPr>
                    </a:p>
                  </a:txBody>
                  <a:tcPr marL="7620" marR="7620" marT="7620" marB="0" anchor="ctr"/>
                </a:tc>
              </a:tr>
              <a:tr h="315468">
                <a:tc>
                  <a:txBody>
                    <a:bodyPr/>
                    <a:lstStyle/>
                    <a:p>
                      <a:pPr marL="62230">
                        <a:lnSpc>
                          <a:spcPct val="100000"/>
                        </a:lnSpc>
                        <a:spcBef>
                          <a:spcPts val="15"/>
                        </a:spcBef>
                      </a:pPr>
                      <a:r>
                        <a:rPr sz="1800" spc="-5" dirty="0"/>
                        <a:t>Reserva</a:t>
                      </a:r>
                      <a:r>
                        <a:rPr sz="1800" spc="-65" dirty="0"/>
                        <a:t> </a:t>
                      </a:r>
                      <a:r>
                        <a:rPr sz="1800" spc="-5" dirty="0"/>
                        <a:t>legal</a:t>
                      </a:r>
                      <a:endParaRPr sz="1800" dirty="0">
                        <a:latin typeface="Arial"/>
                        <a:cs typeface="Arial"/>
                      </a:endParaRPr>
                    </a:p>
                  </a:txBody>
                  <a:tcPr marL="0" marR="0" marT="0" marB="0"/>
                </a:tc>
                <a:tc>
                  <a:txBody>
                    <a:bodyPr/>
                    <a:lstStyle/>
                    <a:p>
                      <a:pPr algn="r" rtl="0" fontAlgn="ctr"/>
                      <a:r>
                        <a:rPr lang="es-ES" sz="1800" u="none" strike="noStrike" dirty="0">
                          <a:effectLst/>
                        </a:rPr>
                        <a:t>50.000</a:t>
                      </a:r>
                      <a:endParaRPr lang="es-ES" sz="18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rtl="0" fontAlgn="ctr"/>
                      <a:r>
                        <a:rPr lang="es-ES" sz="1800" u="none" strike="noStrike" dirty="0">
                          <a:effectLst/>
                        </a:rPr>
                        <a:t>50.000</a:t>
                      </a:r>
                      <a:endParaRPr lang="es-ES" sz="1800" b="0" i="0" u="none" strike="noStrike" dirty="0">
                        <a:solidFill>
                          <a:srgbClr val="000000"/>
                        </a:solidFill>
                        <a:effectLst/>
                        <a:latin typeface="Calibri" panose="020F0502020204030204" pitchFamily="34" charset="0"/>
                      </a:endParaRPr>
                    </a:p>
                  </a:txBody>
                  <a:tcPr marL="7620" marR="7620" marT="7620" marB="0" anchor="ctr"/>
                </a:tc>
              </a:tr>
              <a:tr h="315467">
                <a:tc>
                  <a:txBody>
                    <a:bodyPr/>
                    <a:lstStyle/>
                    <a:p>
                      <a:pPr marL="62230">
                        <a:lnSpc>
                          <a:spcPct val="100000"/>
                        </a:lnSpc>
                        <a:spcBef>
                          <a:spcPts val="15"/>
                        </a:spcBef>
                      </a:pPr>
                      <a:r>
                        <a:rPr sz="1800" spc="-5" dirty="0"/>
                        <a:t>Reserva</a:t>
                      </a:r>
                      <a:r>
                        <a:rPr sz="1800" spc="-60" dirty="0"/>
                        <a:t> </a:t>
                      </a:r>
                      <a:r>
                        <a:rPr sz="1800" spc="-5" dirty="0"/>
                        <a:t>voluntaria</a:t>
                      </a:r>
                      <a:endParaRPr sz="1800" dirty="0">
                        <a:latin typeface="Arial"/>
                        <a:cs typeface="Arial"/>
                      </a:endParaRPr>
                    </a:p>
                  </a:txBody>
                  <a:tcPr marL="0" marR="0" marT="0" marB="0"/>
                </a:tc>
                <a:tc>
                  <a:txBody>
                    <a:bodyPr/>
                    <a:lstStyle/>
                    <a:p>
                      <a:pPr algn="r" rtl="0" fontAlgn="ctr"/>
                      <a:r>
                        <a:rPr lang="es-ES" sz="1800" u="none" strike="noStrike" dirty="0">
                          <a:effectLst/>
                        </a:rPr>
                        <a:t>80.000</a:t>
                      </a:r>
                      <a:endParaRPr lang="es-ES" sz="18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rtl="0" fontAlgn="ctr"/>
                      <a:r>
                        <a:rPr lang="es-ES" sz="1800" u="none" strike="noStrike" dirty="0">
                          <a:effectLst/>
                        </a:rPr>
                        <a:t>80.000</a:t>
                      </a:r>
                      <a:endParaRPr lang="es-ES" sz="1800" b="0" i="0" u="none" strike="noStrike" dirty="0">
                        <a:solidFill>
                          <a:srgbClr val="000000"/>
                        </a:solidFill>
                        <a:effectLst/>
                        <a:latin typeface="Calibri" panose="020F0502020204030204" pitchFamily="34" charset="0"/>
                      </a:endParaRPr>
                    </a:p>
                  </a:txBody>
                  <a:tcPr marL="7620" marR="7620" marT="7620" marB="0" anchor="ctr"/>
                </a:tc>
              </a:tr>
              <a:tr h="315468">
                <a:tc>
                  <a:txBody>
                    <a:bodyPr/>
                    <a:lstStyle/>
                    <a:p>
                      <a:pPr marL="62230">
                        <a:lnSpc>
                          <a:spcPct val="100000"/>
                        </a:lnSpc>
                        <a:spcBef>
                          <a:spcPts val="15"/>
                        </a:spcBef>
                      </a:pPr>
                      <a:r>
                        <a:rPr sz="1800" spc="-5" dirty="0"/>
                        <a:t>Resultados negativos de ejercicios</a:t>
                      </a:r>
                      <a:r>
                        <a:rPr sz="1800" spc="65" dirty="0"/>
                        <a:t> </a:t>
                      </a:r>
                      <a:r>
                        <a:rPr sz="1800" spc="-5" dirty="0"/>
                        <a:t>anteriores</a:t>
                      </a:r>
                      <a:endParaRPr sz="1800" dirty="0">
                        <a:latin typeface="Arial"/>
                        <a:cs typeface="Arial"/>
                      </a:endParaRPr>
                    </a:p>
                  </a:txBody>
                  <a:tcPr marL="0" marR="0" marT="0" marB="0"/>
                </a:tc>
                <a:tc>
                  <a:txBody>
                    <a:bodyPr/>
                    <a:lstStyle/>
                    <a:p>
                      <a:pPr algn="r" rtl="0" fontAlgn="ctr"/>
                      <a:r>
                        <a:rPr lang="es-ES" sz="1800" u="none" strike="noStrike" dirty="0">
                          <a:effectLst/>
                        </a:rPr>
                        <a:t>-400.000</a:t>
                      </a:r>
                      <a:endParaRPr lang="es-ES" sz="18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rtl="0" fontAlgn="ctr"/>
                      <a:r>
                        <a:rPr lang="es-ES" sz="1800" u="none" strike="noStrike" dirty="0">
                          <a:effectLst/>
                        </a:rPr>
                        <a:t>-370.000</a:t>
                      </a:r>
                      <a:endParaRPr lang="es-ES" sz="1800" b="0" i="0" u="none" strike="noStrike" dirty="0">
                        <a:solidFill>
                          <a:srgbClr val="000000"/>
                        </a:solidFill>
                        <a:effectLst/>
                        <a:latin typeface="Calibri" panose="020F0502020204030204" pitchFamily="34" charset="0"/>
                      </a:endParaRPr>
                    </a:p>
                  </a:txBody>
                  <a:tcPr marL="7620" marR="7620" marT="7620" marB="0" anchor="ctr"/>
                </a:tc>
              </a:tr>
              <a:tr h="315467">
                <a:tc>
                  <a:txBody>
                    <a:bodyPr/>
                    <a:lstStyle/>
                    <a:p>
                      <a:pPr marL="62230">
                        <a:lnSpc>
                          <a:spcPct val="100000"/>
                        </a:lnSpc>
                        <a:spcBef>
                          <a:spcPts val="15"/>
                        </a:spcBef>
                      </a:pPr>
                      <a:r>
                        <a:rPr sz="1800" spc="-5" dirty="0"/>
                        <a:t>Pérdidas del</a:t>
                      </a:r>
                      <a:r>
                        <a:rPr sz="1800" spc="-35" dirty="0"/>
                        <a:t> </a:t>
                      </a:r>
                      <a:r>
                        <a:rPr sz="1800" spc="-5" dirty="0"/>
                        <a:t>ejercicio</a:t>
                      </a:r>
                      <a:endParaRPr sz="1800" dirty="0">
                        <a:latin typeface="Arial"/>
                        <a:cs typeface="Arial"/>
                      </a:endParaRPr>
                    </a:p>
                  </a:txBody>
                  <a:tcPr marL="0" marR="0" marT="0" marB="0"/>
                </a:tc>
                <a:tc>
                  <a:txBody>
                    <a:bodyPr/>
                    <a:lstStyle/>
                    <a:p>
                      <a:pPr algn="r" rtl="0" fontAlgn="ctr"/>
                      <a:r>
                        <a:rPr lang="es-ES" sz="1800" u="none" strike="noStrike" dirty="0">
                          <a:effectLst/>
                        </a:rPr>
                        <a:t>-20.000</a:t>
                      </a:r>
                      <a:endParaRPr lang="es-ES" sz="18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rtl="0" fontAlgn="ctr"/>
                      <a:r>
                        <a:rPr lang="es-ES" sz="1800" u="none" strike="noStrike" dirty="0">
                          <a:effectLst/>
                        </a:rPr>
                        <a:t>-30.000</a:t>
                      </a:r>
                      <a:endParaRPr lang="es-ES" sz="1800" b="0" i="0" u="none" strike="noStrike" dirty="0">
                        <a:solidFill>
                          <a:srgbClr val="000000"/>
                        </a:solidFill>
                        <a:effectLst/>
                        <a:latin typeface="Calibri" panose="020F0502020204030204" pitchFamily="34" charset="0"/>
                      </a:endParaRPr>
                    </a:p>
                  </a:txBody>
                  <a:tcPr marL="7620" marR="7620" marT="7620" marB="0" anchor="ctr"/>
                </a:tc>
              </a:tr>
              <a:tr h="315467">
                <a:tc>
                  <a:txBody>
                    <a:bodyPr/>
                    <a:lstStyle/>
                    <a:p>
                      <a:pPr marL="62230">
                        <a:lnSpc>
                          <a:spcPct val="100000"/>
                        </a:lnSpc>
                        <a:spcBef>
                          <a:spcPts val="15"/>
                        </a:spcBef>
                      </a:pPr>
                      <a:r>
                        <a:rPr sz="1800" b="1" spc="-45" dirty="0"/>
                        <a:t>TOTAL</a:t>
                      </a:r>
                      <a:endParaRPr sz="1800" b="1" dirty="0">
                        <a:latin typeface="Arial"/>
                        <a:cs typeface="Arial"/>
                      </a:endParaRPr>
                    </a:p>
                  </a:txBody>
                  <a:tcPr marL="0" marR="0" marT="0" marB="0"/>
                </a:tc>
                <a:tc>
                  <a:txBody>
                    <a:bodyPr/>
                    <a:lstStyle/>
                    <a:p>
                      <a:pPr algn="r" rtl="0" fontAlgn="ctr"/>
                      <a:r>
                        <a:rPr lang="es-ES" sz="1800" b="1" u="none" strike="noStrike" dirty="0">
                          <a:effectLst/>
                        </a:rPr>
                        <a:t>510.000</a:t>
                      </a:r>
                      <a:endParaRPr lang="es-ES" sz="18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r" rtl="0" fontAlgn="ctr"/>
                      <a:r>
                        <a:rPr lang="es-ES" sz="1800" b="1" u="none" strike="noStrike" dirty="0">
                          <a:effectLst/>
                        </a:rPr>
                        <a:t>530.000</a:t>
                      </a:r>
                      <a:endParaRPr lang="es-ES" sz="1800" b="1" i="0" u="none" strike="noStrike" dirty="0">
                        <a:solidFill>
                          <a:srgbClr val="000000"/>
                        </a:solidFill>
                        <a:effectLst/>
                        <a:latin typeface="Calibri" panose="020F0502020204030204" pitchFamily="34" charset="0"/>
                      </a:endParaRPr>
                    </a:p>
                  </a:txBody>
                  <a:tcPr marL="7620" marR="7620" marT="7620" marB="0" anchor="ctr"/>
                </a:tc>
              </a:tr>
            </a:tbl>
          </a:graphicData>
        </a:graphic>
      </p:graphicFrame>
      <p:sp>
        <p:nvSpPr>
          <p:cNvPr id="6" name="Rectángulo 5"/>
          <p:cNvSpPr/>
          <p:nvPr/>
        </p:nvSpPr>
        <p:spPr>
          <a:xfrm>
            <a:off x="3933318" y="5630764"/>
            <a:ext cx="4018985" cy="369332"/>
          </a:xfrm>
          <a:prstGeom prst="rect">
            <a:avLst/>
          </a:prstGeom>
        </p:spPr>
        <p:txBody>
          <a:bodyPr wrap="none">
            <a:spAutoFit/>
          </a:bodyPr>
          <a:lstStyle/>
          <a:p>
            <a:pPr marL="86360" marR="78740">
              <a:spcBef>
                <a:spcPts val="280"/>
              </a:spcBef>
            </a:pPr>
            <a:r>
              <a:rPr lang="es-ES" b="1" spc="-5" dirty="0" smtClean="0">
                <a:cs typeface="Arial"/>
              </a:rPr>
              <a:t>¿Es </a:t>
            </a:r>
            <a:r>
              <a:rPr lang="es-ES" b="1" spc="-5" dirty="0">
                <a:cs typeface="Arial"/>
              </a:rPr>
              <a:t>obligatoria la reducción de capital?</a:t>
            </a:r>
          </a:p>
        </p:txBody>
      </p:sp>
      <p:sp>
        <p:nvSpPr>
          <p:cNvPr id="7" name="Marcador de pie de página 6"/>
          <p:cNvSpPr>
            <a:spLocks noGrp="1"/>
          </p:cNvSpPr>
          <p:nvPr>
            <p:ph type="ftr" sz="quarter" idx="11"/>
          </p:nvPr>
        </p:nvSpPr>
        <p:spPr/>
        <p:txBody>
          <a:bodyPr/>
          <a:lstStyle/>
          <a:p>
            <a:r>
              <a:rPr lang="es-ES" smtClean="0"/>
              <a:t>Resolución ICAC Presentación Instrumentos Financieros</a:t>
            </a:r>
            <a:endParaRPr lang="es-ES" dirty="0"/>
          </a:p>
        </p:txBody>
      </p:sp>
      <p:sp>
        <p:nvSpPr>
          <p:cNvPr id="8" name="Marcador de número de diapositiva 7"/>
          <p:cNvSpPr>
            <a:spLocks noGrp="1"/>
          </p:cNvSpPr>
          <p:nvPr>
            <p:ph type="sldNum" sz="quarter" idx="12"/>
          </p:nvPr>
        </p:nvSpPr>
        <p:spPr/>
        <p:txBody>
          <a:bodyPr/>
          <a:lstStyle/>
          <a:p>
            <a:fld id="{E3641F1E-9ABE-44B9-AD99-E142BFF6F330}" type="slidenum">
              <a:rPr lang="es-ES" smtClean="0"/>
              <a:pPr/>
              <a:t>80</a:t>
            </a:fld>
            <a:endParaRPr lang="es-ES" dirty="0"/>
          </a:p>
        </p:txBody>
      </p:sp>
    </p:spTree>
    <p:extLst>
      <p:ext uri="{BB962C8B-B14F-4D97-AF65-F5344CB8AC3E}">
        <p14:creationId xmlns:p14="http://schemas.microsoft.com/office/powerpoint/2010/main" val="247545578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i="1" dirty="0">
                <a:solidFill>
                  <a:srgbClr val="002060"/>
                </a:solidFill>
                <a:latin typeface="+mn-lt"/>
              </a:rPr>
              <a:t>Reducción de capital por compensación </a:t>
            </a:r>
            <a:br>
              <a:rPr lang="es-ES" b="1" i="1" dirty="0">
                <a:solidFill>
                  <a:srgbClr val="002060"/>
                </a:solidFill>
                <a:latin typeface="+mn-lt"/>
              </a:rPr>
            </a:br>
            <a:r>
              <a:rPr lang="es-ES" b="1" i="1" dirty="0">
                <a:solidFill>
                  <a:srgbClr val="002060"/>
                </a:solidFill>
                <a:latin typeface="+mn-lt"/>
              </a:rPr>
              <a:t>de pérdidas: caso práctico</a:t>
            </a:r>
            <a:endParaRPr lang="es-ES" dirty="0">
              <a:solidFill>
                <a:srgbClr val="002060"/>
              </a:solidFill>
              <a:latin typeface="+mn-lt"/>
            </a:endParaRPr>
          </a:p>
        </p:txBody>
      </p:sp>
      <p:sp>
        <p:nvSpPr>
          <p:cNvPr id="4" name="Marcador de contenido 3"/>
          <p:cNvSpPr>
            <a:spLocks noGrp="1"/>
          </p:cNvSpPr>
          <p:nvPr>
            <p:ph idx="1"/>
          </p:nvPr>
        </p:nvSpPr>
        <p:spPr>
          <a:xfrm>
            <a:off x="838200" y="2013883"/>
            <a:ext cx="10515600" cy="4351338"/>
          </a:xfrm>
        </p:spPr>
        <p:txBody>
          <a:bodyPr/>
          <a:lstStyle/>
          <a:p>
            <a:pPr marL="0" indent="0">
              <a:buNone/>
            </a:pPr>
            <a:r>
              <a:rPr lang="es-ES" b="1" dirty="0" smtClean="0"/>
              <a:t>CASO PRÁCTICO (SOLUCIÓN)</a:t>
            </a:r>
          </a:p>
          <a:p>
            <a:pPr marL="0" indent="0">
              <a:buNone/>
            </a:pPr>
            <a:endParaRPr lang="es-ES" dirty="0"/>
          </a:p>
        </p:txBody>
      </p:sp>
      <p:sp>
        <p:nvSpPr>
          <p:cNvPr id="7" name="object 6"/>
          <p:cNvSpPr txBox="1"/>
          <p:nvPr/>
        </p:nvSpPr>
        <p:spPr>
          <a:xfrm>
            <a:off x="943707" y="2556659"/>
            <a:ext cx="8817610" cy="1792798"/>
          </a:xfrm>
          <a:prstGeom prst="rect">
            <a:avLst/>
          </a:prstGeom>
        </p:spPr>
        <p:txBody>
          <a:bodyPr vert="horz" wrap="square" lIns="0" tIns="0" rIns="0" bIns="0" rtlCol="0">
            <a:spAutoFit/>
          </a:bodyPr>
          <a:lstStyle/>
          <a:p>
            <a:pPr>
              <a:spcBef>
                <a:spcPts val="35"/>
              </a:spcBef>
            </a:pPr>
            <a:endParaRPr sz="1850" dirty="0">
              <a:latin typeface="Times New Roman"/>
              <a:cs typeface="Times New Roman"/>
            </a:endParaRPr>
          </a:p>
          <a:p>
            <a:pPr>
              <a:lnSpc>
                <a:spcPct val="100000"/>
              </a:lnSpc>
            </a:pPr>
            <a:r>
              <a:rPr sz="2000" b="1" spc="-10" dirty="0" smtClean="0">
                <a:cs typeface="Arial"/>
              </a:rPr>
              <a:t>31.12.20X</a:t>
            </a:r>
            <a:r>
              <a:rPr lang="es-ES" sz="2000" b="1" spc="-10" dirty="0" smtClean="0">
                <a:cs typeface="Arial"/>
              </a:rPr>
              <a:t>0</a:t>
            </a:r>
            <a:r>
              <a:rPr sz="2000" spc="-10" dirty="0" smtClean="0">
                <a:cs typeface="Arial"/>
              </a:rPr>
              <a:t>:</a:t>
            </a:r>
            <a:r>
              <a:rPr lang="es-ES" sz="2000" spc="-10" dirty="0" smtClean="0">
                <a:cs typeface="Arial"/>
              </a:rPr>
              <a:t> límite para reducir capital: 2/3 x 800.000 = 533.333 &gt; 530.000</a:t>
            </a:r>
          </a:p>
          <a:p>
            <a:endParaRPr lang="es-ES" sz="2000" b="1" spc="-10" dirty="0" smtClean="0">
              <a:cs typeface="Arial"/>
            </a:endParaRPr>
          </a:p>
          <a:p>
            <a:r>
              <a:rPr lang="es-ES" sz="2000" b="1" spc="-10" dirty="0" smtClean="0">
                <a:cs typeface="Arial"/>
              </a:rPr>
              <a:t>31.12.20X1</a:t>
            </a:r>
            <a:r>
              <a:rPr lang="es-ES" sz="2000" spc="-10" dirty="0" smtClean="0">
                <a:cs typeface="Arial"/>
              </a:rPr>
              <a:t>: </a:t>
            </a:r>
            <a:r>
              <a:rPr lang="es-ES" sz="2000" spc="-10" dirty="0">
                <a:cs typeface="Arial"/>
              </a:rPr>
              <a:t>límite para reducir capital: 2/3 x 720.000 = </a:t>
            </a:r>
            <a:r>
              <a:rPr lang="es-ES" sz="2000" spc="-10" dirty="0" smtClean="0">
                <a:cs typeface="Arial"/>
              </a:rPr>
              <a:t>533.333 </a:t>
            </a:r>
            <a:r>
              <a:rPr lang="es-ES" sz="2000" spc="-10" dirty="0">
                <a:cs typeface="Arial"/>
              </a:rPr>
              <a:t>&gt; </a:t>
            </a:r>
            <a:r>
              <a:rPr lang="es-ES" sz="2000" spc="-10" dirty="0" smtClean="0">
                <a:cs typeface="Arial"/>
              </a:rPr>
              <a:t>510.000 y además ha transcurrido un año, luego hay que reducir capital social.</a:t>
            </a:r>
            <a:endParaRPr lang="es-ES" sz="2000" spc="-10" dirty="0">
              <a:cs typeface="Arial"/>
            </a:endParaRPr>
          </a:p>
          <a:p>
            <a:pPr>
              <a:lnSpc>
                <a:spcPct val="100000"/>
              </a:lnSpc>
            </a:pPr>
            <a:endParaRPr dirty="0">
              <a:latin typeface="Arial"/>
              <a:cs typeface="Arial"/>
            </a:endParaRPr>
          </a:p>
        </p:txBody>
      </p:sp>
      <p:graphicFrame>
        <p:nvGraphicFramePr>
          <p:cNvPr id="9" name="Tabla 8"/>
          <p:cNvGraphicFramePr>
            <a:graphicFrameLocks noGrp="1"/>
          </p:cNvGraphicFramePr>
          <p:nvPr>
            <p:extLst/>
          </p:nvPr>
        </p:nvGraphicFramePr>
        <p:xfrm>
          <a:off x="943707" y="4349457"/>
          <a:ext cx="6730731" cy="1896035"/>
        </p:xfrm>
        <a:graphic>
          <a:graphicData uri="http://schemas.openxmlformats.org/drawingml/2006/table">
            <a:tbl>
              <a:tblPr firstRow="1" bandRow="1">
                <a:tableStyleId>{5C22544A-7EE6-4342-B048-85BDC9FD1C3A}</a:tableStyleId>
              </a:tblPr>
              <a:tblGrid>
                <a:gridCol w="831885"/>
                <a:gridCol w="4116498"/>
                <a:gridCol w="904111"/>
                <a:gridCol w="878237"/>
              </a:tblGrid>
              <a:tr h="239040">
                <a:tc>
                  <a:txBody>
                    <a:bodyPr/>
                    <a:lstStyle/>
                    <a:p>
                      <a:r>
                        <a:rPr lang="es-ES" sz="1400" dirty="0" smtClean="0"/>
                        <a:t>Cuenta</a:t>
                      </a:r>
                      <a:endParaRPr lang="es-ES" sz="1400" dirty="0"/>
                    </a:p>
                  </a:txBody>
                  <a:tcPr/>
                </a:tc>
                <a:tc>
                  <a:txBody>
                    <a:bodyPr/>
                    <a:lstStyle/>
                    <a:p>
                      <a:r>
                        <a:rPr lang="es-ES" sz="1400" dirty="0" smtClean="0"/>
                        <a:t>Denominación</a:t>
                      </a:r>
                      <a:endParaRPr lang="es-ES" sz="1400" dirty="0"/>
                    </a:p>
                  </a:txBody>
                  <a:tcPr/>
                </a:tc>
                <a:tc>
                  <a:txBody>
                    <a:bodyPr/>
                    <a:lstStyle/>
                    <a:p>
                      <a:pPr algn="r"/>
                      <a:r>
                        <a:rPr lang="es-ES" sz="1400" dirty="0" smtClean="0"/>
                        <a:t>Debe</a:t>
                      </a:r>
                      <a:endParaRPr lang="es-ES" sz="1400" dirty="0"/>
                    </a:p>
                  </a:txBody>
                  <a:tcPr/>
                </a:tc>
                <a:tc>
                  <a:txBody>
                    <a:bodyPr/>
                    <a:lstStyle/>
                    <a:p>
                      <a:pPr algn="r"/>
                      <a:r>
                        <a:rPr lang="es-ES" sz="1400" dirty="0" smtClean="0"/>
                        <a:t>Haber</a:t>
                      </a:r>
                      <a:endParaRPr lang="es-ES" sz="1400" dirty="0"/>
                    </a:p>
                  </a:txBody>
                  <a:tcPr/>
                </a:tc>
              </a:tr>
              <a:tr h="258813">
                <a:tc>
                  <a:txBody>
                    <a:bodyPr/>
                    <a:lstStyle/>
                    <a:p>
                      <a:pPr algn="ctr">
                        <a:lnSpc>
                          <a:spcPts val="2065"/>
                        </a:lnSpc>
                      </a:pPr>
                      <a:r>
                        <a:rPr sz="1400" spc="-50" dirty="0">
                          <a:latin typeface="+mn-lt"/>
                          <a:cs typeface="Arial"/>
                        </a:rPr>
                        <a:t>112</a:t>
                      </a:r>
                      <a:endParaRPr sz="1400" dirty="0">
                        <a:latin typeface="+mn-lt"/>
                        <a:cs typeface="Arial"/>
                      </a:endParaRPr>
                    </a:p>
                  </a:txBody>
                  <a:tcPr marL="0" marR="0" marT="0" marB="0"/>
                </a:tc>
                <a:tc>
                  <a:txBody>
                    <a:bodyPr/>
                    <a:lstStyle/>
                    <a:p>
                      <a:pPr marL="62230">
                        <a:lnSpc>
                          <a:spcPts val="2065"/>
                        </a:lnSpc>
                      </a:pPr>
                      <a:r>
                        <a:rPr sz="1400" spc="-5" dirty="0">
                          <a:latin typeface="+mn-lt"/>
                          <a:cs typeface="Arial"/>
                        </a:rPr>
                        <a:t>Reserva</a:t>
                      </a:r>
                      <a:r>
                        <a:rPr sz="1400" spc="-70" dirty="0">
                          <a:latin typeface="+mn-lt"/>
                          <a:cs typeface="Arial"/>
                        </a:rPr>
                        <a:t> </a:t>
                      </a:r>
                      <a:r>
                        <a:rPr sz="1400" spc="-5" dirty="0">
                          <a:latin typeface="+mn-lt"/>
                          <a:cs typeface="Arial"/>
                        </a:rPr>
                        <a:t>legal</a:t>
                      </a:r>
                      <a:endParaRPr sz="1400" dirty="0">
                        <a:latin typeface="+mn-lt"/>
                        <a:cs typeface="Arial"/>
                      </a:endParaRPr>
                    </a:p>
                  </a:txBody>
                  <a:tcPr marL="0" marR="0" marT="0" marB="0"/>
                </a:tc>
                <a:tc>
                  <a:txBody>
                    <a:bodyPr/>
                    <a:lstStyle/>
                    <a:p>
                      <a:pPr algn="r"/>
                      <a:r>
                        <a:rPr lang="es-ES" sz="1400" dirty="0" smtClean="0">
                          <a:latin typeface="+mn-lt"/>
                        </a:rPr>
                        <a:t>50.000</a:t>
                      </a:r>
                      <a:endParaRPr lang="es-ES" sz="1400" dirty="0">
                        <a:latin typeface="+mn-lt"/>
                      </a:endParaRPr>
                    </a:p>
                  </a:txBody>
                  <a:tcPr/>
                </a:tc>
                <a:tc>
                  <a:txBody>
                    <a:bodyPr/>
                    <a:lstStyle/>
                    <a:p>
                      <a:pPr algn="r"/>
                      <a:endParaRPr lang="es-ES" sz="1400" dirty="0">
                        <a:latin typeface="+mn-lt"/>
                      </a:endParaRPr>
                    </a:p>
                  </a:txBody>
                  <a:tcPr/>
                </a:tc>
              </a:tr>
              <a:tr h="258813">
                <a:tc>
                  <a:txBody>
                    <a:bodyPr/>
                    <a:lstStyle/>
                    <a:p>
                      <a:pPr algn="ctr">
                        <a:lnSpc>
                          <a:spcPts val="2065"/>
                        </a:lnSpc>
                      </a:pPr>
                      <a:r>
                        <a:rPr sz="1400" spc="-50" dirty="0">
                          <a:latin typeface="+mn-lt"/>
                          <a:cs typeface="Arial"/>
                        </a:rPr>
                        <a:t>113</a:t>
                      </a:r>
                      <a:endParaRPr sz="1400" dirty="0">
                        <a:latin typeface="+mn-lt"/>
                        <a:cs typeface="Arial"/>
                      </a:endParaRPr>
                    </a:p>
                  </a:txBody>
                  <a:tcPr marL="0" marR="0" marT="0" marB="0"/>
                </a:tc>
                <a:tc>
                  <a:txBody>
                    <a:bodyPr/>
                    <a:lstStyle/>
                    <a:p>
                      <a:pPr marL="62230">
                        <a:lnSpc>
                          <a:spcPts val="2065"/>
                        </a:lnSpc>
                        <a:tabLst>
                          <a:tab pos="1040765" algn="l"/>
                        </a:tabLst>
                      </a:pPr>
                      <a:r>
                        <a:rPr sz="1400" spc="-5" dirty="0" err="1" smtClean="0">
                          <a:latin typeface="+mn-lt"/>
                          <a:cs typeface="Arial"/>
                        </a:rPr>
                        <a:t>Reserva</a:t>
                      </a:r>
                      <a:r>
                        <a:rPr lang="es-ES" sz="1400" spc="-5" dirty="0" smtClean="0">
                          <a:latin typeface="+mn-lt"/>
                          <a:cs typeface="Arial"/>
                        </a:rPr>
                        <a:t> </a:t>
                      </a:r>
                      <a:r>
                        <a:rPr sz="1400" spc="-5" dirty="0" err="1" smtClean="0">
                          <a:latin typeface="+mn-lt"/>
                          <a:cs typeface="Arial"/>
                        </a:rPr>
                        <a:t>voluntaria</a:t>
                      </a:r>
                      <a:endParaRPr sz="1400" dirty="0">
                        <a:latin typeface="+mn-lt"/>
                        <a:cs typeface="Arial"/>
                      </a:endParaRPr>
                    </a:p>
                  </a:txBody>
                  <a:tcPr marL="0" marR="0" marT="0" marB="0"/>
                </a:tc>
                <a:tc>
                  <a:txBody>
                    <a:bodyPr/>
                    <a:lstStyle/>
                    <a:p>
                      <a:pPr algn="r"/>
                      <a:r>
                        <a:rPr lang="es-ES" sz="1400" dirty="0" smtClean="0">
                          <a:latin typeface="+mn-lt"/>
                        </a:rPr>
                        <a:t>80.000</a:t>
                      </a:r>
                      <a:endParaRPr lang="es-ES" sz="1400" dirty="0">
                        <a:latin typeface="+mn-lt"/>
                      </a:endParaRPr>
                    </a:p>
                  </a:txBody>
                  <a:tcPr/>
                </a:tc>
                <a:tc>
                  <a:txBody>
                    <a:bodyPr/>
                    <a:lstStyle/>
                    <a:p>
                      <a:pPr algn="r"/>
                      <a:endParaRPr lang="es-ES" sz="1400" dirty="0">
                        <a:latin typeface="+mn-lt"/>
                      </a:endParaRPr>
                    </a:p>
                  </a:txBody>
                  <a:tcPr/>
                </a:tc>
              </a:tr>
              <a:tr h="258813">
                <a:tc>
                  <a:txBody>
                    <a:bodyPr/>
                    <a:lstStyle/>
                    <a:p>
                      <a:pPr algn="ctr">
                        <a:lnSpc>
                          <a:spcPts val="2065"/>
                        </a:lnSpc>
                      </a:pPr>
                      <a:r>
                        <a:rPr sz="1400" spc="-10" dirty="0">
                          <a:latin typeface="+mn-lt"/>
                          <a:cs typeface="Arial"/>
                        </a:rPr>
                        <a:t>100</a:t>
                      </a:r>
                      <a:endParaRPr sz="1400" dirty="0">
                        <a:latin typeface="+mn-lt"/>
                        <a:cs typeface="Arial"/>
                      </a:endParaRPr>
                    </a:p>
                  </a:txBody>
                  <a:tcPr marL="0" marR="0" marT="0" marB="0"/>
                </a:tc>
                <a:tc>
                  <a:txBody>
                    <a:bodyPr/>
                    <a:lstStyle/>
                    <a:p>
                      <a:pPr marL="62230">
                        <a:lnSpc>
                          <a:spcPts val="2065"/>
                        </a:lnSpc>
                      </a:pPr>
                      <a:r>
                        <a:rPr sz="1400" spc="-5" dirty="0">
                          <a:latin typeface="+mn-lt"/>
                          <a:cs typeface="Arial"/>
                        </a:rPr>
                        <a:t>Capital</a:t>
                      </a:r>
                      <a:r>
                        <a:rPr sz="1400" spc="-60" dirty="0">
                          <a:latin typeface="+mn-lt"/>
                          <a:cs typeface="Arial"/>
                        </a:rPr>
                        <a:t> </a:t>
                      </a:r>
                      <a:r>
                        <a:rPr sz="1400" spc="-5" dirty="0">
                          <a:latin typeface="+mn-lt"/>
                          <a:cs typeface="Arial"/>
                        </a:rPr>
                        <a:t>social</a:t>
                      </a:r>
                      <a:endParaRPr sz="1400" dirty="0">
                        <a:latin typeface="+mn-lt"/>
                        <a:cs typeface="Arial"/>
                      </a:endParaRPr>
                    </a:p>
                  </a:txBody>
                  <a:tcPr marL="0" marR="0" marT="0" marB="0"/>
                </a:tc>
                <a:tc>
                  <a:txBody>
                    <a:bodyPr/>
                    <a:lstStyle/>
                    <a:p>
                      <a:pPr algn="r"/>
                      <a:r>
                        <a:rPr lang="es-ES" sz="1400" dirty="0" smtClean="0">
                          <a:latin typeface="+mn-lt"/>
                        </a:rPr>
                        <a:t>290.000</a:t>
                      </a:r>
                      <a:endParaRPr lang="es-ES" sz="1400" dirty="0">
                        <a:latin typeface="+mn-lt"/>
                      </a:endParaRPr>
                    </a:p>
                  </a:txBody>
                  <a:tcPr/>
                </a:tc>
                <a:tc>
                  <a:txBody>
                    <a:bodyPr/>
                    <a:lstStyle/>
                    <a:p>
                      <a:pPr algn="r"/>
                      <a:endParaRPr lang="es-ES" sz="1400" dirty="0">
                        <a:latin typeface="+mn-lt"/>
                      </a:endParaRPr>
                    </a:p>
                  </a:txBody>
                  <a:tcPr/>
                </a:tc>
              </a:tr>
              <a:tr h="372035">
                <a:tc>
                  <a:txBody>
                    <a:bodyPr/>
                    <a:lstStyle/>
                    <a:p>
                      <a:pPr algn="ctr">
                        <a:lnSpc>
                          <a:spcPts val="2065"/>
                        </a:lnSpc>
                      </a:pPr>
                      <a:r>
                        <a:rPr sz="1400" spc="-10" dirty="0">
                          <a:latin typeface="+mn-lt"/>
                          <a:cs typeface="Arial"/>
                        </a:rPr>
                        <a:t>121</a:t>
                      </a:r>
                      <a:endParaRPr sz="1400" dirty="0">
                        <a:latin typeface="+mn-lt"/>
                        <a:cs typeface="Arial"/>
                      </a:endParaRPr>
                    </a:p>
                  </a:txBody>
                  <a:tcPr marL="0" marR="0" marT="0" marB="0"/>
                </a:tc>
                <a:tc>
                  <a:txBody>
                    <a:bodyPr/>
                    <a:lstStyle/>
                    <a:p>
                      <a:pPr marL="62230">
                        <a:lnSpc>
                          <a:spcPts val="2065"/>
                        </a:lnSpc>
                      </a:pPr>
                      <a:r>
                        <a:rPr sz="1400" spc="-5" dirty="0">
                          <a:latin typeface="+mn-lt"/>
                          <a:cs typeface="Arial"/>
                        </a:rPr>
                        <a:t>Resultados negativos de ejercicios</a:t>
                      </a:r>
                      <a:r>
                        <a:rPr sz="1400" spc="55" dirty="0">
                          <a:latin typeface="+mn-lt"/>
                          <a:cs typeface="Arial"/>
                        </a:rPr>
                        <a:t> </a:t>
                      </a:r>
                      <a:r>
                        <a:rPr sz="1400" spc="-5" dirty="0">
                          <a:latin typeface="+mn-lt"/>
                          <a:cs typeface="Arial"/>
                        </a:rPr>
                        <a:t>anteriores</a:t>
                      </a:r>
                      <a:endParaRPr sz="1400" dirty="0">
                        <a:latin typeface="+mn-lt"/>
                        <a:cs typeface="Arial"/>
                      </a:endParaRPr>
                    </a:p>
                  </a:txBody>
                  <a:tcPr marL="0" marR="0" marT="0" marB="0"/>
                </a:tc>
                <a:tc>
                  <a:txBody>
                    <a:bodyPr/>
                    <a:lstStyle/>
                    <a:p>
                      <a:pPr algn="r"/>
                      <a:endParaRPr lang="es-ES" sz="1400" dirty="0">
                        <a:latin typeface="+mn-lt"/>
                      </a:endParaRPr>
                    </a:p>
                  </a:txBody>
                  <a:tcPr/>
                </a:tc>
                <a:tc>
                  <a:txBody>
                    <a:bodyPr/>
                    <a:lstStyle/>
                    <a:p>
                      <a:pPr algn="r"/>
                      <a:r>
                        <a:rPr lang="es-ES" sz="1400" dirty="0" smtClean="0">
                          <a:latin typeface="+mn-lt"/>
                        </a:rPr>
                        <a:t>400.000</a:t>
                      </a:r>
                      <a:endParaRPr lang="es-ES" sz="1400" dirty="0">
                        <a:latin typeface="+mn-lt"/>
                      </a:endParaRPr>
                    </a:p>
                  </a:txBody>
                  <a:tcPr/>
                </a:tc>
              </a:tr>
              <a:tr h="258813">
                <a:tc>
                  <a:txBody>
                    <a:bodyPr/>
                    <a:lstStyle/>
                    <a:p>
                      <a:pPr algn="ctr">
                        <a:lnSpc>
                          <a:spcPts val="2070"/>
                        </a:lnSpc>
                      </a:pPr>
                      <a:r>
                        <a:rPr sz="1400" spc="-10" dirty="0">
                          <a:latin typeface="+mn-lt"/>
                          <a:cs typeface="Arial"/>
                        </a:rPr>
                        <a:t>129</a:t>
                      </a:r>
                      <a:endParaRPr sz="1400" dirty="0">
                        <a:latin typeface="+mn-lt"/>
                        <a:cs typeface="Arial"/>
                      </a:endParaRPr>
                    </a:p>
                  </a:txBody>
                  <a:tcPr marL="0" marR="0" marT="0" marB="0"/>
                </a:tc>
                <a:tc>
                  <a:txBody>
                    <a:bodyPr/>
                    <a:lstStyle/>
                    <a:p>
                      <a:pPr marL="62230">
                        <a:lnSpc>
                          <a:spcPts val="2070"/>
                        </a:lnSpc>
                      </a:pPr>
                      <a:r>
                        <a:rPr sz="1400" spc="-5" dirty="0">
                          <a:latin typeface="+mn-lt"/>
                          <a:cs typeface="Arial"/>
                        </a:rPr>
                        <a:t>Resultados del</a:t>
                      </a:r>
                      <a:r>
                        <a:rPr sz="1400" spc="-25" dirty="0">
                          <a:latin typeface="+mn-lt"/>
                          <a:cs typeface="Arial"/>
                        </a:rPr>
                        <a:t> </a:t>
                      </a:r>
                      <a:r>
                        <a:rPr sz="1400" spc="-5" dirty="0">
                          <a:latin typeface="+mn-lt"/>
                          <a:cs typeface="Arial"/>
                        </a:rPr>
                        <a:t>ejercicio</a:t>
                      </a:r>
                      <a:endParaRPr sz="1400" dirty="0">
                        <a:latin typeface="+mn-lt"/>
                        <a:cs typeface="Arial"/>
                      </a:endParaRPr>
                    </a:p>
                  </a:txBody>
                  <a:tcPr marL="0" marR="0" marT="0" marB="0"/>
                </a:tc>
                <a:tc>
                  <a:txBody>
                    <a:bodyPr/>
                    <a:lstStyle/>
                    <a:p>
                      <a:pPr algn="r"/>
                      <a:endParaRPr lang="es-ES" sz="1400" dirty="0">
                        <a:latin typeface="+mn-lt"/>
                      </a:endParaRPr>
                    </a:p>
                  </a:txBody>
                  <a:tcPr/>
                </a:tc>
                <a:tc>
                  <a:txBody>
                    <a:bodyPr/>
                    <a:lstStyle/>
                    <a:p>
                      <a:pPr algn="r"/>
                      <a:r>
                        <a:rPr lang="es-ES" sz="1400" dirty="0" smtClean="0">
                          <a:latin typeface="+mn-lt"/>
                        </a:rPr>
                        <a:t>20.000</a:t>
                      </a:r>
                      <a:endParaRPr lang="es-ES" sz="1400" dirty="0">
                        <a:latin typeface="+mn-lt"/>
                      </a:endParaRPr>
                    </a:p>
                  </a:txBody>
                  <a:tcPr/>
                </a:tc>
              </a:tr>
            </a:tbl>
          </a:graphicData>
        </a:graphic>
      </p:graphicFrame>
      <p:sp>
        <p:nvSpPr>
          <p:cNvPr id="12" name="Flecha derecha 11"/>
          <p:cNvSpPr/>
          <p:nvPr/>
        </p:nvSpPr>
        <p:spPr>
          <a:xfrm>
            <a:off x="7913077" y="5005607"/>
            <a:ext cx="1002323" cy="6945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3" name="CuadroTexto 12"/>
          <p:cNvSpPr txBox="1"/>
          <p:nvPr/>
        </p:nvSpPr>
        <p:spPr>
          <a:xfrm>
            <a:off x="8984810" y="4215867"/>
            <a:ext cx="2696307" cy="923330"/>
          </a:xfrm>
          <a:prstGeom prst="rect">
            <a:avLst/>
          </a:prstGeom>
          <a:solidFill>
            <a:schemeClr val="accent4">
              <a:lumMod val="40000"/>
              <a:lumOff val="60000"/>
            </a:schemeClr>
          </a:solidFill>
        </p:spPr>
        <p:txBody>
          <a:bodyPr wrap="square" rtlCol="0">
            <a:spAutoFit/>
          </a:bodyPr>
          <a:lstStyle/>
          <a:p>
            <a:pPr algn="just"/>
            <a:r>
              <a:rPr lang="es-ES" dirty="0" smtClean="0"/>
              <a:t>La única partida de PN es el capital social por 510.000</a:t>
            </a:r>
            <a:endParaRPr lang="es-ES" dirty="0"/>
          </a:p>
        </p:txBody>
      </p:sp>
      <p:sp>
        <p:nvSpPr>
          <p:cNvPr id="14" name="CuadroTexto 13"/>
          <p:cNvSpPr txBox="1"/>
          <p:nvPr/>
        </p:nvSpPr>
        <p:spPr>
          <a:xfrm>
            <a:off x="8984810" y="5416662"/>
            <a:ext cx="2696308" cy="923330"/>
          </a:xfrm>
          <a:prstGeom prst="rect">
            <a:avLst/>
          </a:prstGeom>
          <a:solidFill>
            <a:schemeClr val="accent4">
              <a:lumMod val="60000"/>
              <a:lumOff val="40000"/>
            </a:schemeClr>
          </a:solidFill>
        </p:spPr>
        <p:txBody>
          <a:bodyPr wrap="square" rtlCol="0">
            <a:spAutoFit/>
          </a:bodyPr>
          <a:lstStyle/>
          <a:p>
            <a:pPr algn="just"/>
            <a:r>
              <a:rPr lang="es-ES" dirty="0" smtClean="0"/>
              <a:t>Importante: el capital social no queda por debajo del mínimo</a:t>
            </a:r>
            <a:endParaRPr lang="es-ES" dirty="0"/>
          </a:p>
        </p:txBody>
      </p:sp>
      <p:sp>
        <p:nvSpPr>
          <p:cNvPr id="5" name="Marcador de pie de página 4"/>
          <p:cNvSpPr>
            <a:spLocks noGrp="1"/>
          </p:cNvSpPr>
          <p:nvPr>
            <p:ph type="ftr" sz="quarter" idx="11"/>
          </p:nvPr>
        </p:nvSpPr>
        <p:spPr/>
        <p:txBody>
          <a:bodyPr/>
          <a:lstStyle/>
          <a:p>
            <a:r>
              <a:rPr lang="es-ES" smtClean="0"/>
              <a:t>Resolución ICAC Presentación Instrumentos Financieros</a:t>
            </a:r>
            <a:endParaRPr lang="es-ES" dirty="0"/>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81</a:t>
            </a:fld>
            <a:endParaRPr lang="es-ES" dirty="0"/>
          </a:p>
        </p:txBody>
      </p:sp>
    </p:spTree>
    <p:extLst>
      <p:ext uri="{BB962C8B-B14F-4D97-AF65-F5344CB8AC3E}">
        <p14:creationId xmlns:p14="http://schemas.microsoft.com/office/powerpoint/2010/main" val="90969425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just"/>
            <a:r>
              <a:rPr lang="es-ES" dirty="0"/>
              <a:t>La contabilización de la reducción de capital en el </a:t>
            </a:r>
            <a:r>
              <a:rPr lang="es-ES" dirty="0" smtClean="0"/>
              <a:t>socio (art. 40)</a:t>
            </a:r>
            <a:endParaRPr lang="es-ES" dirty="0"/>
          </a:p>
        </p:txBody>
      </p:sp>
      <p:sp>
        <p:nvSpPr>
          <p:cNvPr id="3" name="Marcador de contenido 2"/>
          <p:cNvSpPr>
            <a:spLocks noGrp="1"/>
          </p:cNvSpPr>
          <p:nvPr>
            <p:ph idx="1"/>
          </p:nvPr>
        </p:nvSpPr>
        <p:spPr/>
        <p:txBody>
          <a:bodyPr>
            <a:normAutofit fontScale="92500" lnSpcReduction="20000"/>
          </a:bodyPr>
          <a:lstStyle/>
          <a:p>
            <a:pPr marL="0" indent="0" algn="just">
              <a:buNone/>
            </a:pPr>
            <a:endParaRPr lang="es-ES" dirty="0" smtClean="0"/>
          </a:p>
          <a:p>
            <a:pPr marL="0" indent="0" algn="just">
              <a:buNone/>
            </a:pPr>
            <a:r>
              <a:rPr lang="es-ES" dirty="0" smtClean="0"/>
              <a:t>-Con </a:t>
            </a:r>
            <a:r>
              <a:rPr lang="es-ES" dirty="0"/>
              <a:t>carácter general, la </a:t>
            </a:r>
            <a:r>
              <a:rPr lang="es-ES" b="1" dirty="0"/>
              <a:t>reducción de capital para compensar pérdidas o dotar la reserva legal </a:t>
            </a:r>
            <a:r>
              <a:rPr lang="es-ES" u="sng" dirty="0"/>
              <a:t>no origina registro alguno en el socio</a:t>
            </a:r>
            <a:r>
              <a:rPr lang="es-ES" dirty="0"/>
              <a:t> porque el importe del patrimonio neto de la sociedad que reduce capital antes y después de la operación es el mismo.</a:t>
            </a:r>
          </a:p>
          <a:p>
            <a:pPr marL="0" indent="0" algn="just">
              <a:buNone/>
            </a:pPr>
            <a:endParaRPr lang="es-ES" dirty="0" smtClean="0"/>
          </a:p>
          <a:p>
            <a:pPr marL="0" indent="0" algn="just">
              <a:buNone/>
            </a:pPr>
            <a:r>
              <a:rPr lang="es-ES" dirty="0" smtClean="0"/>
              <a:t>-Por </a:t>
            </a:r>
            <a:r>
              <a:rPr lang="es-ES" dirty="0"/>
              <a:t>lo tanto, en caso de </a:t>
            </a:r>
            <a:r>
              <a:rPr lang="es-ES" b="1" dirty="0"/>
              <a:t>reducción y aumento de capital </a:t>
            </a:r>
            <a:r>
              <a:rPr lang="es-ES" b="1" dirty="0" smtClean="0"/>
              <a:t>simultáneo </a:t>
            </a:r>
            <a:r>
              <a:rPr lang="es-ES" dirty="0"/>
              <a:t>el socio </a:t>
            </a:r>
            <a:r>
              <a:rPr lang="es-ES" u="sng" dirty="0"/>
              <a:t>mantendrá el deterioro previamente contabilizado sin que la operación societaria origine la aplicación de la corrección valorativa salvo, en su caso, por la diferencia entre el porcentaje que se poseía antes y después de la operación, que sí deberá contabilizarse aplicando la cuenta compensadora de valor en la parte proporcional representativa de la mencionada disminución</a:t>
            </a:r>
            <a:r>
              <a:rPr lang="es-ES" dirty="0" smtClean="0"/>
              <a:t>.</a:t>
            </a:r>
            <a:endParaRPr lang="es-ES" dirty="0"/>
          </a:p>
        </p:txBody>
      </p:sp>
      <p:sp>
        <p:nvSpPr>
          <p:cNvPr id="5" name="Marcador de pie de página 4"/>
          <p:cNvSpPr>
            <a:spLocks noGrp="1"/>
          </p:cNvSpPr>
          <p:nvPr>
            <p:ph type="ftr" sz="quarter" idx="11"/>
          </p:nvPr>
        </p:nvSpPr>
        <p:spPr/>
        <p:txBody>
          <a:bodyPr/>
          <a:lstStyle/>
          <a:p>
            <a:r>
              <a:rPr lang="es-ES" smtClean="0"/>
              <a:t>Resolución ICAC Presentación Instrumentos Financieros</a:t>
            </a:r>
            <a:endParaRPr lang="es-ES" dirty="0"/>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82</a:t>
            </a:fld>
            <a:endParaRPr lang="es-ES" dirty="0"/>
          </a:p>
        </p:txBody>
      </p:sp>
    </p:spTree>
    <p:extLst>
      <p:ext uri="{BB962C8B-B14F-4D97-AF65-F5344CB8AC3E}">
        <p14:creationId xmlns:p14="http://schemas.microsoft.com/office/powerpoint/2010/main" val="246664198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es-ES" dirty="0" smtClean="0"/>
              <a:t>Disolución y liquidación</a:t>
            </a:r>
            <a:endParaRPr lang="es-ES" dirty="0"/>
          </a:p>
        </p:txBody>
      </p:sp>
      <p:sp>
        <p:nvSpPr>
          <p:cNvPr id="3" name="Subtítulo 2"/>
          <p:cNvSpPr>
            <a:spLocks noGrp="1"/>
          </p:cNvSpPr>
          <p:nvPr>
            <p:ph type="subTitle" idx="1"/>
          </p:nvPr>
        </p:nvSpPr>
        <p:spPr/>
        <p:txBody>
          <a:bodyPr/>
          <a:lstStyle/>
          <a:p>
            <a:r>
              <a:rPr lang="es-ES" dirty="0" smtClean="0"/>
              <a:t>La liquidación ordinaria</a:t>
            </a:r>
            <a:endParaRPr lang="es-ES" dirty="0"/>
          </a:p>
        </p:txBody>
      </p:sp>
    </p:spTree>
    <p:extLst>
      <p:ext uri="{BB962C8B-B14F-4D97-AF65-F5344CB8AC3E}">
        <p14:creationId xmlns:p14="http://schemas.microsoft.com/office/powerpoint/2010/main" val="155113210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4725749" cy="1325563"/>
          </a:xfrm>
        </p:spPr>
        <p:txBody>
          <a:bodyPr>
            <a:normAutofit/>
          </a:bodyPr>
          <a:lstStyle/>
          <a:p>
            <a:r>
              <a:rPr lang="es-ES" dirty="0"/>
              <a:t>La liquidación </a:t>
            </a:r>
            <a:r>
              <a:rPr lang="es-ES" dirty="0" smtClean="0"/>
              <a:t>ordinaria (art. 45)</a:t>
            </a:r>
            <a:endParaRPr lang="es-ES" dirty="0"/>
          </a:p>
        </p:txBody>
      </p:sp>
      <p:sp>
        <p:nvSpPr>
          <p:cNvPr id="5" name="Marcador de pie de página 4"/>
          <p:cNvSpPr>
            <a:spLocks noGrp="1"/>
          </p:cNvSpPr>
          <p:nvPr>
            <p:ph type="ftr" sz="quarter" idx="11"/>
          </p:nvPr>
        </p:nvSpPr>
        <p:spPr/>
        <p:txBody>
          <a:bodyPr/>
          <a:lstStyle/>
          <a:p>
            <a:r>
              <a:rPr lang="es-ES" smtClean="0"/>
              <a:t>Resolución ICAC Presentación Instrumentos Financieros</a:t>
            </a:r>
            <a:endParaRPr lang="es-ES" dirty="0"/>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84</a:t>
            </a:fld>
            <a:endParaRPr lang="es-ES" dirty="0"/>
          </a:p>
        </p:txBody>
      </p:sp>
      <p:graphicFrame>
        <p:nvGraphicFramePr>
          <p:cNvPr id="8" name="Diagrama 7"/>
          <p:cNvGraphicFramePr/>
          <p:nvPr>
            <p:extLst>
              <p:ext uri="{D42A27DB-BD31-4B8C-83A1-F6EECF244321}">
                <p14:modId xmlns:p14="http://schemas.microsoft.com/office/powerpoint/2010/main" val="3651592844"/>
              </p:ext>
            </p:extLst>
          </p:nvPr>
        </p:nvGraphicFramePr>
        <p:xfrm>
          <a:off x="304847" y="178615"/>
          <a:ext cx="11585171" cy="6256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18315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t>La liquidación </a:t>
            </a:r>
            <a:r>
              <a:rPr lang="es-ES" dirty="0" smtClean="0"/>
              <a:t>ordinaria (art. 45)</a:t>
            </a:r>
            <a:endParaRPr lang="es-ES" dirty="0"/>
          </a:p>
        </p:txBody>
      </p:sp>
      <p:sp>
        <p:nvSpPr>
          <p:cNvPr id="3" name="Marcador de contenido 2"/>
          <p:cNvSpPr>
            <a:spLocks noGrp="1"/>
          </p:cNvSpPr>
          <p:nvPr>
            <p:ph idx="1"/>
          </p:nvPr>
        </p:nvSpPr>
        <p:spPr/>
        <p:txBody>
          <a:bodyPr>
            <a:normAutofit fontScale="70000" lnSpcReduction="20000"/>
          </a:bodyPr>
          <a:lstStyle/>
          <a:p>
            <a:pPr marL="0" indent="0" algn="just">
              <a:buNone/>
            </a:pPr>
            <a:r>
              <a:rPr lang="es-ES" dirty="0" smtClean="0"/>
              <a:t>-Cuando </a:t>
            </a:r>
            <a:r>
              <a:rPr lang="es-ES" dirty="0"/>
              <a:t>acordada la disolución en un ejercicio </a:t>
            </a:r>
            <a:r>
              <a:rPr lang="es-ES" u="sng" dirty="0"/>
              <a:t>las operaciones de liquidación concluyan antes del cierre de </a:t>
            </a:r>
            <a:r>
              <a:rPr lang="es-ES" dirty="0"/>
              <a:t>ese mismo ejercicio, </a:t>
            </a:r>
            <a:r>
              <a:rPr lang="es-ES" b="1" u="sng" dirty="0"/>
              <a:t>no se formularán </a:t>
            </a:r>
            <a:r>
              <a:rPr lang="es-ES" b="1" u="sng" dirty="0" smtClean="0"/>
              <a:t>CCAA </a:t>
            </a:r>
            <a:r>
              <a:rPr lang="es-ES" b="1" u="sng" dirty="0"/>
              <a:t>sin perjuicio de las restantes obligaciones </a:t>
            </a:r>
            <a:r>
              <a:rPr lang="es-ES" dirty="0"/>
              <a:t>de información que pudieran venir impuestas </a:t>
            </a:r>
            <a:r>
              <a:rPr lang="es-ES" dirty="0" smtClean="0"/>
              <a:t>por el TRLSC. </a:t>
            </a:r>
            <a:r>
              <a:rPr lang="es-ES" strike="sngStrike" dirty="0">
                <a:solidFill>
                  <a:srgbClr val="FF0000"/>
                </a:solidFill>
              </a:rPr>
              <a:t>la legislación mercantil.</a:t>
            </a:r>
          </a:p>
          <a:p>
            <a:pPr marL="0" indent="0" algn="just">
              <a:buNone/>
            </a:pPr>
            <a:endParaRPr lang="es-ES" dirty="0"/>
          </a:p>
          <a:p>
            <a:pPr marL="0" indent="0" algn="just">
              <a:buNone/>
            </a:pPr>
            <a:r>
              <a:rPr lang="es-ES" u="sng" dirty="0" smtClean="0"/>
              <a:t>-Si </a:t>
            </a:r>
            <a:r>
              <a:rPr lang="es-ES" u="sng" dirty="0"/>
              <a:t>después del cierre del ejercicio, pero antes de la formulación de las </a:t>
            </a:r>
            <a:r>
              <a:rPr lang="es-ES" u="sng" dirty="0" smtClean="0"/>
              <a:t>CCAA, </a:t>
            </a:r>
            <a:r>
              <a:rPr lang="es-ES" u="sng" dirty="0"/>
              <a:t>se acuerda la disolución de la sociedad</a:t>
            </a:r>
            <a:r>
              <a:rPr lang="es-ES" dirty="0"/>
              <a:t>, se informará sobre estos hechos en la memoria junto con una referencia expresa a que las </a:t>
            </a:r>
            <a:r>
              <a:rPr lang="es-ES" dirty="0" smtClean="0"/>
              <a:t>CCAA </a:t>
            </a:r>
            <a:r>
              <a:rPr lang="es-ES" dirty="0"/>
              <a:t>se han formulado aplicando la </a:t>
            </a:r>
            <a:r>
              <a:rPr lang="es-ES" b="1" u="sng" dirty="0"/>
              <a:t>Resolución de 18 de octubre de 2013, del Instituto de Contabilidad y Auditoría de </a:t>
            </a:r>
            <a:r>
              <a:rPr lang="es-ES" b="1" u="sng" dirty="0" smtClean="0"/>
              <a:t>Cuentas (Resolución MIFNOEF)</a:t>
            </a:r>
            <a:r>
              <a:rPr lang="es-ES" u="sng" dirty="0" smtClean="0"/>
              <a:t> </a:t>
            </a:r>
            <a:r>
              <a:rPr lang="es-ES" u="sng" dirty="0"/>
              <a:t>sobre el marco de información financiera cuando no resulta adecuada la aplicación del principio de empresa en funcionamiento</a:t>
            </a:r>
            <a:r>
              <a:rPr lang="es-ES" u="sng" dirty="0" smtClean="0"/>
              <a:t>. </a:t>
            </a:r>
            <a:r>
              <a:rPr lang="es-ES" dirty="0" smtClean="0"/>
              <a:t>Si la </a:t>
            </a:r>
            <a:r>
              <a:rPr lang="es-ES" b="1" dirty="0"/>
              <a:t>disolución se acuerde después de la formulación de las </a:t>
            </a:r>
            <a:r>
              <a:rPr lang="es-ES" b="1" dirty="0" smtClean="0"/>
              <a:t>CCAA, </a:t>
            </a:r>
            <a:r>
              <a:rPr lang="es-ES" b="1" dirty="0"/>
              <a:t>pero antes de su aprobación</a:t>
            </a:r>
            <a:r>
              <a:rPr lang="es-ES" dirty="0"/>
              <a:t>, las </a:t>
            </a:r>
            <a:r>
              <a:rPr lang="es-ES" dirty="0" smtClean="0"/>
              <a:t>CCAA </a:t>
            </a:r>
            <a:r>
              <a:rPr lang="es-ES" dirty="0"/>
              <a:t>se deberán </a:t>
            </a:r>
            <a:r>
              <a:rPr lang="es-ES" b="1" u="sng" dirty="0" smtClean="0"/>
              <a:t>REFORMULAR APLICANDO EL CITADO MARCO</a:t>
            </a:r>
            <a:r>
              <a:rPr lang="es-ES" dirty="0" smtClean="0"/>
              <a:t>.</a:t>
            </a:r>
            <a:endParaRPr lang="es-ES" dirty="0"/>
          </a:p>
          <a:p>
            <a:pPr marL="0" indent="0" algn="just">
              <a:buNone/>
            </a:pPr>
            <a:endParaRPr lang="es-ES" dirty="0" smtClean="0"/>
          </a:p>
          <a:p>
            <a:pPr marL="0" indent="0" algn="just">
              <a:buNone/>
            </a:pPr>
            <a:r>
              <a:rPr lang="es-ES" dirty="0"/>
              <a:t>-</a:t>
            </a:r>
            <a:r>
              <a:rPr lang="es-ES" dirty="0" smtClean="0"/>
              <a:t>Las CCAA </a:t>
            </a:r>
            <a:r>
              <a:rPr lang="es-ES" dirty="0"/>
              <a:t>deberán ser formuladas por las </a:t>
            </a:r>
            <a:r>
              <a:rPr lang="es-ES" dirty="0" smtClean="0"/>
              <a:t>personas obligadas; y auditadas</a:t>
            </a:r>
            <a:r>
              <a:rPr lang="es-ES" dirty="0"/>
              <a:t>, aprobadas por la junta general, y depositadas en el Registro Mercantil de acuerdo </a:t>
            </a:r>
            <a:r>
              <a:rPr lang="es-ES" dirty="0" smtClean="0"/>
              <a:t>con </a:t>
            </a:r>
            <a:r>
              <a:rPr lang="es-ES" strike="sngStrike" dirty="0">
                <a:solidFill>
                  <a:srgbClr val="FF0000"/>
                </a:solidFill>
              </a:rPr>
              <a:t>las normas </a:t>
            </a:r>
            <a:r>
              <a:rPr lang="es-ES" strike="sngStrike" dirty="0" smtClean="0">
                <a:solidFill>
                  <a:srgbClr val="FF0000"/>
                </a:solidFill>
              </a:rPr>
              <a:t>generales </a:t>
            </a:r>
            <a:r>
              <a:rPr lang="es-ES" dirty="0" smtClean="0"/>
              <a:t>lo dispuesto en el TRLSC. </a:t>
            </a:r>
            <a:endParaRPr lang="es-ES" dirty="0"/>
          </a:p>
          <a:p>
            <a:pPr marL="0" indent="0" algn="just">
              <a:buNone/>
            </a:pPr>
            <a:endParaRPr lang="es-ES" dirty="0"/>
          </a:p>
          <a:p>
            <a:pPr marL="0" indent="0" algn="just">
              <a:buNone/>
            </a:pPr>
            <a:endParaRPr lang="es-ES" dirty="0"/>
          </a:p>
        </p:txBody>
      </p:sp>
      <p:sp>
        <p:nvSpPr>
          <p:cNvPr id="5" name="Marcador de pie de página 4"/>
          <p:cNvSpPr>
            <a:spLocks noGrp="1"/>
          </p:cNvSpPr>
          <p:nvPr>
            <p:ph type="ftr" sz="quarter" idx="11"/>
          </p:nvPr>
        </p:nvSpPr>
        <p:spPr/>
        <p:txBody>
          <a:bodyPr/>
          <a:lstStyle/>
          <a:p>
            <a:r>
              <a:rPr lang="es-ES" smtClean="0"/>
              <a:t>Resolución ICAC Presentación Instrumentos Financieros</a:t>
            </a:r>
            <a:endParaRPr lang="es-ES" dirty="0"/>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85</a:t>
            </a:fld>
            <a:endParaRPr lang="es-ES" dirty="0"/>
          </a:p>
        </p:txBody>
      </p:sp>
    </p:spTree>
    <p:extLst>
      <p:ext uri="{BB962C8B-B14F-4D97-AF65-F5344CB8AC3E}">
        <p14:creationId xmlns:p14="http://schemas.microsoft.com/office/powerpoint/2010/main" val="368886017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1"/>
            <a:ext cx="12192000" cy="2122571"/>
          </a:xfrm>
        </p:spPr>
        <p:txBody>
          <a:bodyPr>
            <a:normAutofit/>
          </a:bodyPr>
          <a:lstStyle/>
          <a:p>
            <a:r>
              <a:rPr lang="es-ES" dirty="0"/>
              <a:t>Las modificaciones estructurales </a:t>
            </a:r>
            <a:r>
              <a:rPr lang="es-ES" dirty="0" smtClean="0"/>
              <a:t/>
            </a:r>
            <a:br>
              <a:rPr lang="es-ES" dirty="0" smtClean="0"/>
            </a:br>
            <a:r>
              <a:rPr lang="es-ES" dirty="0" smtClean="0"/>
              <a:t>y </a:t>
            </a:r>
            <a:r>
              <a:rPr lang="es-ES" dirty="0"/>
              <a:t>el cambio de </a:t>
            </a:r>
            <a:r>
              <a:rPr lang="es-ES" dirty="0" smtClean="0"/>
              <a:t>domicilio</a:t>
            </a:r>
            <a:endParaRPr lang="es-ES" dirty="0"/>
          </a:p>
        </p:txBody>
      </p:sp>
      <p:sp>
        <p:nvSpPr>
          <p:cNvPr id="3" name="Subtítulo 2"/>
          <p:cNvSpPr>
            <a:spLocks noGrp="1"/>
          </p:cNvSpPr>
          <p:nvPr>
            <p:ph type="subTitle" idx="1"/>
          </p:nvPr>
        </p:nvSpPr>
        <p:spPr>
          <a:xfrm>
            <a:off x="165014" y="4425126"/>
            <a:ext cx="6236262" cy="2309827"/>
          </a:xfrm>
        </p:spPr>
        <p:txBody>
          <a:bodyPr>
            <a:normAutofit/>
          </a:bodyPr>
          <a:lstStyle/>
          <a:p>
            <a:pPr algn="l">
              <a:lnSpc>
                <a:spcPct val="100000"/>
              </a:lnSpc>
              <a:spcBef>
                <a:spcPts val="0"/>
              </a:spcBef>
            </a:pPr>
            <a:r>
              <a:rPr lang="es-ES" sz="1800" b="1" dirty="0" smtClean="0"/>
              <a:t>LA ESCISIÓN </a:t>
            </a:r>
          </a:p>
          <a:p>
            <a:pPr algn="l">
              <a:lnSpc>
                <a:spcPct val="100000"/>
              </a:lnSpc>
              <a:spcBef>
                <a:spcPts val="0"/>
              </a:spcBef>
            </a:pPr>
            <a:r>
              <a:rPr lang="es-ES" sz="1600" dirty="0"/>
              <a:t>Criterios para contabilizar una escisión</a:t>
            </a:r>
          </a:p>
          <a:p>
            <a:pPr algn="l">
              <a:lnSpc>
                <a:spcPct val="100000"/>
              </a:lnSpc>
              <a:spcBef>
                <a:spcPts val="0"/>
              </a:spcBef>
            </a:pPr>
            <a:r>
              <a:rPr lang="es-ES" sz="1600" dirty="0"/>
              <a:t>La contabilidad de la sociedad adquirente en la escisión</a:t>
            </a:r>
          </a:p>
          <a:p>
            <a:pPr algn="l">
              <a:lnSpc>
                <a:spcPct val="100000"/>
              </a:lnSpc>
              <a:spcBef>
                <a:spcPts val="0"/>
              </a:spcBef>
            </a:pPr>
            <a:r>
              <a:rPr lang="es-ES" sz="1600" dirty="0"/>
              <a:t>La contabilidad de la sociedad adquirida en la escisión</a:t>
            </a:r>
          </a:p>
          <a:p>
            <a:pPr algn="l">
              <a:lnSpc>
                <a:spcPct val="100000"/>
              </a:lnSpc>
              <a:spcBef>
                <a:spcPts val="0"/>
              </a:spcBef>
            </a:pPr>
            <a:r>
              <a:rPr lang="es-ES" sz="1600" dirty="0"/>
              <a:t>La escisión inversa</a:t>
            </a:r>
          </a:p>
          <a:p>
            <a:pPr algn="l">
              <a:lnSpc>
                <a:spcPct val="100000"/>
              </a:lnSpc>
              <a:spcBef>
                <a:spcPts val="0"/>
              </a:spcBef>
            </a:pPr>
            <a:r>
              <a:rPr lang="es-ES" sz="1600" dirty="0"/>
              <a:t>La contabilidad del socio de las sociedades que participan en la escindida</a:t>
            </a:r>
          </a:p>
          <a:p>
            <a:endParaRPr lang="es-ES" dirty="0"/>
          </a:p>
          <a:p>
            <a:endParaRPr lang="es-ES" dirty="0" smtClean="0"/>
          </a:p>
          <a:p>
            <a:endParaRPr lang="es-ES" dirty="0"/>
          </a:p>
          <a:p>
            <a:endParaRPr lang="es-ES" dirty="0"/>
          </a:p>
        </p:txBody>
      </p:sp>
      <p:sp>
        <p:nvSpPr>
          <p:cNvPr id="5" name="Rectángulo 4"/>
          <p:cNvSpPr/>
          <p:nvPr/>
        </p:nvSpPr>
        <p:spPr>
          <a:xfrm>
            <a:off x="6401276" y="2509821"/>
            <a:ext cx="5471571" cy="1354217"/>
          </a:xfrm>
          <a:prstGeom prst="rect">
            <a:avLst/>
          </a:prstGeom>
        </p:spPr>
        <p:txBody>
          <a:bodyPr wrap="square">
            <a:spAutoFit/>
          </a:bodyPr>
          <a:lstStyle/>
          <a:p>
            <a:pPr algn="just"/>
            <a:r>
              <a:rPr lang="es-ES" b="1" dirty="0" smtClean="0"/>
              <a:t>CESIÓN GLOBAL DE ACTIVO Y PASIVO</a:t>
            </a:r>
          </a:p>
          <a:p>
            <a:pPr algn="just"/>
            <a:r>
              <a:rPr lang="es-ES" sz="1600" dirty="0" smtClean="0"/>
              <a:t>Criterios </a:t>
            </a:r>
            <a:r>
              <a:rPr lang="es-ES" sz="1600" dirty="0"/>
              <a:t>para contabilizar la cesión global de activo y </a:t>
            </a:r>
            <a:r>
              <a:rPr lang="es-ES" sz="1600" dirty="0" smtClean="0"/>
              <a:t>pasivo</a:t>
            </a:r>
          </a:p>
          <a:p>
            <a:pPr algn="just"/>
            <a:r>
              <a:rPr lang="es-ES" sz="1600" dirty="0"/>
              <a:t>La contabilidad de la sociedad </a:t>
            </a:r>
            <a:r>
              <a:rPr lang="es-ES" sz="1600" dirty="0" smtClean="0"/>
              <a:t>cedente</a:t>
            </a:r>
          </a:p>
          <a:p>
            <a:pPr algn="just"/>
            <a:r>
              <a:rPr lang="es-ES" sz="1600" dirty="0"/>
              <a:t>La contabilidad de la sociedad </a:t>
            </a:r>
            <a:r>
              <a:rPr lang="es-ES" sz="1600" dirty="0" smtClean="0"/>
              <a:t>cesionaria</a:t>
            </a:r>
          </a:p>
          <a:p>
            <a:pPr algn="just"/>
            <a:r>
              <a:rPr lang="es-ES" sz="1600" dirty="0"/>
              <a:t>La contabilidad del socio de la sociedad </a:t>
            </a:r>
            <a:r>
              <a:rPr lang="es-ES" sz="1600" dirty="0" smtClean="0"/>
              <a:t>cedente</a:t>
            </a:r>
            <a:endParaRPr lang="es-ES" sz="1600" dirty="0"/>
          </a:p>
        </p:txBody>
      </p:sp>
      <p:sp>
        <p:nvSpPr>
          <p:cNvPr id="6" name="Rectángulo 5"/>
          <p:cNvSpPr/>
          <p:nvPr/>
        </p:nvSpPr>
        <p:spPr>
          <a:xfrm>
            <a:off x="6401276" y="4768740"/>
            <a:ext cx="5547310" cy="646331"/>
          </a:xfrm>
          <a:prstGeom prst="rect">
            <a:avLst/>
          </a:prstGeom>
        </p:spPr>
        <p:txBody>
          <a:bodyPr wrap="square">
            <a:spAutoFit/>
          </a:bodyPr>
          <a:lstStyle/>
          <a:p>
            <a:pPr algn="just"/>
            <a:r>
              <a:rPr lang="es-ES" b="1" dirty="0" smtClean="0"/>
              <a:t>TRASLADO A TERRITORIO ESPAÑOL DEL DOMICILIO SOCIAL</a:t>
            </a:r>
            <a:endParaRPr lang="es-ES" b="1" dirty="0"/>
          </a:p>
        </p:txBody>
      </p:sp>
      <p:sp>
        <p:nvSpPr>
          <p:cNvPr id="7" name="Rectángulo 6"/>
          <p:cNvSpPr/>
          <p:nvPr/>
        </p:nvSpPr>
        <p:spPr>
          <a:xfrm>
            <a:off x="6401276" y="4160986"/>
            <a:ext cx="2337948" cy="369332"/>
          </a:xfrm>
          <a:prstGeom prst="rect">
            <a:avLst/>
          </a:prstGeom>
        </p:spPr>
        <p:txBody>
          <a:bodyPr wrap="none">
            <a:spAutoFit/>
          </a:bodyPr>
          <a:lstStyle/>
          <a:p>
            <a:r>
              <a:rPr lang="es-ES" b="1" dirty="0"/>
              <a:t>LA TRANSFORMACIÓN</a:t>
            </a:r>
          </a:p>
        </p:txBody>
      </p:sp>
      <p:sp>
        <p:nvSpPr>
          <p:cNvPr id="8" name="CuadroTexto 7"/>
          <p:cNvSpPr txBox="1"/>
          <p:nvPr/>
        </p:nvSpPr>
        <p:spPr>
          <a:xfrm>
            <a:off x="165013" y="2419519"/>
            <a:ext cx="5930986" cy="1846659"/>
          </a:xfrm>
          <a:prstGeom prst="rect">
            <a:avLst/>
          </a:prstGeom>
          <a:noFill/>
        </p:spPr>
        <p:txBody>
          <a:bodyPr wrap="square" rtlCol="0">
            <a:spAutoFit/>
          </a:bodyPr>
          <a:lstStyle/>
          <a:p>
            <a:r>
              <a:rPr lang="es-ES" b="1" dirty="0" smtClean="0"/>
              <a:t>LA FUSIÓN</a:t>
            </a:r>
          </a:p>
          <a:p>
            <a:r>
              <a:rPr lang="es-ES" sz="1600" dirty="0" smtClean="0"/>
              <a:t>Criterios </a:t>
            </a:r>
            <a:r>
              <a:rPr lang="es-ES" sz="1600" dirty="0"/>
              <a:t>para contabilizar una fusión</a:t>
            </a:r>
          </a:p>
          <a:p>
            <a:r>
              <a:rPr lang="es-ES" sz="1600" dirty="0"/>
              <a:t>La contabilidad de la sociedad adquirente en la fusión</a:t>
            </a:r>
          </a:p>
          <a:p>
            <a:r>
              <a:rPr lang="es-ES" sz="1600" dirty="0" smtClean="0"/>
              <a:t>La </a:t>
            </a:r>
            <a:r>
              <a:rPr lang="es-ES" sz="1600" dirty="0"/>
              <a:t>contabilidad de la sociedad adquirida en la fusión</a:t>
            </a:r>
          </a:p>
          <a:p>
            <a:r>
              <a:rPr lang="es-ES" sz="1600" dirty="0" smtClean="0"/>
              <a:t>La </a:t>
            </a:r>
            <a:r>
              <a:rPr lang="es-ES" sz="1600" dirty="0"/>
              <a:t>fusión inversa</a:t>
            </a:r>
          </a:p>
          <a:p>
            <a:r>
              <a:rPr lang="es-ES" sz="1600" dirty="0"/>
              <a:t>La fusión transfronteriza</a:t>
            </a:r>
          </a:p>
          <a:p>
            <a:r>
              <a:rPr lang="es-ES" sz="1600" dirty="0"/>
              <a:t>La contabilidad del socio de las sociedades que participan en la </a:t>
            </a:r>
            <a:r>
              <a:rPr lang="es-ES" sz="1600" dirty="0" smtClean="0"/>
              <a:t>fusión</a:t>
            </a:r>
            <a:endParaRPr lang="es-ES" sz="1600" dirty="0"/>
          </a:p>
        </p:txBody>
      </p:sp>
    </p:spTree>
    <p:extLst>
      <p:ext uri="{BB962C8B-B14F-4D97-AF65-F5344CB8AC3E}">
        <p14:creationId xmlns:p14="http://schemas.microsoft.com/office/powerpoint/2010/main" val="246556583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t>La </a:t>
            </a:r>
            <a:r>
              <a:rPr lang="es-ES" dirty="0" smtClean="0"/>
              <a:t>transformación (art. 46)</a:t>
            </a:r>
            <a:endParaRPr lang="es-ES" dirty="0"/>
          </a:p>
        </p:txBody>
      </p:sp>
      <p:sp>
        <p:nvSpPr>
          <p:cNvPr id="3" name="Marcador de contenido 2"/>
          <p:cNvSpPr>
            <a:spLocks noGrp="1"/>
          </p:cNvSpPr>
          <p:nvPr>
            <p:ph idx="1"/>
          </p:nvPr>
        </p:nvSpPr>
        <p:spPr/>
        <p:txBody>
          <a:bodyPr>
            <a:normAutofit fontScale="92500" lnSpcReduction="10000"/>
          </a:bodyPr>
          <a:lstStyle/>
          <a:p>
            <a:pPr marL="0" indent="0" algn="just">
              <a:buNone/>
            </a:pPr>
            <a:r>
              <a:rPr lang="es-ES" dirty="0" smtClean="0">
                <a:sym typeface="Wingdings" panose="05000000000000000000" pitchFamily="2" charset="2"/>
              </a:rPr>
              <a:t> </a:t>
            </a:r>
            <a:r>
              <a:rPr lang="es-ES" b="1" i="1" dirty="0" smtClean="0"/>
              <a:t>POR EJEMPLO, DE S.A. A S.L.</a:t>
            </a:r>
          </a:p>
          <a:p>
            <a:pPr marL="0" indent="0" algn="just">
              <a:buNone/>
            </a:pPr>
            <a:endParaRPr lang="es-ES" b="1" i="1" dirty="0"/>
          </a:p>
          <a:p>
            <a:pPr marL="0" indent="0" algn="just">
              <a:buNone/>
            </a:pPr>
            <a:r>
              <a:rPr lang="es-ES" dirty="0"/>
              <a:t>-</a:t>
            </a:r>
            <a:r>
              <a:rPr lang="es-ES" dirty="0" smtClean="0"/>
              <a:t>La transformación </a:t>
            </a:r>
            <a:r>
              <a:rPr lang="es-ES" b="1" dirty="0" smtClean="0"/>
              <a:t>no </a:t>
            </a:r>
            <a:r>
              <a:rPr lang="es-ES" b="1" dirty="0"/>
              <a:t>altera la fecha de cierre del </a:t>
            </a:r>
            <a:r>
              <a:rPr lang="es-ES" b="1" dirty="0" smtClean="0"/>
              <a:t>ejercicio </a:t>
            </a:r>
            <a:r>
              <a:rPr lang="es-ES" dirty="0" smtClean="0"/>
              <a:t>(salvo acuerdo en Junta).</a:t>
            </a:r>
          </a:p>
          <a:p>
            <a:pPr marL="0" indent="0" algn="just">
              <a:buNone/>
            </a:pPr>
            <a:endParaRPr lang="es-ES" dirty="0"/>
          </a:p>
          <a:p>
            <a:pPr marL="0" indent="0" algn="just">
              <a:buNone/>
            </a:pPr>
            <a:r>
              <a:rPr lang="es-ES" dirty="0" smtClean="0"/>
              <a:t>-Los </a:t>
            </a:r>
            <a:r>
              <a:rPr lang="es-ES" u="sng" dirty="0"/>
              <a:t>gastos incurridos en la </a:t>
            </a:r>
            <a:r>
              <a:rPr lang="es-ES" u="sng" dirty="0" smtClean="0"/>
              <a:t>transformación:</a:t>
            </a:r>
            <a:r>
              <a:rPr lang="es-ES" dirty="0" smtClean="0"/>
              <a:t> en </a:t>
            </a:r>
            <a:r>
              <a:rPr lang="es-ES" dirty="0"/>
              <a:t>el </a:t>
            </a:r>
            <a:r>
              <a:rPr lang="es-ES" u="sng" dirty="0"/>
              <a:t>resultado de la explotación de la cuenta de pérdidas y </a:t>
            </a:r>
            <a:r>
              <a:rPr lang="es-ES" u="sng" dirty="0" smtClean="0"/>
              <a:t>ganancias</a:t>
            </a:r>
            <a:r>
              <a:rPr lang="es-ES" dirty="0"/>
              <a:t> </a:t>
            </a:r>
            <a:r>
              <a:rPr lang="es-ES" dirty="0" smtClean="0"/>
              <a:t>(salvo que proceda reservas, ver  art. 6)</a:t>
            </a:r>
            <a:endParaRPr lang="es-ES" dirty="0"/>
          </a:p>
          <a:p>
            <a:pPr marL="0" indent="0" algn="just">
              <a:buNone/>
            </a:pPr>
            <a:endParaRPr lang="es-ES" dirty="0" smtClean="0"/>
          </a:p>
          <a:p>
            <a:pPr marL="0" indent="0" algn="just">
              <a:buNone/>
            </a:pPr>
            <a:r>
              <a:rPr lang="es-ES" dirty="0"/>
              <a:t>-</a:t>
            </a:r>
            <a:r>
              <a:rPr lang="es-ES" dirty="0" smtClean="0"/>
              <a:t>El </a:t>
            </a:r>
            <a:r>
              <a:rPr lang="es-ES" u="sng" dirty="0"/>
              <a:t>valor en libros de los elementos patrimoniales de la </a:t>
            </a:r>
            <a:r>
              <a:rPr lang="es-ES" u="sng" dirty="0" smtClean="0"/>
              <a:t>sociedad no </a:t>
            </a:r>
            <a:r>
              <a:rPr lang="es-ES" u="sng" dirty="0"/>
              <a:t>se </a:t>
            </a:r>
            <a:r>
              <a:rPr lang="es-ES" u="sng" dirty="0" smtClean="0"/>
              <a:t>modifica </a:t>
            </a:r>
            <a:r>
              <a:rPr lang="es-ES" dirty="0" smtClean="0"/>
              <a:t>debido a la transformación, salvo lo que pueda afectar por los apartados siguientes. </a:t>
            </a:r>
            <a:endParaRPr lang="es-ES" dirty="0"/>
          </a:p>
          <a:p>
            <a:pPr marL="0" indent="0" algn="just">
              <a:buNone/>
            </a:pPr>
            <a:endParaRPr lang="es-ES" dirty="0" smtClean="0"/>
          </a:p>
          <a:p>
            <a:pPr marL="0" indent="0" algn="just">
              <a:buNone/>
            </a:pPr>
            <a:endParaRPr lang="es-ES" dirty="0"/>
          </a:p>
        </p:txBody>
      </p:sp>
      <p:sp>
        <p:nvSpPr>
          <p:cNvPr id="5" name="Marcador de pie de página 4"/>
          <p:cNvSpPr>
            <a:spLocks noGrp="1"/>
          </p:cNvSpPr>
          <p:nvPr>
            <p:ph type="ftr" sz="quarter" idx="11"/>
          </p:nvPr>
        </p:nvSpPr>
        <p:spPr/>
        <p:txBody>
          <a:bodyPr/>
          <a:lstStyle/>
          <a:p>
            <a:r>
              <a:rPr lang="es-ES" smtClean="0"/>
              <a:t>Resolución ICAC Presentación Instrumentos Financieros</a:t>
            </a:r>
            <a:endParaRPr lang="es-ES" dirty="0"/>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87</a:t>
            </a:fld>
            <a:endParaRPr lang="es-ES" dirty="0"/>
          </a:p>
        </p:txBody>
      </p:sp>
    </p:spTree>
    <p:extLst>
      <p:ext uri="{BB962C8B-B14F-4D97-AF65-F5344CB8AC3E}">
        <p14:creationId xmlns:p14="http://schemas.microsoft.com/office/powerpoint/2010/main" val="4433760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t>La </a:t>
            </a:r>
            <a:r>
              <a:rPr lang="es-ES" dirty="0" smtClean="0"/>
              <a:t>transformación (art. 46)</a:t>
            </a:r>
            <a:endParaRPr lang="es-ES" dirty="0"/>
          </a:p>
        </p:txBody>
      </p:sp>
      <p:sp>
        <p:nvSpPr>
          <p:cNvPr id="3" name="Marcador de contenido 2"/>
          <p:cNvSpPr>
            <a:spLocks noGrp="1"/>
          </p:cNvSpPr>
          <p:nvPr>
            <p:ph idx="1"/>
          </p:nvPr>
        </p:nvSpPr>
        <p:spPr/>
        <p:txBody>
          <a:bodyPr>
            <a:normAutofit/>
          </a:bodyPr>
          <a:lstStyle/>
          <a:p>
            <a:pPr marL="0" indent="0" algn="just">
              <a:buNone/>
            </a:pPr>
            <a:endParaRPr lang="es-ES" dirty="0" smtClean="0"/>
          </a:p>
          <a:p>
            <a:pPr marL="0" indent="0" algn="just">
              <a:buNone/>
            </a:pPr>
            <a:r>
              <a:rPr lang="es-ES" dirty="0" smtClean="0"/>
              <a:t>-La </a:t>
            </a:r>
            <a:r>
              <a:rPr lang="es-ES" dirty="0"/>
              <a:t>transformación de una sociedad que tuviera emitidas obligaciones u otros valores en otro tipo social al que no le esté permitido emitirlos y la de una sociedad anónima que tuviera emitidas obligaciones convertibles en acciones en otro tipo social diferente, sólo podrán acordarse si previamente se hubiera procedido a la amortización o a la conversión, en su caso, de las obligaciones </a:t>
            </a:r>
            <a:r>
              <a:rPr lang="es-ES" dirty="0" smtClean="0"/>
              <a:t>emitidas. </a:t>
            </a:r>
            <a:endParaRPr lang="es-ES" b="1" dirty="0">
              <a:solidFill>
                <a:srgbClr val="FF0000"/>
              </a:solidFill>
            </a:endParaRPr>
          </a:p>
          <a:p>
            <a:pPr marL="0" indent="0" algn="just">
              <a:buNone/>
            </a:pPr>
            <a:endParaRPr lang="es-ES" dirty="0"/>
          </a:p>
        </p:txBody>
      </p:sp>
      <p:sp>
        <p:nvSpPr>
          <p:cNvPr id="5" name="Marcador de pie de página 4"/>
          <p:cNvSpPr>
            <a:spLocks noGrp="1"/>
          </p:cNvSpPr>
          <p:nvPr>
            <p:ph type="ftr" sz="quarter" idx="11"/>
          </p:nvPr>
        </p:nvSpPr>
        <p:spPr/>
        <p:txBody>
          <a:bodyPr/>
          <a:lstStyle/>
          <a:p>
            <a:r>
              <a:rPr lang="es-ES" smtClean="0"/>
              <a:t>Resolución ICAC Presentación Instrumentos Financieros</a:t>
            </a:r>
            <a:endParaRPr lang="es-ES" dirty="0"/>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88</a:t>
            </a:fld>
            <a:endParaRPr lang="es-ES" dirty="0"/>
          </a:p>
        </p:txBody>
      </p:sp>
    </p:spTree>
    <p:extLst>
      <p:ext uri="{BB962C8B-B14F-4D97-AF65-F5344CB8AC3E}">
        <p14:creationId xmlns:p14="http://schemas.microsoft.com/office/powerpoint/2010/main" val="45147533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t>La </a:t>
            </a:r>
            <a:r>
              <a:rPr lang="es-ES" dirty="0" smtClean="0"/>
              <a:t>transformación (art. 46)</a:t>
            </a:r>
            <a:endParaRPr lang="es-ES" dirty="0"/>
          </a:p>
        </p:txBody>
      </p:sp>
      <p:sp>
        <p:nvSpPr>
          <p:cNvPr id="3" name="Marcador de contenido 2"/>
          <p:cNvSpPr>
            <a:spLocks noGrp="1"/>
          </p:cNvSpPr>
          <p:nvPr>
            <p:ph idx="1"/>
          </p:nvPr>
        </p:nvSpPr>
        <p:spPr/>
        <p:txBody>
          <a:bodyPr>
            <a:normAutofit fontScale="77500" lnSpcReduction="20000"/>
          </a:bodyPr>
          <a:lstStyle/>
          <a:p>
            <a:pPr marL="0" indent="0" algn="just">
              <a:buNone/>
            </a:pPr>
            <a:r>
              <a:rPr lang="es-ES" dirty="0" smtClean="0"/>
              <a:t> </a:t>
            </a:r>
            <a:endParaRPr lang="es-ES" dirty="0"/>
          </a:p>
          <a:p>
            <a:pPr marL="0" indent="0" algn="just">
              <a:buNone/>
            </a:pPr>
            <a:r>
              <a:rPr lang="es-ES" dirty="0"/>
              <a:t>-</a:t>
            </a:r>
            <a:r>
              <a:rPr lang="es-ES" dirty="0" smtClean="0"/>
              <a:t>En </a:t>
            </a:r>
            <a:r>
              <a:rPr lang="es-ES" dirty="0"/>
              <a:t>su caso, hasta que </a:t>
            </a:r>
            <a:r>
              <a:rPr lang="es-ES" u="sng" dirty="0"/>
              <a:t>el </a:t>
            </a:r>
            <a:r>
              <a:rPr lang="es-ES" b="1" u="sng" dirty="0"/>
              <a:t>socio no ejerza el derecho de separación en tiempo y forma</a:t>
            </a:r>
            <a:r>
              <a:rPr lang="es-ES" dirty="0"/>
              <a:t>, el porcentaje de capital social que represente la participación de estos socios se seguirá mostrando en los </a:t>
            </a:r>
            <a:r>
              <a:rPr lang="es-ES" b="1" dirty="0"/>
              <a:t>fondos propios</a:t>
            </a:r>
            <a:r>
              <a:rPr lang="es-ES" dirty="0"/>
              <a:t>.</a:t>
            </a:r>
          </a:p>
          <a:p>
            <a:pPr marL="0" indent="0" algn="just">
              <a:buNone/>
            </a:pPr>
            <a:endParaRPr lang="es-ES" dirty="0"/>
          </a:p>
          <a:p>
            <a:pPr marL="0" indent="0" algn="just">
              <a:buNone/>
            </a:pPr>
            <a:r>
              <a:rPr lang="es-ES" dirty="0" smtClean="0"/>
              <a:t>Una vez se cumplan los requisitos estipulados en la </a:t>
            </a:r>
            <a:r>
              <a:rPr lang="es-ES" strike="sngStrike" dirty="0" smtClean="0">
                <a:solidFill>
                  <a:srgbClr val="FF0000"/>
                </a:solidFill>
              </a:rPr>
              <a:t>legislación mercantil </a:t>
            </a:r>
            <a:r>
              <a:rPr lang="es-ES" b="1" dirty="0" smtClean="0">
                <a:solidFill>
                  <a:srgbClr val="0070C0"/>
                </a:solidFill>
              </a:rPr>
              <a:t>LME</a:t>
            </a:r>
            <a:r>
              <a:rPr lang="es-ES" dirty="0" smtClean="0"/>
              <a:t>, para determinar que el socio ha quedado separado de la sociedad, se reconocerá un </a:t>
            </a:r>
            <a:r>
              <a:rPr lang="es-ES" b="1" dirty="0" smtClean="0"/>
              <a:t>pasivo por un importe equivalente al valor razonable de las acciones o participaciones de estos socios</a:t>
            </a:r>
            <a:r>
              <a:rPr lang="es-ES" dirty="0" smtClean="0"/>
              <a:t>, con cargo a una partida de fondos propios que represente el importe del </a:t>
            </a:r>
            <a:r>
              <a:rPr lang="es-ES" b="1" dirty="0" smtClean="0"/>
              <a:t>compromiso de adquisición de los instrumentos de patrimonio propio</a:t>
            </a:r>
            <a:r>
              <a:rPr lang="es-ES" dirty="0" smtClean="0"/>
              <a:t>.</a:t>
            </a:r>
          </a:p>
          <a:p>
            <a:pPr marL="0" indent="0" algn="just">
              <a:buNone/>
            </a:pPr>
            <a:endParaRPr lang="es-ES" b="1" dirty="0" smtClean="0"/>
          </a:p>
          <a:p>
            <a:pPr marL="0" indent="0" algn="just">
              <a:buNone/>
            </a:pPr>
            <a:r>
              <a:rPr lang="es-ES" b="1" dirty="0" smtClean="0"/>
              <a:t>- El aumento </a:t>
            </a:r>
            <a:r>
              <a:rPr lang="es-ES" b="1" dirty="0"/>
              <a:t>(por ejemplo, si transforma de S.L. a S.A.) o reducción de capital, o la conversión de obligaciones en </a:t>
            </a:r>
            <a:r>
              <a:rPr lang="es-ES" b="1" dirty="0" smtClean="0"/>
              <a:t>acciones debido a la transformación, se contabilizarán de acuerdo con los criterios de esta RICAC-PIF. </a:t>
            </a:r>
            <a:endParaRPr lang="es-ES" dirty="0"/>
          </a:p>
          <a:p>
            <a:pPr marL="0" indent="0" algn="just">
              <a:buNone/>
            </a:pPr>
            <a:endParaRPr lang="es-ES" dirty="0"/>
          </a:p>
          <a:p>
            <a:pPr marL="0" indent="0" algn="just">
              <a:buNone/>
            </a:pPr>
            <a:endParaRPr lang="es-ES" dirty="0"/>
          </a:p>
        </p:txBody>
      </p:sp>
      <p:sp>
        <p:nvSpPr>
          <p:cNvPr id="5" name="Marcador de pie de página 4"/>
          <p:cNvSpPr>
            <a:spLocks noGrp="1"/>
          </p:cNvSpPr>
          <p:nvPr>
            <p:ph type="ftr" sz="quarter" idx="11"/>
          </p:nvPr>
        </p:nvSpPr>
        <p:spPr/>
        <p:txBody>
          <a:bodyPr/>
          <a:lstStyle/>
          <a:p>
            <a:r>
              <a:rPr lang="es-ES" smtClean="0"/>
              <a:t>Resolución ICAC Presentación Instrumentos Financieros</a:t>
            </a:r>
            <a:endParaRPr lang="es-ES" dirty="0"/>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89</a:t>
            </a:fld>
            <a:endParaRPr lang="es-ES" dirty="0"/>
          </a:p>
        </p:txBody>
      </p:sp>
    </p:spTree>
    <p:extLst>
      <p:ext uri="{BB962C8B-B14F-4D97-AF65-F5344CB8AC3E}">
        <p14:creationId xmlns:p14="http://schemas.microsoft.com/office/powerpoint/2010/main" val="31656884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874971"/>
            <a:ext cx="10515600" cy="4351338"/>
          </a:xfrm>
        </p:spPr>
        <p:txBody>
          <a:bodyPr>
            <a:normAutofit/>
          </a:bodyPr>
          <a:lstStyle/>
          <a:p>
            <a:pPr marL="0" indent="0" algn="just">
              <a:buNone/>
            </a:pPr>
            <a:r>
              <a:rPr lang="es-ES" b="1" dirty="0" smtClean="0">
                <a:cs typeface="Arial" panose="020B0604020202020204" pitchFamily="34" charset="0"/>
              </a:rPr>
              <a:t>EJEMPLO (ENUNCIADO)</a:t>
            </a:r>
          </a:p>
          <a:p>
            <a:pPr marL="0" indent="0" algn="just">
              <a:buNone/>
            </a:pPr>
            <a:endParaRPr lang="es-ES" dirty="0" smtClean="0">
              <a:cs typeface="Arial" panose="020B0604020202020204" pitchFamily="34" charset="0"/>
            </a:endParaRPr>
          </a:p>
          <a:p>
            <a:pPr marL="0" indent="0" algn="just">
              <a:buNone/>
            </a:pPr>
            <a:r>
              <a:rPr lang="es-ES" dirty="0" smtClean="0">
                <a:cs typeface="Arial" panose="020B0604020202020204" pitchFamily="34" charset="0"/>
              </a:rPr>
              <a:t>Se </a:t>
            </a:r>
            <a:r>
              <a:rPr lang="es-ES" dirty="0">
                <a:cs typeface="Arial" panose="020B0604020202020204" pitchFamily="34" charset="0"/>
              </a:rPr>
              <a:t>emite una o</a:t>
            </a:r>
            <a:r>
              <a:rPr lang="es-ES" dirty="0" smtClean="0">
                <a:cs typeface="Arial" panose="020B0604020202020204" pitchFamily="34" charset="0"/>
              </a:rPr>
              <a:t>bligación </a:t>
            </a:r>
            <a:r>
              <a:rPr lang="es-ES" dirty="0">
                <a:cs typeface="Arial" panose="020B0604020202020204" pitchFamily="34" charset="0"/>
              </a:rPr>
              <a:t>con las siguientes características:</a:t>
            </a:r>
          </a:p>
          <a:p>
            <a:pPr marL="0" indent="0" algn="just">
              <a:buNone/>
            </a:pPr>
            <a:r>
              <a:rPr lang="es-ES" dirty="0">
                <a:cs typeface="Arial" panose="020B0604020202020204" pitchFamily="34" charset="0"/>
              </a:rPr>
              <a:t>• Nominal 1.000</a:t>
            </a:r>
          </a:p>
          <a:p>
            <a:pPr marL="0" indent="0" algn="just">
              <a:buNone/>
            </a:pPr>
            <a:r>
              <a:rPr lang="es-ES" dirty="0">
                <a:cs typeface="Arial" panose="020B0604020202020204" pitchFamily="34" charset="0"/>
              </a:rPr>
              <a:t>• Cupón anual 5%</a:t>
            </a:r>
          </a:p>
          <a:p>
            <a:pPr marL="0" indent="0" algn="just">
              <a:buNone/>
            </a:pPr>
            <a:r>
              <a:rPr lang="es-ES" dirty="0">
                <a:cs typeface="Arial" panose="020B0604020202020204" pitchFamily="34" charset="0"/>
              </a:rPr>
              <a:t>• Vencimiento 2 años. En la fecha de conversión se </a:t>
            </a:r>
            <a:r>
              <a:rPr lang="es-ES" dirty="0" smtClean="0">
                <a:cs typeface="Arial" panose="020B0604020202020204" pitchFamily="34" charset="0"/>
              </a:rPr>
              <a:t>pueden convertir </a:t>
            </a:r>
            <a:r>
              <a:rPr lang="es-ES" dirty="0">
                <a:cs typeface="Arial" panose="020B0604020202020204" pitchFamily="34" charset="0"/>
              </a:rPr>
              <a:t>en acciones a un precio </a:t>
            </a:r>
            <a:r>
              <a:rPr lang="es-ES" dirty="0" smtClean="0">
                <a:cs typeface="Arial" panose="020B0604020202020204" pitchFamily="34" charset="0"/>
              </a:rPr>
              <a:t>fijado </a:t>
            </a:r>
          </a:p>
          <a:p>
            <a:pPr marL="0" indent="0" algn="just">
              <a:buNone/>
            </a:pPr>
            <a:r>
              <a:rPr lang="es-ES" dirty="0" smtClean="0">
                <a:cs typeface="Arial" panose="020B0604020202020204" pitchFamily="34" charset="0"/>
              </a:rPr>
              <a:t>• </a:t>
            </a:r>
            <a:r>
              <a:rPr lang="es-ES" dirty="0">
                <a:cs typeface="Arial" panose="020B0604020202020204" pitchFamily="34" charset="0"/>
              </a:rPr>
              <a:t>Tipo de interés sin opción de conversión para </a:t>
            </a:r>
            <a:r>
              <a:rPr lang="es-ES" dirty="0" smtClean="0">
                <a:cs typeface="Arial" panose="020B0604020202020204" pitchFamily="34" charset="0"/>
              </a:rPr>
              <a:t>instrumentos de </a:t>
            </a:r>
            <a:r>
              <a:rPr lang="es-ES" dirty="0">
                <a:cs typeface="Arial" panose="020B0604020202020204" pitchFamily="34" charset="0"/>
              </a:rPr>
              <a:t>deuda con el mismo riesgo y vencimiento en </a:t>
            </a:r>
            <a:r>
              <a:rPr lang="es-ES" dirty="0" smtClean="0">
                <a:cs typeface="Arial" panose="020B0604020202020204" pitchFamily="34" charset="0"/>
              </a:rPr>
              <a:t>el mercado</a:t>
            </a:r>
            <a:r>
              <a:rPr lang="es-ES" dirty="0">
                <a:cs typeface="Arial" panose="020B0604020202020204" pitchFamily="34" charset="0"/>
              </a:rPr>
              <a:t>: 7%</a:t>
            </a:r>
          </a:p>
        </p:txBody>
      </p:sp>
      <p:sp>
        <p:nvSpPr>
          <p:cNvPr id="5" name="object 4"/>
          <p:cNvSpPr txBox="1">
            <a:spLocks/>
          </p:cNvSpPr>
          <p:nvPr/>
        </p:nvSpPr>
        <p:spPr>
          <a:xfrm>
            <a:off x="0" y="80462"/>
            <a:ext cx="12192000" cy="1231106"/>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lnSpc>
                <a:spcPct val="100000"/>
              </a:lnSpc>
              <a:tabLst>
                <a:tab pos="3021330" algn="l"/>
              </a:tabLst>
            </a:pPr>
            <a:r>
              <a:rPr lang="es-ES" sz="4000" b="1" i="1" spc="-10" dirty="0" smtClean="0">
                <a:solidFill>
                  <a:schemeClr val="accent6">
                    <a:lumMod val="50000"/>
                  </a:schemeClr>
                </a:solidFill>
                <a:latin typeface="Calibri"/>
                <a:cs typeface="Calibri"/>
              </a:rPr>
              <a:t>Instrumento financiero compuesto: </a:t>
            </a:r>
          </a:p>
          <a:p>
            <a:pPr marL="12700" algn="ctr">
              <a:lnSpc>
                <a:spcPct val="100000"/>
              </a:lnSpc>
              <a:tabLst>
                <a:tab pos="3021330" algn="l"/>
              </a:tabLst>
            </a:pPr>
            <a:r>
              <a:rPr lang="es-ES" sz="4000" b="1" i="1" spc="-10" dirty="0" smtClean="0">
                <a:solidFill>
                  <a:schemeClr val="accent6">
                    <a:lumMod val="50000"/>
                  </a:schemeClr>
                </a:solidFill>
                <a:latin typeface="Calibri"/>
                <a:cs typeface="Calibri"/>
              </a:rPr>
              <a:t>caso práctico</a:t>
            </a:r>
            <a:endParaRPr lang="es-ES" sz="4000" b="1" i="1" dirty="0">
              <a:solidFill>
                <a:schemeClr val="accent6">
                  <a:lumMod val="50000"/>
                </a:schemeClr>
              </a:solidFill>
              <a:latin typeface="Calibri"/>
              <a:cs typeface="Calibri"/>
            </a:endParaRPr>
          </a:p>
        </p:txBody>
      </p:sp>
      <p:sp>
        <p:nvSpPr>
          <p:cNvPr id="4" name="Marcador de pie de página 3"/>
          <p:cNvSpPr>
            <a:spLocks noGrp="1"/>
          </p:cNvSpPr>
          <p:nvPr>
            <p:ph type="ftr" sz="quarter" idx="11"/>
          </p:nvPr>
        </p:nvSpPr>
        <p:spPr/>
        <p:txBody>
          <a:bodyPr/>
          <a:lstStyle/>
          <a:p>
            <a:r>
              <a:rPr lang="es-ES" smtClean="0"/>
              <a:t>Resolución ICAC Presentación Instrumentos Financieros</a:t>
            </a:r>
            <a:endParaRPr lang="es-ES" dirty="0"/>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9</a:t>
            </a:fld>
            <a:endParaRPr lang="es-ES" dirty="0"/>
          </a:p>
        </p:txBody>
      </p:sp>
    </p:spTree>
    <p:extLst>
      <p:ext uri="{BB962C8B-B14F-4D97-AF65-F5344CB8AC3E}">
        <p14:creationId xmlns:p14="http://schemas.microsoft.com/office/powerpoint/2010/main" val="34048610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t>Criterios para contabilizar una fusión</a:t>
            </a:r>
            <a:br>
              <a:rPr lang="es-ES" dirty="0"/>
            </a:br>
            <a:r>
              <a:rPr lang="es-ES" dirty="0" smtClean="0"/>
              <a:t>(art. 47)</a:t>
            </a:r>
            <a:endParaRPr lang="es-ES" dirty="0"/>
          </a:p>
        </p:txBody>
      </p:sp>
      <p:sp>
        <p:nvSpPr>
          <p:cNvPr id="3" name="Marcador de contenido 2"/>
          <p:cNvSpPr>
            <a:spLocks noGrp="1"/>
          </p:cNvSpPr>
          <p:nvPr>
            <p:ph idx="1"/>
          </p:nvPr>
        </p:nvSpPr>
        <p:spPr/>
        <p:txBody>
          <a:bodyPr>
            <a:normAutofit/>
          </a:bodyPr>
          <a:lstStyle/>
          <a:p>
            <a:pPr marL="0" indent="0" algn="just">
              <a:buNone/>
            </a:pPr>
            <a:endParaRPr lang="es-ES" dirty="0" smtClean="0"/>
          </a:p>
          <a:p>
            <a:pPr marL="0" indent="0" algn="just">
              <a:buNone/>
            </a:pPr>
            <a:r>
              <a:rPr lang="es-ES" dirty="0" smtClean="0"/>
              <a:t>- </a:t>
            </a:r>
            <a:r>
              <a:rPr lang="es-ES" b="1" dirty="0" smtClean="0"/>
              <a:t>“Fusión”: </a:t>
            </a:r>
            <a:r>
              <a:rPr lang="es-ES" dirty="0"/>
              <a:t>el acuerdo de modificación estructural regulado como tal en la </a:t>
            </a:r>
            <a:r>
              <a:rPr lang="es-ES" strike="sngStrike" dirty="0">
                <a:solidFill>
                  <a:srgbClr val="FF0000"/>
                </a:solidFill>
              </a:rPr>
              <a:t>legislación </a:t>
            </a:r>
            <a:r>
              <a:rPr lang="es-ES" strike="sngStrike" dirty="0" smtClean="0">
                <a:solidFill>
                  <a:srgbClr val="FF0000"/>
                </a:solidFill>
              </a:rPr>
              <a:t>mercantil</a:t>
            </a:r>
            <a:r>
              <a:rPr lang="es-ES" dirty="0" smtClean="0">
                <a:solidFill>
                  <a:srgbClr val="FF0000"/>
                </a:solidFill>
              </a:rPr>
              <a:t>  </a:t>
            </a:r>
            <a:r>
              <a:rPr lang="es-ES" b="1" dirty="0" smtClean="0">
                <a:solidFill>
                  <a:srgbClr val="0070C0"/>
                </a:solidFill>
              </a:rPr>
              <a:t>LME.</a:t>
            </a:r>
            <a:endParaRPr lang="es-ES" b="1" dirty="0">
              <a:solidFill>
                <a:srgbClr val="0070C0"/>
              </a:solidFill>
            </a:endParaRPr>
          </a:p>
          <a:p>
            <a:pPr marL="0" indent="0" algn="just">
              <a:buNone/>
            </a:pPr>
            <a:endParaRPr lang="es-ES" dirty="0" smtClean="0"/>
          </a:p>
          <a:p>
            <a:pPr marL="0" indent="0" algn="just">
              <a:buNone/>
            </a:pPr>
            <a:r>
              <a:rPr lang="es-ES" dirty="0" smtClean="0"/>
              <a:t>- Cuando </a:t>
            </a:r>
            <a:r>
              <a:rPr lang="es-ES" dirty="0"/>
              <a:t>el </a:t>
            </a:r>
            <a:r>
              <a:rPr lang="es-ES" b="1" dirty="0"/>
              <a:t>valor razonable de las </a:t>
            </a:r>
            <a:r>
              <a:rPr lang="es-ES" b="1" dirty="0" smtClean="0"/>
              <a:t>acciones/participaciones </a:t>
            </a:r>
            <a:r>
              <a:rPr lang="es-ES" b="1" dirty="0"/>
              <a:t>entregadas por los socios no coincida con el valor razonable de las recibidas</a:t>
            </a:r>
            <a:r>
              <a:rPr lang="es-ES" dirty="0" smtClean="0"/>
              <a:t>, </a:t>
            </a:r>
            <a:r>
              <a:rPr lang="es-ES" b="1" dirty="0" smtClean="0">
                <a:solidFill>
                  <a:srgbClr val="0070C0"/>
                </a:solidFill>
              </a:rPr>
              <a:t>más, en su caso, la compensación en metálico prevista en la LME</a:t>
            </a:r>
            <a:r>
              <a:rPr lang="es-ES" dirty="0" smtClean="0"/>
              <a:t>, </a:t>
            </a:r>
            <a:r>
              <a:rPr lang="es-ES" dirty="0"/>
              <a:t>la diferencia deberá registrarse atendiendo a la </a:t>
            </a:r>
            <a:r>
              <a:rPr lang="es-ES" u="sng" dirty="0"/>
              <a:t>realidad económica de la </a:t>
            </a:r>
            <a:r>
              <a:rPr lang="es-ES" u="sng" dirty="0" smtClean="0"/>
              <a:t>operación</a:t>
            </a:r>
            <a:r>
              <a:rPr lang="es-ES" dirty="0" smtClean="0"/>
              <a:t>.</a:t>
            </a:r>
            <a:endParaRPr lang="es-ES" dirty="0">
              <a:solidFill>
                <a:srgbClr val="FF0000"/>
              </a:solidFill>
            </a:endParaRPr>
          </a:p>
          <a:p>
            <a:pPr marL="0" indent="0" algn="just">
              <a:buNone/>
            </a:pPr>
            <a:endParaRPr lang="es-ES" dirty="0" smtClean="0"/>
          </a:p>
          <a:p>
            <a:pPr marL="0" indent="0" algn="just">
              <a:buNone/>
            </a:pPr>
            <a:endParaRPr lang="es-ES" dirty="0"/>
          </a:p>
        </p:txBody>
      </p:sp>
      <p:sp>
        <p:nvSpPr>
          <p:cNvPr id="5" name="Marcador de pie de página 4"/>
          <p:cNvSpPr>
            <a:spLocks noGrp="1"/>
          </p:cNvSpPr>
          <p:nvPr>
            <p:ph type="ftr" sz="quarter" idx="11"/>
          </p:nvPr>
        </p:nvSpPr>
        <p:spPr/>
        <p:txBody>
          <a:bodyPr/>
          <a:lstStyle/>
          <a:p>
            <a:r>
              <a:rPr lang="es-ES" smtClean="0"/>
              <a:t>Resolución ICAC Presentación Instrumentos Financieros</a:t>
            </a:r>
            <a:endParaRPr lang="es-ES" dirty="0"/>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90</a:t>
            </a:fld>
            <a:endParaRPr lang="es-ES" dirty="0"/>
          </a:p>
        </p:txBody>
      </p:sp>
    </p:spTree>
    <p:extLst>
      <p:ext uri="{BB962C8B-B14F-4D97-AF65-F5344CB8AC3E}">
        <p14:creationId xmlns:p14="http://schemas.microsoft.com/office/powerpoint/2010/main" val="235632134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t>Criterios para contabilizar una fusión</a:t>
            </a:r>
            <a:br>
              <a:rPr lang="es-ES" dirty="0"/>
            </a:br>
            <a:r>
              <a:rPr lang="es-ES" dirty="0" smtClean="0"/>
              <a:t>(art. 47)</a:t>
            </a:r>
            <a:endParaRPr lang="es-ES" dirty="0"/>
          </a:p>
        </p:txBody>
      </p:sp>
      <p:sp>
        <p:nvSpPr>
          <p:cNvPr id="3" name="Marcador de contenido 2"/>
          <p:cNvSpPr>
            <a:spLocks noGrp="1"/>
          </p:cNvSpPr>
          <p:nvPr>
            <p:ph idx="1"/>
          </p:nvPr>
        </p:nvSpPr>
        <p:spPr>
          <a:xfrm>
            <a:off x="825137" y="2703526"/>
            <a:ext cx="10515600" cy="2074736"/>
          </a:xfrm>
        </p:spPr>
        <p:txBody>
          <a:bodyPr>
            <a:normAutofit lnSpcReduction="10000"/>
          </a:bodyPr>
          <a:lstStyle/>
          <a:p>
            <a:pPr marL="0" indent="0" algn="just">
              <a:buNone/>
            </a:pPr>
            <a:r>
              <a:rPr lang="es-ES" b="1" dirty="0" smtClean="0"/>
              <a:t>TRANSMISIÓN DE UN NEGOCIO ENTRE EMPRESAS INDEPENDIENTES</a:t>
            </a:r>
          </a:p>
          <a:p>
            <a:pPr marL="0" indent="0" algn="just">
              <a:buNone/>
            </a:pPr>
            <a:r>
              <a:rPr lang="es-ES" dirty="0" smtClean="0"/>
              <a:t>Si </a:t>
            </a:r>
            <a:r>
              <a:rPr lang="es-ES" dirty="0"/>
              <a:t>el </a:t>
            </a:r>
            <a:r>
              <a:rPr lang="es-ES" dirty="0" smtClean="0"/>
              <a:t>patrimonio trasmitido es un </a:t>
            </a:r>
            <a:r>
              <a:rPr lang="es-ES" b="1" dirty="0" smtClean="0"/>
              <a:t>“negocio” </a:t>
            </a:r>
            <a:r>
              <a:rPr lang="es-ES" dirty="0" smtClean="0"/>
              <a:t>y </a:t>
            </a:r>
            <a:r>
              <a:rPr lang="es-ES" dirty="0"/>
              <a:t>las </a:t>
            </a:r>
            <a:r>
              <a:rPr lang="es-ES" dirty="0" smtClean="0"/>
              <a:t>sociedades intervinientes </a:t>
            </a:r>
            <a:r>
              <a:rPr lang="es-ES" b="1" dirty="0" smtClean="0"/>
              <a:t>no son como </a:t>
            </a:r>
            <a:r>
              <a:rPr lang="es-ES" b="1" dirty="0"/>
              <a:t>empresas del grupo</a:t>
            </a:r>
            <a:r>
              <a:rPr lang="es-ES" dirty="0"/>
              <a:t>, </a:t>
            </a:r>
            <a:r>
              <a:rPr lang="es-ES" dirty="0" smtClean="0"/>
              <a:t>utilizaremos el </a:t>
            </a:r>
            <a:r>
              <a:rPr lang="es-ES" b="1" u="sng" dirty="0"/>
              <a:t>método de adquisición </a:t>
            </a:r>
            <a:r>
              <a:rPr lang="es-ES" b="1" dirty="0" smtClean="0"/>
              <a:t>(</a:t>
            </a:r>
            <a:r>
              <a:rPr lang="es-ES" dirty="0" smtClean="0"/>
              <a:t>NRV 19ª </a:t>
            </a:r>
            <a:r>
              <a:rPr lang="es-ES" dirty="0"/>
              <a:t>sobre combinaciones de negocios del </a:t>
            </a:r>
            <a:r>
              <a:rPr lang="es-ES" dirty="0" smtClean="0"/>
              <a:t>PGC+arts. Resolución).</a:t>
            </a:r>
            <a:endParaRPr lang="es-ES" dirty="0"/>
          </a:p>
          <a:p>
            <a:pPr marL="0" indent="0" algn="just">
              <a:buNone/>
            </a:pPr>
            <a:endParaRPr lang="es-ES" dirty="0"/>
          </a:p>
        </p:txBody>
      </p:sp>
      <p:sp>
        <p:nvSpPr>
          <p:cNvPr id="5" name="Marcador de pie de página 4"/>
          <p:cNvSpPr>
            <a:spLocks noGrp="1"/>
          </p:cNvSpPr>
          <p:nvPr>
            <p:ph type="ftr" sz="quarter" idx="11"/>
          </p:nvPr>
        </p:nvSpPr>
        <p:spPr/>
        <p:txBody>
          <a:bodyPr/>
          <a:lstStyle/>
          <a:p>
            <a:r>
              <a:rPr lang="es-ES" smtClean="0"/>
              <a:t>Resolución ICAC Presentación Instrumentos Financieros</a:t>
            </a:r>
            <a:endParaRPr lang="es-ES" dirty="0"/>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91</a:t>
            </a:fld>
            <a:endParaRPr lang="es-ES" dirty="0"/>
          </a:p>
        </p:txBody>
      </p:sp>
    </p:spTree>
    <p:extLst>
      <p:ext uri="{BB962C8B-B14F-4D97-AF65-F5344CB8AC3E}">
        <p14:creationId xmlns:p14="http://schemas.microsoft.com/office/powerpoint/2010/main" val="241427569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t>Criterios para contabilizar una fusión</a:t>
            </a:r>
            <a:br>
              <a:rPr lang="es-ES" dirty="0"/>
            </a:br>
            <a:r>
              <a:rPr lang="es-ES" dirty="0" smtClean="0"/>
              <a:t>(art. 47)</a:t>
            </a:r>
            <a:endParaRPr lang="es-ES" dirty="0"/>
          </a:p>
        </p:txBody>
      </p:sp>
      <p:sp>
        <p:nvSpPr>
          <p:cNvPr id="3" name="Marcador de contenido 2"/>
          <p:cNvSpPr>
            <a:spLocks noGrp="1"/>
          </p:cNvSpPr>
          <p:nvPr>
            <p:ph idx="1"/>
          </p:nvPr>
        </p:nvSpPr>
        <p:spPr>
          <a:xfrm>
            <a:off x="812074" y="2154885"/>
            <a:ext cx="10515600" cy="2639183"/>
          </a:xfrm>
        </p:spPr>
        <p:txBody>
          <a:bodyPr>
            <a:normAutofit/>
          </a:bodyPr>
          <a:lstStyle/>
          <a:p>
            <a:pPr marL="0" indent="0" algn="just">
              <a:buNone/>
            </a:pPr>
            <a:r>
              <a:rPr lang="es-ES" b="1" dirty="0" smtClean="0"/>
              <a:t>TRANSMISIÓN DE UN NEGOCIO ENTRE EMPRESAS DEL GRUPO</a:t>
            </a:r>
          </a:p>
          <a:p>
            <a:pPr marL="0" indent="0" algn="just">
              <a:buNone/>
            </a:pPr>
            <a:r>
              <a:rPr lang="es-ES" dirty="0" smtClean="0"/>
              <a:t>Si el patrimonio que se transmite por causa de la fusión </a:t>
            </a:r>
            <a:r>
              <a:rPr lang="es-ES" b="1" dirty="0" smtClean="0"/>
              <a:t>cumple la definición de negocio</a:t>
            </a:r>
            <a:r>
              <a:rPr lang="es-ES" dirty="0" smtClean="0"/>
              <a:t> y las sociedades que intervienen en la operación se califican como empresas del grupo, la fusión se contabilizará siguiendo las </a:t>
            </a:r>
            <a:r>
              <a:rPr lang="es-ES" b="1" dirty="0" smtClean="0"/>
              <a:t>reglas particulares reguladas en la NRV sobre operaciones entre empresas del grupo del PGC </a:t>
            </a:r>
            <a:r>
              <a:rPr lang="es-ES" dirty="0" smtClean="0"/>
              <a:t>o del PGC-PYMES.</a:t>
            </a:r>
            <a:endParaRPr lang="es-ES" dirty="0"/>
          </a:p>
        </p:txBody>
      </p:sp>
      <p:sp>
        <p:nvSpPr>
          <p:cNvPr id="5" name="Marcador de pie de página 4"/>
          <p:cNvSpPr>
            <a:spLocks noGrp="1"/>
          </p:cNvSpPr>
          <p:nvPr>
            <p:ph type="ftr" sz="quarter" idx="11"/>
          </p:nvPr>
        </p:nvSpPr>
        <p:spPr/>
        <p:txBody>
          <a:bodyPr/>
          <a:lstStyle/>
          <a:p>
            <a:r>
              <a:rPr lang="es-ES" smtClean="0"/>
              <a:t>Resolución ICAC Presentación Instrumentos Financieros</a:t>
            </a:r>
            <a:endParaRPr lang="es-ES" dirty="0"/>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92</a:t>
            </a:fld>
            <a:endParaRPr lang="es-ES" dirty="0"/>
          </a:p>
        </p:txBody>
      </p:sp>
    </p:spTree>
    <p:extLst>
      <p:ext uri="{BB962C8B-B14F-4D97-AF65-F5344CB8AC3E}">
        <p14:creationId xmlns:p14="http://schemas.microsoft.com/office/powerpoint/2010/main" val="241427569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just"/>
            <a:r>
              <a:rPr lang="es-ES" dirty="0" smtClean="0"/>
              <a:t>La </a:t>
            </a:r>
            <a:r>
              <a:rPr lang="es-ES" dirty="0"/>
              <a:t>contabilidad de la sociedad adquirente en la </a:t>
            </a:r>
            <a:r>
              <a:rPr lang="es-ES" dirty="0" smtClean="0"/>
              <a:t>fusión (art. 48)</a:t>
            </a:r>
            <a:endParaRPr lang="es-ES" dirty="0"/>
          </a:p>
        </p:txBody>
      </p:sp>
      <p:sp>
        <p:nvSpPr>
          <p:cNvPr id="3" name="Marcador de contenido 2"/>
          <p:cNvSpPr>
            <a:spLocks noGrp="1"/>
          </p:cNvSpPr>
          <p:nvPr>
            <p:ph idx="1"/>
          </p:nvPr>
        </p:nvSpPr>
        <p:spPr/>
        <p:txBody>
          <a:bodyPr>
            <a:normAutofit/>
          </a:bodyPr>
          <a:lstStyle/>
          <a:p>
            <a:pPr marL="0" indent="0" algn="just">
              <a:buNone/>
            </a:pPr>
            <a:r>
              <a:rPr lang="es-ES" b="1" dirty="0" smtClean="0"/>
              <a:t>FECHA DE ADQUISICIÓN</a:t>
            </a:r>
          </a:p>
          <a:p>
            <a:pPr marL="0" indent="0" algn="just">
              <a:buNone/>
            </a:pPr>
            <a:endParaRPr lang="es-ES" b="1" dirty="0" smtClean="0"/>
          </a:p>
          <a:p>
            <a:pPr marL="0" indent="0" algn="just">
              <a:buNone/>
            </a:pPr>
            <a:r>
              <a:rPr lang="es-ES" b="1" dirty="0" smtClean="0"/>
              <a:t>Aquella en la que se obtiene el control </a:t>
            </a:r>
            <a:r>
              <a:rPr lang="es-ES" b="1" dirty="0" smtClean="0">
                <a:sym typeface="Wingdings" panose="05000000000000000000" pitchFamily="2" charset="2"/>
              </a:rPr>
              <a:t> C</a:t>
            </a:r>
            <a:r>
              <a:rPr lang="es-ES" b="1" dirty="0" smtClean="0"/>
              <a:t>elebración </a:t>
            </a:r>
            <a:r>
              <a:rPr lang="es-ES" b="1" dirty="0"/>
              <a:t>de la junta de accionistas u órgano equivalente de la sociedad adquirida (absorbida) en que se apruebe la operación</a:t>
            </a:r>
            <a:r>
              <a:rPr lang="es-ES" dirty="0"/>
              <a:t>, siempre que el acuerdo sobre el proyecto de fusión no contenga un pronunciamiento expreso sobre la asunción de control del negocio por la empresa adquirente (absorbente) en un momento posterior.</a:t>
            </a:r>
          </a:p>
          <a:p>
            <a:pPr marL="0" indent="0" algn="just">
              <a:buNone/>
            </a:pPr>
            <a:endParaRPr lang="es-ES" dirty="0"/>
          </a:p>
          <a:p>
            <a:pPr marL="0" indent="0" algn="just">
              <a:buNone/>
            </a:pPr>
            <a:endParaRPr lang="es-ES" dirty="0"/>
          </a:p>
        </p:txBody>
      </p:sp>
      <p:sp>
        <p:nvSpPr>
          <p:cNvPr id="5" name="Marcador de pie de página 4"/>
          <p:cNvSpPr>
            <a:spLocks noGrp="1"/>
          </p:cNvSpPr>
          <p:nvPr>
            <p:ph type="ftr" sz="quarter" idx="11"/>
          </p:nvPr>
        </p:nvSpPr>
        <p:spPr/>
        <p:txBody>
          <a:bodyPr/>
          <a:lstStyle/>
          <a:p>
            <a:r>
              <a:rPr lang="es-ES" smtClean="0"/>
              <a:t>Resolución ICAC Presentación Instrumentos Financieros</a:t>
            </a:r>
            <a:endParaRPr lang="es-ES" dirty="0"/>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93</a:t>
            </a:fld>
            <a:endParaRPr lang="es-ES" dirty="0"/>
          </a:p>
        </p:txBody>
      </p:sp>
    </p:spTree>
    <p:extLst>
      <p:ext uri="{BB962C8B-B14F-4D97-AF65-F5344CB8AC3E}">
        <p14:creationId xmlns:p14="http://schemas.microsoft.com/office/powerpoint/2010/main" val="90049097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just"/>
            <a:r>
              <a:rPr lang="es-ES" dirty="0" smtClean="0"/>
              <a:t>La </a:t>
            </a:r>
            <a:r>
              <a:rPr lang="es-ES" dirty="0"/>
              <a:t>contabilidad de la sociedad adquirente en la </a:t>
            </a:r>
            <a:r>
              <a:rPr lang="es-ES" dirty="0" smtClean="0"/>
              <a:t>fusión (art. 48)</a:t>
            </a:r>
            <a:endParaRPr lang="es-ES" dirty="0"/>
          </a:p>
        </p:txBody>
      </p:sp>
      <p:sp>
        <p:nvSpPr>
          <p:cNvPr id="3" name="Marcador de contenido 2"/>
          <p:cNvSpPr>
            <a:spLocks noGrp="1"/>
          </p:cNvSpPr>
          <p:nvPr>
            <p:ph idx="1"/>
          </p:nvPr>
        </p:nvSpPr>
        <p:spPr/>
        <p:txBody>
          <a:bodyPr>
            <a:normAutofit/>
          </a:bodyPr>
          <a:lstStyle/>
          <a:p>
            <a:pPr marL="0" indent="0" algn="just">
              <a:buNone/>
            </a:pPr>
            <a:r>
              <a:rPr lang="es-ES" b="1" dirty="0" smtClean="0"/>
              <a:t>¿CESAN LAS OBLIGACIONES REGISTRALES?</a:t>
            </a:r>
          </a:p>
          <a:p>
            <a:pPr marL="0" indent="0" algn="just">
              <a:buNone/>
            </a:pPr>
            <a:r>
              <a:rPr lang="es-ES" dirty="0" smtClean="0"/>
              <a:t>-NO. Las obligaciones registrales (28.2 CoCo) </a:t>
            </a:r>
            <a:r>
              <a:rPr lang="es-ES" dirty="0"/>
              <a:t>se mantendrán </a:t>
            </a:r>
            <a:r>
              <a:rPr lang="es-ES" dirty="0" smtClean="0"/>
              <a:t>hasta </a:t>
            </a:r>
            <a:r>
              <a:rPr lang="es-ES" dirty="0"/>
              <a:t>la </a:t>
            </a:r>
            <a:r>
              <a:rPr lang="es-ES" u="sng" dirty="0"/>
              <a:t>fecha de inscripción de la fusión </a:t>
            </a:r>
            <a:r>
              <a:rPr lang="es-ES" dirty="0"/>
              <a:t>en el Registro Mercantil. </a:t>
            </a:r>
            <a:endParaRPr lang="es-ES" dirty="0" smtClean="0"/>
          </a:p>
          <a:p>
            <a:pPr marL="0" indent="0" algn="just">
              <a:buNone/>
            </a:pPr>
            <a:r>
              <a:rPr lang="es-ES" dirty="0" smtClean="0"/>
              <a:t>-</a:t>
            </a:r>
            <a:r>
              <a:rPr lang="es-ES" u="sng" dirty="0" smtClean="0"/>
              <a:t>En la fecha </a:t>
            </a:r>
            <a:r>
              <a:rPr lang="es-ES" u="sng" dirty="0"/>
              <a:t>de inscripción, la sociedad adquirente (absorbente) </a:t>
            </a:r>
            <a:r>
              <a:rPr lang="es-ES" u="sng" dirty="0" smtClean="0"/>
              <a:t>reconocerá los </a:t>
            </a:r>
            <a:r>
              <a:rPr lang="es-ES" u="sng" dirty="0"/>
              <a:t>efectos retroactivos de la fusión desde la fecha de adquisición, y los elementos patrimoniales de la sociedad adquirida (absorbida)</a:t>
            </a:r>
            <a:r>
              <a:rPr lang="es-ES" dirty="0"/>
              <a:t> de acuerdo </a:t>
            </a:r>
            <a:r>
              <a:rPr lang="es-ES" dirty="0" smtClean="0"/>
              <a:t>con </a:t>
            </a:r>
            <a:r>
              <a:rPr lang="es-ES" dirty="0"/>
              <a:t>los criterios de reconocimiento y valoración regulados en la norma sobre combinaciones de negocios del </a:t>
            </a:r>
            <a:r>
              <a:rPr lang="es-ES" dirty="0" smtClean="0"/>
              <a:t>PGC, </a:t>
            </a:r>
            <a:r>
              <a:rPr lang="es-ES" u="sng" dirty="0"/>
              <a:t>con abono a la cuenta “Socios de sociedad disuelta”, </a:t>
            </a:r>
            <a:r>
              <a:rPr lang="es-ES" dirty="0"/>
              <a:t>por el valor razonable de la contraprestación acordada.</a:t>
            </a:r>
          </a:p>
          <a:p>
            <a:pPr marL="0" indent="0" algn="just">
              <a:buNone/>
            </a:pPr>
            <a:endParaRPr lang="es-ES" dirty="0"/>
          </a:p>
        </p:txBody>
      </p:sp>
      <p:sp>
        <p:nvSpPr>
          <p:cNvPr id="5" name="Marcador de pie de página 4"/>
          <p:cNvSpPr>
            <a:spLocks noGrp="1"/>
          </p:cNvSpPr>
          <p:nvPr>
            <p:ph type="ftr" sz="quarter" idx="11"/>
          </p:nvPr>
        </p:nvSpPr>
        <p:spPr/>
        <p:txBody>
          <a:bodyPr/>
          <a:lstStyle/>
          <a:p>
            <a:r>
              <a:rPr lang="es-ES" smtClean="0"/>
              <a:t>Resolución ICAC Presentación Instrumentos Financieros</a:t>
            </a:r>
            <a:endParaRPr lang="es-ES" dirty="0"/>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94</a:t>
            </a:fld>
            <a:endParaRPr lang="es-ES" dirty="0"/>
          </a:p>
        </p:txBody>
      </p:sp>
      <p:sp>
        <p:nvSpPr>
          <p:cNvPr id="4" name="CuadroTexto 3"/>
          <p:cNvSpPr txBox="1"/>
          <p:nvPr/>
        </p:nvSpPr>
        <p:spPr>
          <a:xfrm>
            <a:off x="7858897" y="1252151"/>
            <a:ext cx="3896498" cy="646331"/>
          </a:xfrm>
          <a:prstGeom prst="rect">
            <a:avLst/>
          </a:prstGeom>
          <a:solidFill>
            <a:srgbClr val="FFFF00"/>
          </a:solidFill>
        </p:spPr>
        <p:txBody>
          <a:bodyPr wrap="square" rtlCol="0">
            <a:spAutoFit/>
          </a:bodyPr>
          <a:lstStyle/>
          <a:p>
            <a:pPr algn="ctr"/>
            <a:r>
              <a:rPr lang="pt-BR" dirty="0" err="1" smtClean="0"/>
              <a:t>Proviene</a:t>
            </a:r>
            <a:r>
              <a:rPr lang="pt-BR" dirty="0" smtClean="0"/>
              <a:t> de </a:t>
            </a:r>
          </a:p>
          <a:p>
            <a:pPr algn="ctr"/>
            <a:r>
              <a:rPr lang="pt-BR" dirty="0" smtClean="0"/>
              <a:t>BOICAC </a:t>
            </a:r>
            <a:r>
              <a:rPr lang="pt-BR" dirty="0"/>
              <a:t>Nº 102/2015 Consulta 2</a:t>
            </a:r>
            <a:endParaRPr lang="es-ES" dirty="0"/>
          </a:p>
        </p:txBody>
      </p:sp>
    </p:spTree>
    <p:extLst>
      <p:ext uri="{BB962C8B-B14F-4D97-AF65-F5344CB8AC3E}">
        <p14:creationId xmlns:p14="http://schemas.microsoft.com/office/powerpoint/2010/main" val="336449472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just"/>
            <a:r>
              <a:rPr lang="es-ES" dirty="0" smtClean="0"/>
              <a:t>La </a:t>
            </a:r>
            <a:r>
              <a:rPr lang="es-ES" dirty="0"/>
              <a:t>contabilidad de la sociedad adquirente en la </a:t>
            </a:r>
            <a:r>
              <a:rPr lang="es-ES" dirty="0" smtClean="0"/>
              <a:t>fusión (art. 48)</a:t>
            </a:r>
            <a:endParaRPr lang="es-ES" dirty="0"/>
          </a:p>
        </p:txBody>
      </p:sp>
      <p:sp>
        <p:nvSpPr>
          <p:cNvPr id="3" name="Marcador de contenido 2"/>
          <p:cNvSpPr>
            <a:spLocks noGrp="1"/>
          </p:cNvSpPr>
          <p:nvPr>
            <p:ph idx="1"/>
          </p:nvPr>
        </p:nvSpPr>
        <p:spPr/>
        <p:txBody>
          <a:bodyPr>
            <a:normAutofit/>
          </a:bodyPr>
          <a:lstStyle/>
          <a:p>
            <a:pPr marL="0" indent="0" algn="just">
              <a:buNone/>
            </a:pPr>
            <a:endParaRPr lang="es-ES" dirty="0" smtClean="0"/>
          </a:p>
          <a:p>
            <a:pPr marL="0" indent="0" algn="just">
              <a:buNone/>
            </a:pPr>
            <a:endParaRPr lang="es-ES" dirty="0" smtClean="0"/>
          </a:p>
          <a:p>
            <a:pPr marL="0" indent="0" algn="just">
              <a:buNone/>
            </a:pPr>
            <a:r>
              <a:rPr lang="es-ES" dirty="0" smtClean="0"/>
              <a:t>La cuenta «Socios de sociedad disuelta» se cargará en el momento de la entrega a los socios de las acciones o participaciones emitidas, con abono a las cuentas «Capital social» y «Prima de emisión o asunción» y, en su caso, a las correspondientes cuentas del subgrupo 57. «Tesorería».</a:t>
            </a:r>
            <a:endParaRPr lang="es-ES" dirty="0"/>
          </a:p>
        </p:txBody>
      </p:sp>
      <p:sp>
        <p:nvSpPr>
          <p:cNvPr id="5" name="Marcador de pie de página 4"/>
          <p:cNvSpPr>
            <a:spLocks noGrp="1"/>
          </p:cNvSpPr>
          <p:nvPr>
            <p:ph type="ftr" sz="quarter" idx="11"/>
          </p:nvPr>
        </p:nvSpPr>
        <p:spPr/>
        <p:txBody>
          <a:bodyPr/>
          <a:lstStyle/>
          <a:p>
            <a:r>
              <a:rPr lang="es-ES" smtClean="0"/>
              <a:t>Resolución ICAC Presentación Instrumentos Financieros</a:t>
            </a:r>
            <a:endParaRPr lang="es-ES" dirty="0"/>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95</a:t>
            </a:fld>
            <a:endParaRPr lang="es-ES" dirty="0"/>
          </a:p>
        </p:txBody>
      </p:sp>
    </p:spTree>
    <p:extLst>
      <p:ext uri="{BB962C8B-B14F-4D97-AF65-F5344CB8AC3E}">
        <p14:creationId xmlns:p14="http://schemas.microsoft.com/office/powerpoint/2010/main" val="249892421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just"/>
            <a:r>
              <a:rPr lang="es-ES" dirty="0" smtClean="0"/>
              <a:t>La </a:t>
            </a:r>
            <a:r>
              <a:rPr lang="es-ES" dirty="0"/>
              <a:t>contabilidad de la sociedad adquirente en la </a:t>
            </a:r>
            <a:r>
              <a:rPr lang="es-ES" dirty="0" smtClean="0"/>
              <a:t>fusión (art. 48)</a:t>
            </a:r>
            <a:endParaRPr lang="es-ES" dirty="0"/>
          </a:p>
        </p:txBody>
      </p:sp>
      <p:sp>
        <p:nvSpPr>
          <p:cNvPr id="3" name="Marcador de contenido 2"/>
          <p:cNvSpPr>
            <a:spLocks noGrp="1"/>
          </p:cNvSpPr>
          <p:nvPr>
            <p:ph idx="1"/>
          </p:nvPr>
        </p:nvSpPr>
        <p:spPr/>
        <p:txBody>
          <a:bodyPr>
            <a:normAutofit fontScale="92500" lnSpcReduction="20000"/>
          </a:bodyPr>
          <a:lstStyle/>
          <a:p>
            <a:pPr marL="0" indent="0" algn="just">
              <a:buNone/>
            </a:pPr>
            <a:r>
              <a:rPr lang="es-ES" b="1" dirty="0" smtClean="0"/>
              <a:t>¿LA FUSIÓN AFECTA A LA INFORMACIÓN COMPARATIVA DE LA ADQUIRIENTE?</a:t>
            </a:r>
          </a:p>
          <a:p>
            <a:pPr marL="0" indent="0" algn="just">
              <a:buNone/>
            </a:pPr>
            <a:r>
              <a:rPr lang="es-ES" dirty="0" smtClean="0"/>
              <a:t>-NO. </a:t>
            </a:r>
            <a:r>
              <a:rPr lang="es-ES" dirty="0"/>
              <a:t>S</a:t>
            </a:r>
            <a:r>
              <a:rPr lang="es-ES" dirty="0" smtClean="0"/>
              <a:t>olo </a:t>
            </a:r>
            <a:r>
              <a:rPr lang="es-ES" dirty="0"/>
              <a:t>produce efectos contables desde la fecha de adquisición.</a:t>
            </a:r>
          </a:p>
          <a:p>
            <a:pPr marL="0" indent="0" algn="just">
              <a:buNone/>
            </a:pPr>
            <a:r>
              <a:rPr lang="es-ES" dirty="0" smtClean="0"/>
              <a:t>-Si </a:t>
            </a:r>
            <a:r>
              <a:rPr lang="es-ES" dirty="0"/>
              <a:t>la </a:t>
            </a:r>
            <a:r>
              <a:rPr lang="es-ES" u="sng" dirty="0"/>
              <a:t>fecha de inscripción es posterior al plazo previsto </a:t>
            </a:r>
            <a:r>
              <a:rPr lang="es-ES" u="sng" dirty="0" smtClean="0"/>
              <a:t>en el TRLSC </a:t>
            </a:r>
            <a:r>
              <a:rPr lang="es-ES" u="sng" strike="sngStrike" dirty="0">
                <a:solidFill>
                  <a:srgbClr val="FF0000"/>
                </a:solidFill>
              </a:rPr>
              <a:t>la legislación mercantil</a:t>
            </a:r>
            <a:r>
              <a:rPr lang="es-ES" u="sng" dirty="0"/>
              <a:t> para formular </a:t>
            </a:r>
            <a:r>
              <a:rPr lang="es-ES" u="sng" dirty="0" smtClean="0"/>
              <a:t>CCAA</a:t>
            </a:r>
            <a:r>
              <a:rPr lang="es-ES" dirty="0" smtClean="0"/>
              <a:t>, </a:t>
            </a:r>
            <a:r>
              <a:rPr lang="es-ES" b="1" dirty="0"/>
              <a:t>éstas no recogerán los efectos de la retrocesión </a:t>
            </a:r>
            <a:r>
              <a:rPr lang="es-ES" dirty="0"/>
              <a:t>a que se hace referencia </a:t>
            </a:r>
            <a:r>
              <a:rPr lang="es-ES" dirty="0" smtClean="0"/>
              <a:t>en la transparencia anterior</a:t>
            </a:r>
            <a:r>
              <a:rPr lang="es-ES" dirty="0"/>
              <a:t>. </a:t>
            </a:r>
            <a:endParaRPr lang="es-ES" dirty="0" smtClean="0"/>
          </a:p>
          <a:p>
            <a:pPr marL="0" indent="0" algn="just">
              <a:buNone/>
            </a:pPr>
            <a:r>
              <a:rPr lang="es-ES" dirty="0"/>
              <a:t>-</a:t>
            </a:r>
            <a:r>
              <a:rPr lang="es-ES" dirty="0" smtClean="0"/>
              <a:t>En </a:t>
            </a:r>
            <a:r>
              <a:rPr lang="es-ES" dirty="0"/>
              <a:t>consecuencia, </a:t>
            </a:r>
            <a:r>
              <a:rPr lang="es-ES" b="1" dirty="0"/>
              <a:t>la sociedad adquirente no mostrará en estas </a:t>
            </a:r>
            <a:r>
              <a:rPr lang="es-ES" b="1" dirty="0" smtClean="0"/>
              <a:t>CCAA </a:t>
            </a:r>
            <a:r>
              <a:rPr lang="es-ES" b="1" dirty="0"/>
              <a:t>los activos, pasivos, ingresos, gastos y flujos de efectivo de la adquirida</a:t>
            </a:r>
            <a:r>
              <a:rPr lang="es-ES" dirty="0"/>
              <a:t>, sin </a:t>
            </a:r>
            <a:r>
              <a:rPr lang="es-ES" dirty="0" smtClean="0"/>
              <a:t>perjuicio que se informe en la memoria. </a:t>
            </a:r>
          </a:p>
          <a:p>
            <a:pPr marL="0" indent="0" algn="just">
              <a:buNone/>
            </a:pPr>
            <a:r>
              <a:rPr lang="es-ES" dirty="0" smtClean="0"/>
              <a:t>-Pero, OJO, </a:t>
            </a:r>
            <a:r>
              <a:rPr lang="es-ES" b="1" dirty="0" smtClean="0"/>
              <a:t>una </a:t>
            </a:r>
            <a:r>
              <a:rPr lang="es-ES" b="1" dirty="0"/>
              <a:t>vez inscrita la fusión </a:t>
            </a:r>
            <a:r>
              <a:rPr lang="es-ES" dirty="0"/>
              <a:t>la sociedad adquirente deberá </a:t>
            </a:r>
            <a:r>
              <a:rPr lang="es-ES" u="sng" dirty="0"/>
              <a:t>mostrar los efectos contables de la retrocesión</a:t>
            </a:r>
            <a:r>
              <a:rPr lang="es-ES" dirty="0"/>
              <a:t>, circunstancia que motivará el correspondiente </a:t>
            </a:r>
            <a:r>
              <a:rPr lang="es-ES" u="sng" dirty="0"/>
              <a:t>ajuste en la información comparativa del ejercicio anterior</a:t>
            </a:r>
            <a:r>
              <a:rPr lang="es-ES" dirty="0"/>
              <a:t>.</a:t>
            </a:r>
          </a:p>
          <a:p>
            <a:pPr marL="0" indent="0" algn="just">
              <a:buNone/>
            </a:pPr>
            <a:endParaRPr lang="es-ES" dirty="0"/>
          </a:p>
        </p:txBody>
      </p:sp>
      <p:sp>
        <p:nvSpPr>
          <p:cNvPr id="5" name="Marcador de pie de página 4"/>
          <p:cNvSpPr>
            <a:spLocks noGrp="1"/>
          </p:cNvSpPr>
          <p:nvPr>
            <p:ph type="ftr" sz="quarter" idx="11"/>
          </p:nvPr>
        </p:nvSpPr>
        <p:spPr/>
        <p:txBody>
          <a:bodyPr/>
          <a:lstStyle/>
          <a:p>
            <a:r>
              <a:rPr lang="es-ES" smtClean="0"/>
              <a:t>Resolución ICAC Presentación Instrumentos Financieros</a:t>
            </a:r>
            <a:endParaRPr lang="es-ES" dirty="0"/>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96</a:t>
            </a:fld>
            <a:endParaRPr lang="es-ES" dirty="0"/>
          </a:p>
        </p:txBody>
      </p:sp>
      <p:sp>
        <p:nvSpPr>
          <p:cNvPr id="7" name="CuadroTexto 6"/>
          <p:cNvSpPr txBox="1"/>
          <p:nvPr/>
        </p:nvSpPr>
        <p:spPr>
          <a:xfrm>
            <a:off x="7685903" y="1044357"/>
            <a:ext cx="3896498" cy="646331"/>
          </a:xfrm>
          <a:prstGeom prst="rect">
            <a:avLst/>
          </a:prstGeom>
          <a:solidFill>
            <a:srgbClr val="FFFF00"/>
          </a:solidFill>
        </p:spPr>
        <p:txBody>
          <a:bodyPr wrap="square" rtlCol="0">
            <a:spAutoFit/>
          </a:bodyPr>
          <a:lstStyle/>
          <a:p>
            <a:pPr algn="ctr"/>
            <a:r>
              <a:rPr lang="pt-BR" dirty="0" err="1" smtClean="0"/>
              <a:t>Proviene</a:t>
            </a:r>
            <a:r>
              <a:rPr lang="pt-BR" dirty="0" smtClean="0"/>
              <a:t> de </a:t>
            </a:r>
          </a:p>
          <a:p>
            <a:pPr algn="ctr"/>
            <a:r>
              <a:rPr lang="pt-BR" dirty="0" smtClean="0"/>
              <a:t>BOICAC </a:t>
            </a:r>
            <a:r>
              <a:rPr lang="pt-BR" dirty="0"/>
              <a:t>Nº 102/2015 Consulta 2</a:t>
            </a:r>
            <a:endParaRPr lang="es-ES" dirty="0"/>
          </a:p>
        </p:txBody>
      </p:sp>
    </p:spTree>
    <p:extLst>
      <p:ext uri="{BB962C8B-B14F-4D97-AF65-F5344CB8AC3E}">
        <p14:creationId xmlns:p14="http://schemas.microsoft.com/office/powerpoint/2010/main" val="161936865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just"/>
            <a:r>
              <a:rPr lang="es-ES" dirty="0" smtClean="0"/>
              <a:t>La </a:t>
            </a:r>
            <a:r>
              <a:rPr lang="es-ES" dirty="0"/>
              <a:t>contabilidad de la sociedad adquirente en la </a:t>
            </a:r>
            <a:r>
              <a:rPr lang="es-ES" dirty="0" smtClean="0"/>
              <a:t>fusión (art. 48)</a:t>
            </a:r>
            <a:endParaRPr lang="es-ES" dirty="0"/>
          </a:p>
        </p:txBody>
      </p:sp>
      <p:sp>
        <p:nvSpPr>
          <p:cNvPr id="3" name="Marcador de contenido 2"/>
          <p:cNvSpPr>
            <a:spLocks noGrp="1"/>
          </p:cNvSpPr>
          <p:nvPr>
            <p:ph idx="1"/>
          </p:nvPr>
        </p:nvSpPr>
        <p:spPr/>
        <p:txBody>
          <a:bodyPr>
            <a:normAutofit/>
          </a:bodyPr>
          <a:lstStyle/>
          <a:p>
            <a:pPr marL="0" indent="0" algn="just">
              <a:buNone/>
            </a:pPr>
            <a:r>
              <a:rPr lang="es-ES" b="1" dirty="0" smtClean="0"/>
              <a:t>FUSIÓN POR CREACIÓN DE NUEVA SOCIEDAD</a:t>
            </a:r>
            <a:endParaRPr lang="es-ES" b="1" dirty="0"/>
          </a:p>
          <a:p>
            <a:pPr marL="0" indent="0" algn="just">
              <a:buNone/>
            </a:pPr>
            <a:r>
              <a:rPr lang="es-ES" dirty="0" smtClean="0"/>
              <a:t>-La </a:t>
            </a:r>
            <a:r>
              <a:rPr lang="es-ES" u="sng" dirty="0"/>
              <a:t>baja de los activos y pasivos de la sociedad adquirente (absorbida) se contabilizará por su valor en libros </a:t>
            </a:r>
            <a:r>
              <a:rPr lang="es-ES" b="1" u="sng" dirty="0"/>
              <a:t>sin que proceda reconocer resultado alguno</a:t>
            </a:r>
            <a:r>
              <a:rPr lang="es-ES" dirty="0"/>
              <a:t>, y la nueva sociedad contabilizará los citados elementos por el mismo importe con efectos retroactivos desde el inicio del ejercicio. </a:t>
            </a:r>
            <a:endParaRPr lang="es-ES" dirty="0" smtClean="0"/>
          </a:p>
          <a:p>
            <a:pPr marL="0" indent="0" algn="just">
              <a:buNone/>
            </a:pPr>
            <a:r>
              <a:rPr lang="es-ES" strike="sngStrike" dirty="0">
                <a:solidFill>
                  <a:srgbClr val="FF0000"/>
                </a:solidFill>
              </a:rPr>
              <a:t>-</a:t>
            </a:r>
            <a:r>
              <a:rPr lang="es-ES" strike="sngStrike" dirty="0" smtClean="0">
                <a:solidFill>
                  <a:srgbClr val="FF0000"/>
                </a:solidFill>
              </a:rPr>
              <a:t>Los </a:t>
            </a:r>
            <a:r>
              <a:rPr lang="es-ES" strike="sngStrike" dirty="0">
                <a:solidFill>
                  <a:srgbClr val="FF0000"/>
                </a:solidFill>
              </a:rPr>
              <a:t>elementos patrimoniales de la sociedad adquirida (absorbida) se contabilizarán siguiendo los criterios establecidos en el párrafo anterior.</a:t>
            </a:r>
          </a:p>
          <a:p>
            <a:pPr marL="0" indent="0" algn="just">
              <a:buNone/>
            </a:pPr>
            <a:r>
              <a:rPr lang="es-ES" dirty="0" smtClean="0"/>
              <a:t>-En </a:t>
            </a:r>
            <a:r>
              <a:rPr lang="es-ES" dirty="0"/>
              <a:t>estos casos, las </a:t>
            </a:r>
            <a:r>
              <a:rPr lang="es-ES" u="sng" dirty="0" smtClean="0"/>
              <a:t>CCAA </a:t>
            </a:r>
            <a:r>
              <a:rPr lang="es-ES" u="sng" dirty="0"/>
              <a:t>del primer ejercicio incluirán la información comparativa de la sociedad </a:t>
            </a:r>
            <a:r>
              <a:rPr lang="es-ES" u="sng" dirty="0" smtClean="0"/>
              <a:t>adquirente</a:t>
            </a:r>
            <a:r>
              <a:rPr lang="es-ES" dirty="0"/>
              <a:t> </a:t>
            </a:r>
            <a:r>
              <a:rPr lang="es-ES" dirty="0" smtClean="0"/>
              <a:t>(OJO).</a:t>
            </a:r>
            <a:endParaRPr lang="es-ES" dirty="0"/>
          </a:p>
          <a:p>
            <a:pPr marL="0" indent="0" algn="just">
              <a:buNone/>
            </a:pPr>
            <a:endParaRPr lang="es-ES" dirty="0"/>
          </a:p>
        </p:txBody>
      </p:sp>
      <p:sp>
        <p:nvSpPr>
          <p:cNvPr id="5" name="Marcador de pie de página 4"/>
          <p:cNvSpPr>
            <a:spLocks noGrp="1"/>
          </p:cNvSpPr>
          <p:nvPr>
            <p:ph type="ftr" sz="quarter" idx="11"/>
          </p:nvPr>
        </p:nvSpPr>
        <p:spPr/>
        <p:txBody>
          <a:bodyPr/>
          <a:lstStyle/>
          <a:p>
            <a:r>
              <a:rPr lang="es-ES" smtClean="0"/>
              <a:t>Resolución ICAC Presentación Instrumentos Financieros</a:t>
            </a:r>
            <a:endParaRPr lang="es-ES" dirty="0"/>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97</a:t>
            </a:fld>
            <a:endParaRPr lang="es-ES" dirty="0"/>
          </a:p>
        </p:txBody>
      </p:sp>
    </p:spTree>
    <p:extLst>
      <p:ext uri="{BB962C8B-B14F-4D97-AF65-F5344CB8AC3E}">
        <p14:creationId xmlns:p14="http://schemas.microsoft.com/office/powerpoint/2010/main" val="65195286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t>La contabilidad de la sociedad adquirida en la </a:t>
            </a:r>
            <a:r>
              <a:rPr lang="es-ES" dirty="0" smtClean="0"/>
              <a:t>fusión (art. 49)</a:t>
            </a:r>
          </a:p>
        </p:txBody>
      </p:sp>
      <p:sp>
        <p:nvSpPr>
          <p:cNvPr id="3" name="Marcador de contenido 2"/>
          <p:cNvSpPr>
            <a:spLocks noGrp="1"/>
          </p:cNvSpPr>
          <p:nvPr>
            <p:ph idx="1"/>
          </p:nvPr>
        </p:nvSpPr>
        <p:spPr/>
        <p:txBody>
          <a:bodyPr>
            <a:normAutofit fontScale="70000" lnSpcReduction="20000"/>
          </a:bodyPr>
          <a:lstStyle/>
          <a:p>
            <a:pPr marL="0" indent="0" algn="just">
              <a:buNone/>
            </a:pPr>
            <a:r>
              <a:rPr lang="es-ES" b="1" dirty="0" smtClean="0"/>
              <a:t>OBLIGACIÓN DE FORMULAR CCAA</a:t>
            </a:r>
          </a:p>
          <a:p>
            <a:pPr marL="0" indent="0" algn="just">
              <a:buNone/>
            </a:pPr>
            <a:endParaRPr lang="es-ES" dirty="0" smtClean="0"/>
          </a:p>
          <a:p>
            <a:pPr marL="0" indent="0" algn="just">
              <a:buNone/>
            </a:pPr>
            <a:r>
              <a:rPr lang="es-ES" dirty="0" smtClean="0"/>
              <a:t>-La </a:t>
            </a:r>
            <a:r>
              <a:rPr lang="es-ES" u="sng" dirty="0"/>
              <a:t>eficacia de la fusión </a:t>
            </a:r>
            <a:r>
              <a:rPr lang="es-ES" dirty="0"/>
              <a:t>quedará supeditada a la </a:t>
            </a:r>
            <a:r>
              <a:rPr lang="es-ES" u="sng" dirty="0"/>
              <a:t>inscripción de la nueva sociedad o, en su caso, a la inscripción de la absorción</a:t>
            </a:r>
            <a:r>
              <a:rPr lang="es-ES" dirty="0"/>
              <a:t>, y por lo tanto la </a:t>
            </a:r>
            <a:r>
              <a:rPr lang="es-ES" u="sng" dirty="0"/>
              <a:t>obligación de formular </a:t>
            </a:r>
            <a:r>
              <a:rPr lang="es-ES" u="sng" dirty="0" smtClean="0"/>
              <a:t>CCAA </a:t>
            </a:r>
            <a:r>
              <a:rPr lang="es-ES" u="sng" dirty="0"/>
              <a:t>subsiste </a:t>
            </a:r>
            <a:r>
              <a:rPr lang="es-ES" dirty="0" smtClean="0"/>
              <a:t>hasta </a:t>
            </a:r>
            <a:r>
              <a:rPr lang="es-ES" b="1" dirty="0" smtClean="0">
                <a:solidFill>
                  <a:srgbClr val="0070C0"/>
                </a:solidFill>
              </a:rPr>
              <a:t>ese momento</a:t>
            </a:r>
            <a:r>
              <a:rPr lang="es-ES" dirty="0" smtClean="0"/>
              <a:t> </a:t>
            </a:r>
            <a:r>
              <a:rPr lang="es-ES" strike="sngStrike" dirty="0">
                <a:solidFill>
                  <a:srgbClr val="FF0000"/>
                </a:solidFill>
              </a:rPr>
              <a:t>la fecha en que las sociedades que participan en la fusión se extingan</a:t>
            </a:r>
            <a:r>
              <a:rPr lang="es-ES" strike="sngStrike" dirty="0" smtClean="0">
                <a:solidFill>
                  <a:srgbClr val="FF0000"/>
                </a:solidFill>
              </a:rPr>
              <a:t>. </a:t>
            </a:r>
          </a:p>
          <a:p>
            <a:pPr marL="0" indent="0" algn="just">
              <a:buNone/>
            </a:pPr>
            <a:endParaRPr lang="es-ES" dirty="0"/>
          </a:p>
          <a:p>
            <a:pPr marL="0" indent="0" algn="just">
              <a:buNone/>
            </a:pPr>
            <a:r>
              <a:rPr lang="es-ES" dirty="0" smtClean="0"/>
              <a:t>-Si </a:t>
            </a:r>
            <a:r>
              <a:rPr lang="es-ES" dirty="0"/>
              <a:t>la </a:t>
            </a:r>
            <a:r>
              <a:rPr lang="es-ES" b="1" dirty="0"/>
              <a:t>fecha de cierre del ejercicio social de las sociedades que participan en la operación se situase en el periodo que media entre la fecha de adquisición del control y la inscripción registral de la nueva sociedad o, en su caso, de la </a:t>
            </a:r>
            <a:r>
              <a:rPr lang="es-ES" b="1" dirty="0" smtClean="0"/>
              <a:t>absorción</a:t>
            </a:r>
            <a:r>
              <a:rPr lang="es-ES" dirty="0"/>
              <a:t>:</a:t>
            </a:r>
            <a:r>
              <a:rPr lang="es-ES" dirty="0" smtClean="0"/>
              <a:t> </a:t>
            </a:r>
            <a:r>
              <a:rPr lang="es-ES" dirty="0"/>
              <a:t>la </a:t>
            </a:r>
            <a:r>
              <a:rPr lang="es-ES" u="sng" dirty="0"/>
              <a:t>contabilidad de la sociedad adquirida (absorbida) mostrará los efectos contables de la fusión </a:t>
            </a:r>
            <a:r>
              <a:rPr lang="es-ES" dirty="0"/>
              <a:t>desde la fecha de adquisición, </a:t>
            </a:r>
            <a:r>
              <a:rPr lang="es-ES" u="sng" dirty="0"/>
              <a:t>siempre que </a:t>
            </a:r>
            <a:r>
              <a:rPr lang="es-ES" u="sng" dirty="0" smtClean="0"/>
              <a:t>la inscripción </a:t>
            </a:r>
            <a:r>
              <a:rPr lang="es-ES" u="sng" dirty="0"/>
              <a:t>se haya producido antes de que finalice el plazo previsto </a:t>
            </a:r>
            <a:r>
              <a:rPr lang="es-ES" u="sng" dirty="0" smtClean="0"/>
              <a:t>en el TRLSC para formular CCAA.</a:t>
            </a:r>
            <a:endParaRPr lang="es-ES" u="sng" dirty="0"/>
          </a:p>
          <a:p>
            <a:pPr marL="0" indent="0" algn="just">
              <a:buNone/>
            </a:pPr>
            <a:endParaRPr lang="es-ES" dirty="0" smtClean="0"/>
          </a:p>
          <a:p>
            <a:pPr marL="0" indent="0" algn="just">
              <a:buNone/>
            </a:pPr>
            <a:r>
              <a:rPr lang="es-ES" dirty="0"/>
              <a:t>-</a:t>
            </a:r>
            <a:r>
              <a:rPr lang="es-ES" dirty="0" smtClean="0"/>
              <a:t>En </a:t>
            </a:r>
            <a:r>
              <a:rPr lang="es-ES" dirty="0"/>
              <a:t>el supuesto general en el que la </a:t>
            </a:r>
            <a:r>
              <a:rPr lang="es-ES" b="1" dirty="0"/>
              <a:t>fusión se inicie y complete en el mismo ejercicio económico</a:t>
            </a:r>
            <a:r>
              <a:rPr lang="es-ES" dirty="0"/>
              <a:t>, serán de aplicación estos mismos criterios</a:t>
            </a:r>
            <a:r>
              <a:rPr lang="es-ES" dirty="0" smtClean="0"/>
              <a:t>.</a:t>
            </a:r>
            <a:endParaRPr lang="es-ES" dirty="0"/>
          </a:p>
        </p:txBody>
      </p:sp>
      <p:sp>
        <p:nvSpPr>
          <p:cNvPr id="5" name="Marcador de pie de página 4"/>
          <p:cNvSpPr>
            <a:spLocks noGrp="1"/>
          </p:cNvSpPr>
          <p:nvPr>
            <p:ph type="ftr" sz="quarter" idx="11"/>
          </p:nvPr>
        </p:nvSpPr>
        <p:spPr/>
        <p:txBody>
          <a:bodyPr/>
          <a:lstStyle/>
          <a:p>
            <a:r>
              <a:rPr lang="es-ES" smtClean="0"/>
              <a:t>Resolución ICAC Presentación Instrumentos Financieros</a:t>
            </a:r>
            <a:endParaRPr lang="es-ES" dirty="0"/>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98</a:t>
            </a:fld>
            <a:endParaRPr lang="es-ES" dirty="0"/>
          </a:p>
        </p:txBody>
      </p:sp>
      <p:sp>
        <p:nvSpPr>
          <p:cNvPr id="7" name="CuadroTexto 6"/>
          <p:cNvSpPr txBox="1"/>
          <p:nvPr/>
        </p:nvSpPr>
        <p:spPr>
          <a:xfrm>
            <a:off x="7858897" y="1252151"/>
            <a:ext cx="3896498" cy="646331"/>
          </a:xfrm>
          <a:prstGeom prst="rect">
            <a:avLst/>
          </a:prstGeom>
          <a:solidFill>
            <a:srgbClr val="FFFF00"/>
          </a:solidFill>
        </p:spPr>
        <p:txBody>
          <a:bodyPr wrap="square" rtlCol="0">
            <a:spAutoFit/>
          </a:bodyPr>
          <a:lstStyle/>
          <a:p>
            <a:pPr algn="ctr"/>
            <a:r>
              <a:rPr lang="pt-BR" dirty="0" err="1" smtClean="0"/>
              <a:t>Proviene</a:t>
            </a:r>
            <a:r>
              <a:rPr lang="pt-BR" dirty="0" smtClean="0"/>
              <a:t> de </a:t>
            </a:r>
          </a:p>
          <a:p>
            <a:pPr algn="ctr"/>
            <a:r>
              <a:rPr lang="pt-BR" dirty="0" smtClean="0"/>
              <a:t>BOICAC </a:t>
            </a:r>
            <a:r>
              <a:rPr lang="pt-BR" dirty="0"/>
              <a:t>Nº 102/2015 Consulta 2</a:t>
            </a:r>
            <a:endParaRPr lang="es-ES" dirty="0"/>
          </a:p>
        </p:txBody>
      </p:sp>
    </p:spTree>
    <p:extLst>
      <p:ext uri="{BB962C8B-B14F-4D97-AF65-F5344CB8AC3E}">
        <p14:creationId xmlns:p14="http://schemas.microsoft.com/office/powerpoint/2010/main" val="145803159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t>La contabilidad de la sociedad adquirida en la </a:t>
            </a:r>
            <a:r>
              <a:rPr lang="es-ES" dirty="0" smtClean="0"/>
              <a:t>fusión (art. 49)</a:t>
            </a:r>
          </a:p>
        </p:txBody>
      </p:sp>
      <p:sp>
        <p:nvSpPr>
          <p:cNvPr id="3" name="Marcador de contenido 2"/>
          <p:cNvSpPr>
            <a:spLocks noGrp="1"/>
          </p:cNvSpPr>
          <p:nvPr>
            <p:ph idx="1"/>
          </p:nvPr>
        </p:nvSpPr>
        <p:spPr/>
        <p:txBody>
          <a:bodyPr>
            <a:normAutofit/>
          </a:bodyPr>
          <a:lstStyle/>
          <a:p>
            <a:pPr marL="0" indent="0" algn="just">
              <a:buNone/>
            </a:pPr>
            <a:r>
              <a:rPr lang="es-ES" sz="3300" b="1" dirty="0"/>
              <a:t>OBLIGACIÓN DE FORMULAR </a:t>
            </a:r>
            <a:r>
              <a:rPr lang="es-ES" sz="3300" b="1" dirty="0" smtClean="0"/>
              <a:t>CCAA (SIGUE)</a:t>
            </a:r>
            <a:endParaRPr lang="es-ES" sz="3300" b="1" dirty="0"/>
          </a:p>
          <a:p>
            <a:pPr marL="0" indent="0" algn="just">
              <a:buNone/>
            </a:pPr>
            <a:r>
              <a:rPr lang="es-ES" dirty="0" smtClean="0"/>
              <a:t>-</a:t>
            </a:r>
            <a:r>
              <a:rPr lang="es-ES" sz="3300" dirty="0" smtClean="0"/>
              <a:t>Si la </a:t>
            </a:r>
            <a:r>
              <a:rPr lang="es-ES" sz="3300" u="sng" dirty="0"/>
              <a:t>fecha de inscripción es posterior al plazo previsto </a:t>
            </a:r>
            <a:r>
              <a:rPr lang="es-ES" sz="3300" u="sng" dirty="0" smtClean="0"/>
              <a:t>en el TRLSC para </a:t>
            </a:r>
            <a:r>
              <a:rPr lang="es-ES" sz="3300" u="sng" dirty="0"/>
              <a:t>formular </a:t>
            </a:r>
            <a:r>
              <a:rPr lang="es-ES" sz="3300" u="sng" dirty="0" smtClean="0"/>
              <a:t>CCAA</a:t>
            </a:r>
            <a:r>
              <a:rPr lang="es-ES" sz="3300" dirty="0" smtClean="0"/>
              <a:t>:</a:t>
            </a:r>
          </a:p>
          <a:p>
            <a:pPr lvl="1" algn="just"/>
            <a:r>
              <a:rPr lang="es-ES" sz="3300" dirty="0" smtClean="0"/>
              <a:t>Las CCAA </a:t>
            </a:r>
            <a:r>
              <a:rPr lang="es-ES" sz="3300" dirty="0"/>
              <a:t>no recogerán los efectos de la retrocesión contable y </a:t>
            </a:r>
            <a:endParaRPr lang="es-ES" sz="3300" dirty="0" smtClean="0"/>
          </a:p>
          <a:p>
            <a:pPr lvl="1" algn="just"/>
            <a:r>
              <a:rPr lang="es-ES" sz="3300" dirty="0" smtClean="0"/>
              <a:t>la </a:t>
            </a:r>
            <a:r>
              <a:rPr lang="es-ES" sz="3300" dirty="0"/>
              <a:t>sociedad adquirida (absorbida) deberá formular las </a:t>
            </a:r>
            <a:r>
              <a:rPr lang="es-ES" sz="3300" dirty="0" smtClean="0"/>
              <a:t>CCAA </a:t>
            </a:r>
            <a:r>
              <a:rPr lang="es-ES" sz="3300" dirty="0"/>
              <a:t>del último ejercicio económico cerrado antes de la inscripción de la fusión.</a:t>
            </a:r>
          </a:p>
          <a:p>
            <a:pPr marL="0" indent="0" algn="just">
              <a:buNone/>
            </a:pPr>
            <a:endParaRPr lang="es-ES" dirty="0" smtClean="0"/>
          </a:p>
          <a:p>
            <a:pPr marL="0" indent="0" algn="just">
              <a:buNone/>
            </a:pPr>
            <a:endParaRPr lang="es-ES" dirty="0"/>
          </a:p>
          <a:p>
            <a:pPr marL="0" indent="0" algn="just">
              <a:buNone/>
            </a:pPr>
            <a:endParaRPr lang="es-ES" dirty="0"/>
          </a:p>
        </p:txBody>
      </p:sp>
      <p:sp>
        <p:nvSpPr>
          <p:cNvPr id="5" name="Marcador de pie de página 4"/>
          <p:cNvSpPr>
            <a:spLocks noGrp="1"/>
          </p:cNvSpPr>
          <p:nvPr>
            <p:ph type="ftr" sz="quarter" idx="11"/>
          </p:nvPr>
        </p:nvSpPr>
        <p:spPr/>
        <p:txBody>
          <a:bodyPr/>
          <a:lstStyle/>
          <a:p>
            <a:r>
              <a:rPr lang="es-ES" smtClean="0"/>
              <a:t>Resolución ICAC Presentación Instrumentos Financieros</a:t>
            </a:r>
            <a:endParaRPr lang="es-ES" dirty="0"/>
          </a:p>
        </p:txBody>
      </p:sp>
      <p:sp>
        <p:nvSpPr>
          <p:cNvPr id="6" name="Marcador de número de diapositiva 5"/>
          <p:cNvSpPr>
            <a:spLocks noGrp="1"/>
          </p:cNvSpPr>
          <p:nvPr>
            <p:ph type="sldNum" sz="quarter" idx="12"/>
          </p:nvPr>
        </p:nvSpPr>
        <p:spPr/>
        <p:txBody>
          <a:bodyPr/>
          <a:lstStyle/>
          <a:p>
            <a:fld id="{E3641F1E-9ABE-44B9-AD99-E142BFF6F330}" type="slidenum">
              <a:rPr lang="es-ES" smtClean="0"/>
              <a:pPr/>
              <a:t>99</a:t>
            </a:fld>
            <a:endParaRPr lang="es-ES" dirty="0"/>
          </a:p>
        </p:txBody>
      </p:sp>
      <p:sp>
        <p:nvSpPr>
          <p:cNvPr id="7" name="CuadroTexto 6"/>
          <p:cNvSpPr txBox="1"/>
          <p:nvPr/>
        </p:nvSpPr>
        <p:spPr>
          <a:xfrm>
            <a:off x="8033951" y="1111825"/>
            <a:ext cx="3896498" cy="646331"/>
          </a:xfrm>
          <a:prstGeom prst="rect">
            <a:avLst/>
          </a:prstGeom>
          <a:solidFill>
            <a:srgbClr val="FFFF00"/>
          </a:solidFill>
        </p:spPr>
        <p:txBody>
          <a:bodyPr wrap="square" rtlCol="0">
            <a:spAutoFit/>
          </a:bodyPr>
          <a:lstStyle/>
          <a:p>
            <a:pPr algn="ctr"/>
            <a:r>
              <a:rPr lang="pt-BR" dirty="0" err="1" smtClean="0"/>
              <a:t>Proviene</a:t>
            </a:r>
            <a:r>
              <a:rPr lang="pt-BR" dirty="0" smtClean="0"/>
              <a:t> de </a:t>
            </a:r>
          </a:p>
          <a:p>
            <a:pPr algn="ctr"/>
            <a:r>
              <a:rPr lang="pt-BR" dirty="0" smtClean="0"/>
              <a:t>BOICAC </a:t>
            </a:r>
            <a:r>
              <a:rPr lang="pt-BR" dirty="0"/>
              <a:t>Nº 102/2015 Consulta 2</a:t>
            </a:r>
            <a:endParaRPr lang="es-ES" dirty="0"/>
          </a:p>
        </p:txBody>
      </p:sp>
    </p:spTree>
    <p:extLst>
      <p:ext uri="{BB962C8B-B14F-4D97-AF65-F5344CB8AC3E}">
        <p14:creationId xmlns:p14="http://schemas.microsoft.com/office/powerpoint/2010/main" val="235672462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13162</TotalTime>
  <Words>14423</Words>
  <Application>Microsoft Office PowerPoint</Application>
  <PresentationFormat>Panorámica</PresentationFormat>
  <Paragraphs>1461</Paragraphs>
  <Slides>123</Slides>
  <Notes>10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123</vt:i4>
      </vt:variant>
    </vt:vector>
  </HeadingPairs>
  <TitlesOfParts>
    <vt:vector size="132" baseType="lpstr">
      <vt:lpstr>Arial</vt:lpstr>
      <vt:lpstr>Calibri</vt:lpstr>
      <vt:lpstr>Calibri Light</vt:lpstr>
      <vt:lpstr>Cambria Math</vt:lpstr>
      <vt:lpstr>NewAster-Italic</vt:lpstr>
      <vt:lpstr>Times New Roman</vt:lpstr>
      <vt:lpstr>Verdana</vt:lpstr>
      <vt:lpstr>Wingdings</vt:lpstr>
      <vt:lpstr>Tema de Office</vt:lpstr>
      <vt:lpstr> Resolución del ICAC sobre  presentación Instrumentos Financieros  (norma definitiva)</vt:lpstr>
      <vt:lpstr>Normativa mercantil/contable a considerar </vt:lpstr>
      <vt:lpstr>Entrada en vigor</vt:lpstr>
      <vt:lpstr>Primera aplicación de la RICAC-PIF (DT única)</vt:lpstr>
      <vt:lpstr>Disposiciones generales</vt:lpstr>
      <vt:lpstr>Ámbito de aplicación (art. 2) </vt:lpstr>
      <vt:lpstr>Definiciones (art. 3) </vt:lpstr>
      <vt:lpstr>Definición de pasivo/instrumento de patrimonio (PGC)</vt:lpstr>
      <vt:lpstr>Presentación de PowerPoint</vt:lpstr>
      <vt:lpstr>Presentación de PowerPoint</vt:lpstr>
      <vt:lpstr>Cálculo del  beneficio  distribuible  (art. 3.5)</vt:lpstr>
      <vt:lpstr>Artículo 348 bis. Derecho de separación en caso de falta de distribución de dividendos.</vt:lpstr>
      <vt:lpstr>Beneficio distribuible (caso práctico)</vt:lpstr>
      <vt:lpstr>Beneficio distribuible (caso práctico)</vt:lpstr>
      <vt:lpstr>Definiciones (art. 3) </vt:lpstr>
      <vt:lpstr>Definiciones (art. 3) </vt:lpstr>
      <vt:lpstr>Definiciones (art. 3) </vt:lpstr>
      <vt:lpstr>Definiciones (art. 3) </vt:lpstr>
      <vt:lpstr>Algunas definiciones previas para el cálculo del derecho de suscripción preferente</vt:lpstr>
      <vt:lpstr>Algunas definiciones previas para el cálculo del derecho de suscripción preferente</vt:lpstr>
      <vt:lpstr>Definiciones (art.3) </vt:lpstr>
      <vt:lpstr>Valor teórico contable de una acción/participación </vt:lpstr>
      <vt:lpstr>Valor teórico contable de un instrumento de patrimonio (art 3.7) </vt:lpstr>
      <vt:lpstr>Criterios de presentación de los instrumentos financieros (art. 5)</vt:lpstr>
      <vt:lpstr>Criterios de presentación de los instrumentos financieros (art. 5)</vt:lpstr>
      <vt:lpstr>Costes de transacción de un instrumento financiero</vt:lpstr>
      <vt:lpstr>Costes de transacción de un instrumento financiero (art. 6)</vt:lpstr>
      <vt:lpstr>Costes de transacción de un instrumento financiero (art. 6)</vt:lpstr>
      <vt:lpstr>Intereses, dividendos, pérdidas y beneficios (art. 7)</vt:lpstr>
      <vt:lpstr>Las aportaciones sociales</vt:lpstr>
      <vt:lpstr>Aportaciones de socios al capital social (art. 8)</vt:lpstr>
      <vt:lpstr>Aportaciones de socios al capital social (art. 8)</vt:lpstr>
      <vt:lpstr>Valoración de las acciones en el socio  (art. 8.4)</vt:lpstr>
      <vt:lpstr>Otras aportaciones de socios (art. 9)</vt:lpstr>
      <vt:lpstr>Otras aportaciones de socios (art. 9)</vt:lpstr>
      <vt:lpstr>Otras aportaciones de socios (art. 9.3)</vt:lpstr>
      <vt:lpstr>Otras aportaciones de socios (art. 9)</vt:lpstr>
      <vt:lpstr>Otras aportaciones de socios (art. 9)</vt:lpstr>
      <vt:lpstr>Presentación de PowerPoint</vt:lpstr>
      <vt:lpstr>Otras aportaciones de socios</vt:lpstr>
      <vt:lpstr>Clasificación de las aportaciones al capital social</vt:lpstr>
      <vt:lpstr>Presentación de PowerPoint</vt:lpstr>
      <vt:lpstr>Dividendo mínimo acciones sin voto</vt:lpstr>
      <vt:lpstr>Dividendo mínimo acciones sin voto</vt:lpstr>
      <vt:lpstr>Dividendo mínimo acciones sin voto</vt:lpstr>
      <vt:lpstr>Dividendo mínimo acciones sin voto</vt:lpstr>
      <vt:lpstr>Dividendo mínimo acciones sin voto</vt:lpstr>
      <vt:lpstr>Dividendo mínimo acciones sin voto</vt:lpstr>
      <vt:lpstr>Acciones rescatables: caso práctico</vt:lpstr>
      <vt:lpstr>Acciones rescatables: caso práctico</vt:lpstr>
      <vt:lpstr>Acciones rescatables: caso práctico</vt:lpstr>
      <vt:lpstr>Acciones rescatables:  caso práctico</vt:lpstr>
      <vt:lpstr>Acciones rescatables: caso práctico</vt:lpstr>
      <vt:lpstr>Otras cuestiones</vt:lpstr>
      <vt:lpstr>Aportaciones no dinerarias (art. 15)</vt:lpstr>
      <vt:lpstr>Aportaciones no dinerarias (art. 15)</vt:lpstr>
      <vt:lpstr>Aportaciones no dinerarias (art. 14)</vt:lpstr>
      <vt:lpstr>Aportaciones no dinerarias (art. 15)</vt:lpstr>
      <vt:lpstr>Presentación de PowerPoint</vt:lpstr>
      <vt:lpstr>Acciones/participaciones propias y de la sociedad dominante</vt:lpstr>
      <vt:lpstr>Adquisición de acciones/participaciones propias (art. 20)</vt:lpstr>
      <vt:lpstr>Adquisición de acciones/participaciones propias (art. 20)</vt:lpstr>
      <vt:lpstr>CCAA</vt:lpstr>
      <vt:lpstr>Reformulación (art. 25)</vt:lpstr>
      <vt:lpstr>Subsanación de errores (art. 26)</vt:lpstr>
      <vt:lpstr>Los administradores</vt:lpstr>
      <vt:lpstr>La remuneración de los administradores  (art. 27)</vt:lpstr>
      <vt:lpstr>La remuneración de los administradores  (art. 27)</vt:lpstr>
      <vt:lpstr>Aplicación del resultado</vt:lpstr>
      <vt:lpstr>La aplicación del resultado (art. 28)</vt:lpstr>
      <vt:lpstr>La aplicación del resultado (art. 28)</vt:lpstr>
      <vt:lpstr>La aplicación del resultado (art. 28)</vt:lpstr>
      <vt:lpstr>La aplicación del resultado (art. 28)</vt:lpstr>
      <vt:lpstr>Las primas de asistencia a la junta general y otros gastos derivados de la aprobación de las CCAA (art.28)</vt:lpstr>
      <vt:lpstr>La contabilización de la aplicación del resultado en el socio (art 31)</vt:lpstr>
      <vt:lpstr>Aumento y reducción de capital</vt:lpstr>
      <vt:lpstr>Reducción del capital social: criterio de presentación (art. 36)</vt:lpstr>
      <vt:lpstr>Reducción de capital por pérdidas (art. 37)</vt:lpstr>
      <vt:lpstr>Reducción de capital por compensación de pérdidas en el TRLSC</vt:lpstr>
      <vt:lpstr>Reducción de capital por compensación  de pérdidas (caso práctico)</vt:lpstr>
      <vt:lpstr>Reducción de capital por compensación  de pérdidas: caso práctico</vt:lpstr>
      <vt:lpstr>La contabilización de la reducción de capital en el socio (art. 40)</vt:lpstr>
      <vt:lpstr>Disolución y liquidación</vt:lpstr>
      <vt:lpstr>La liquidación ordinaria (art. 45)</vt:lpstr>
      <vt:lpstr>La liquidación ordinaria (art. 45)</vt:lpstr>
      <vt:lpstr>Las modificaciones estructurales  y el cambio de domicilio</vt:lpstr>
      <vt:lpstr>La transformación (art. 46)</vt:lpstr>
      <vt:lpstr>La transformación (art. 46)</vt:lpstr>
      <vt:lpstr>La transformación (art. 46)</vt:lpstr>
      <vt:lpstr>Criterios para contabilizar una fusión (art. 47)</vt:lpstr>
      <vt:lpstr>Criterios para contabilizar una fusión (art. 47)</vt:lpstr>
      <vt:lpstr>Criterios para contabilizar una fusión (art. 47)</vt:lpstr>
      <vt:lpstr>La contabilidad de la sociedad adquirente en la fusión (art. 48)</vt:lpstr>
      <vt:lpstr>La contabilidad de la sociedad adquirente en la fusión (art. 48)</vt:lpstr>
      <vt:lpstr>La contabilidad de la sociedad adquirente en la fusión (art. 48)</vt:lpstr>
      <vt:lpstr>La contabilidad de la sociedad adquirente en la fusión (art. 48)</vt:lpstr>
      <vt:lpstr>La contabilidad de la sociedad adquirente en la fusión (art. 48)</vt:lpstr>
      <vt:lpstr>La contabilidad de la sociedad adquirida en la fusión (art. 49)</vt:lpstr>
      <vt:lpstr>La contabilidad de la sociedad adquirida en la fusión (art. 49)</vt:lpstr>
      <vt:lpstr>La contabilidad de la sociedad adquirida en la fusión (art. 49)</vt:lpstr>
      <vt:lpstr>La fusión inversa (art. 50)</vt:lpstr>
      <vt:lpstr>La fusión transfronteriza (art. 51)</vt:lpstr>
      <vt:lpstr>Criterios para contabilizar una escisión  (art. 53)</vt:lpstr>
      <vt:lpstr>Criterios para contabilizar una escisión  (art. 53)</vt:lpstr>
      <vt:lpstr>Criterios para contabilizar una escisión  (art. 53)</vt:lpstr>
      <vt:lpstr>Criterios para contabilizar una escisión  (art. 53)</vt:lpstr>
      <vt:lpstr>La contabilidad de la sociedad adquirente en la escisión (art. 54)</vt:lpstr>
      <vt:lpstr>La contabilidad de la sociedad adquirente en la escisión (art. 54)</vt:lpstr>
      <vt:lpstr>La contabilidad de la sociedad adquirente en la escisión (art. 54)</vt:lpstr>
      <vt:lpstr>La contabilidad de la sociedad adquirida en la escisión (art. 55) </vt:lpstr>
      <vt:lpstr>La contabilidad de la sociedad adquirida en la escisión (art. 55) </vt:lpstr>
      <vt:lpstr>La contabilidad de la sociedad adquirida en la escisión (art. 55) </vt:lpstr>
      <vt:lpstr>La escisión inversa (art. 56)</vt:lpstr>
      <vt:lpstr>La escisión inversa (art. 56)</vt:lpstr>
      <vt:lpstr>La escisión inversa (art. 56)</vt:lpstr>
      <vt:lpstr>La escisión inversa (art. 56)</vt:lpstr>
      <vt:lpstr>Criterios para contabilizar la cesión global de activo y pasivo (art. 58)</vt:lpstr>
      <vt:lpstr>La contabilidad de la sociedad cedente  (art. 59)</vt:lpstr>
      <vt:lpstr>La contabilidad de la sociedad cedente  (art. 59)</vt:lpstr>
      <vt:lpstr>La contabilidad de la sociedad cesionaria  (art. 60)</vt:lpstr>
      <vt:lpstr>La contabilidad del socio de la sociedad cedente (art. 61)</vt:lpstr>
      <vt:lpstr>Traslado a territorio español del domicilio social (art. 61)</vt:lpstr>
      <vt:lpstr>Traslado a territorio español del domicilio social (art. 61)</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 Resolución ICAC Contabilidad de Sociedades</dc:title>
  <dc:creator>Manuel</dc:creator>
  <cp:lastModifiedBy>Manuel</cp:lastModifiedBy>
  <cp:revision>264</cp:revision>
  <dcterms:created xsi:type="dcterms:W3CDTF">2018-09-01T21:26:07Z</dcterms:created>
  <dcterms:modified xsi:type="dcterms:W3CDTF">2020-02-21T14:18:12Z</dcterms:modified>
</cp:coreProperties>
</file>