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4"/>
  </p:notesMasterIdLst>
  <p:handoutMasterIdLst>
    <p:handoutMasterId r:id="rId65"/>
  </p:handoutMasterIdLst>
  <p:sldIdLst>
    <p:sldId id="256" r:id="rId2"/>
    <p:sldId id="307" r:id="rId3"/>
    <p:sldId id="308" r:id="rId4"/>
    <p:sldId id="332" r:id="rId5"/>
    <p:sldId id="333" r:id="rId6"/>
    <p:sldId id="334" r:id="rId7"/>
    <p:sldId id="257" r:id="rId8"/>
    <p:sldId id="258" r:id="rId9"/>
    <p:sldId id="309" r:id="rId10"/>
    <p:sldId id="324" r:id="rId11"/>
    <p:sldId id="325" r:id="rId12"/>
    <p:sldId id="310" r:id="rId13"/>
    <p:sldId id="326" r:id="rId14"/>
    <p:sldId id="311" r:id="rId15"/>
    <p:sldId id="312" r:id="rId16"/>
    <p:sldId id="313" r:id="rId17"/>
    <p:sldId id="314" r:id="rId18"/>
    <p:sldId id="315" r:id="rId19"/>
    <p:sldId id="316" r:id="rId20"/>
    <p:sldId id="317" r:id="rId21"/>
    <p:sldId id="272" r:id="rId22"/>
    <p:sldId id="320" r:id="rId23"/>
    <p:sldId id="273" r:id="rId24"/>
    <p:sldId id="278" r:id="rId25"/>
    <p:sldId id="280" r:id="rId26"/>
    <p:sldId id="321" r:id="rId27"/>
    <p:sldId id="305" r:id="rId28"/>
    <p:sldId id="322" r:id="rId29"/>
    <p:sldId id="283" r:id="rId30"/>
    <p:sldId id="323" r:id="rId31"/>
    <p:sldId id="281" r:id="rId32"/>
    <p:sldId id="287" r:id="rId33"/>
    <p:sldId id="289" r:id="rId34"/>
    <p:sldId id="292" r:id="rId35"/>
    <p:sldId id="294" r:id="rId36"/>
    <p:sldId id="327" r:id="rId37"/>
    <p:sldId id="329" r:id="rId38"/>
    <p:sldId id="328" r:id="rId39"/>
    <p:sldId id="330" r:id="rId40"/>
    <p:sldId id="331" r:id="rId41"/>
    <p:sldId id="335" r:id="rId42"/>
    <p:sldId id="336" r:id="rId43"/>
    <p:sldId id="345" r:id="rId44"/>
    <p:sldId id="346" r:id="rId45"/>
    <p:sldId id="337" r:id="rId46"/>
    <p:sldId id="347" r:id="rId47"/>
    <p:sldId id="349" r:id="rId48"/>
    <p:sldId id="350" r:id="rId49"/>
    <p:sldId id="351" r:id="rId50"/>
    <p:sldId id="352" r:id="rId51"/>
    <p:sldId id="353" r:id="rId52"/>
    <p:sldId id="354" r:id="rId53"/>
    <p:sldId id="355" r:id="rId54"/>
    <p:sldId id="357" r:id="rId55"/>
    <p:sldId id="356" r:id="rId56"/>
    <p:sldId id="338" r:id="rId57"/>
    <p:sldId id="340" r:id="rId58"/>
    <p:sldId id="341" r:id="rId59"/>
    <p:sldId id="342" r:id="rId60"/>
    <p:sldId id="343" r:id="rId61"/>
    <p:sldId id="344" r:id="rId62"/>
    <p:sldId id="339" r:id="rId6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168" autoAdjust="0"/>
  </p:normalViewPr>
  <p:slideViewPr>
    <p:cSldViewPr>
      <p:cViewPr varScale="1">
        <p:scale>
          <a:sx n="84" d="100"/>
          <a:sy n="84" d="100"/>
        </p:scale>
        <p:origin x="1426" y="72"/>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2174"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329F3C-BF5C-4DD0-8621-935AB44D7704}" type="doc">
      <dgm:prSet loTypeId="urn:microsoft.com/office/officeart/2005/8/layout/pyramid1" loCatId="pyramid" qsTypeId="urn:microsoft.com/office/officeart/2005/8/quickstyle/simple1" qsCatId="simple" csTypeId="urn:microsoft.com/office/officeart/2005/8/colors/colorful4" csCatId="colorful" phldr="1"/>
      <dgm:spPr/>
    </dgm:pt>
    <dgm:pt modelId="{C53E4257-70B3-4E99-AAA7-B500852A0302}">
      <dgm:prSet phldrT="[Texto]" custT="1"/>
      <dgm:spPr/>
      <dgm:t>
        <a:bodyPr/>
        <a:lstStyle/>
        <a:p>
          <a:r>
            <a:rPr lang="es-ES" sz="2400" dirty="0" smtClean="0"/>
            <a:t>Objetivo</a:t>
          </a:r>
          <a:endParaRPr lang="es-ES" sz="2400" dirty="0"/>
        </a:p>
      </dgm:t>
    </dgm:pt>
    <dgm:pt modelId="{12313851-BF8D-4837-B579-B8227712B3FB}" type="parTrans" cxnId="{B744B1C9-0094-49FD-A015-BB085226D11D}">
      <dgm:prSet/>
      <dgm:spPr/>
      <dgm:t>
        <a:bodyPr/>
        <a:lstStyle/>
        <a:p>
          <a:endParaRPr lang="es-ES"/>
        </a:p>
      </dgm:t>
    </dgm:pt>
    <dgm:pt modelId="{10B81904-4D28-4CC9-BC40-2C0EC2725670}" type="sibTrans" cxnId="{B744B1C9-0094-49FD-A015-BB085226D11D}">
      <dgm:prSet/>
      <dgm:spPr/>
      <dgm:t>
        <a:bodyPr/>
        <a:lstStyle/>
        <a:p>
          <a:endParaRPr lang="es-ES"/>
        </a:p>
      </dgm:t>
    </dgm:pt>
    <dgm:pt modelId="{CA0D06E7-5183-49C9-B6AA-A2B422B425B5}">
      <dgm:prSet phldrT="[Texto]" custT="1"/>
      <dgm:spPr/>
      <dgm:t>
        <a:bodyPr/>
        <a:lstStyle/>
        <a:p>
          <a:r>
            <a:rPr lang="es-ES" sz="2400" dirty="0" smtClean="0"/>
            <a:t>Principios</a:t>
          </a:r>
          <a:endParaRPr lang="es-ES" sz="2400" dirty="0"/>
        </a:p>
      </dgm:t>
    </dgm:pt>
    <dgm:pt modelId="{6D3B03C9-0A84-4679-A763-9AA203AF788D}" type="parTrans" cxnId="{D59DC9FB-144F-4225-A737-10BF95571A4A}">
      <dgm:prSet/>
      <dgm:spPr/>
      <dgm:t>
        <a:bodyPr/>
        <a:lstStyle/>
        <a:p>
          <a:endParaRPr lang="es-ES"/>
        </a:p>
      </dgm:t>
    </dgm:pt>
    <dgm:pt modelId="{1E7EEE8D-043A-466C-AC3E-27333A3F198C}" type="sibTrans" cxnId="{D59DC9FB-144F-4225-A737-10BF95571A4A}">
      <dgm:prSet/>
      <dgm:spPr/>
      <dgm:t>
        <a:bodyPr/>
        <a:lstStyle/>
        <a:p>
          <a:endParaRPr lang="es-ES"/>
        </a:p>
      </dgm:t>
    </dgm:pt>
    <dgm:pt modelId="{9AE80D50-FEB4-4A4F-A2BE-16331C497E38}">
      <dgm:prSet phldrT="[Texto]" custT="1"/>
      <dgm:spPr/>
      <dgm:t>
        <a:bodyPr/>
        <a:lstStyle/>
        <a:p>
          <a:r>
            <a:rPr lang="es-ES" sz="2400" dirty="0" smtClean="0"/>
            <a:t>Contenido</a:t>
          </a:r>
          <a:endParaRPr lang="es-ES" sz="2400" dirty="0"/>
        </a:p>
      </dgm:t>
    </dgm:pt>
    <dgm:pt modelId="{CA2E3135-F0DF-4C61-B3B6-188D32E60160}" type="parTrans" cxnId="{21C39238-48D3-4AD3-909E-EBF5D28E1CF3}">
      <dgm:prSet/>
      <dgm:spPr/>
      <dgm:t>
        <a:bodyPr/>
        <a:lstStyle/>
        <a:p>
          <a:endParaRPr lang="es-ES"/>
        </a:p>
      </dgm:t>
    </dgm:pt>
    <dgm:pt modelId="{0355C8C7-7589-4FB2-A5B3-197B31E47F43}" type="sibTrans" cxnId="{21C39238-48D3-4AD3-909E-EBF5D28E1CF3}">
      <dgm:prSet/>
      <dgm:spPr/>
      <dgm:t>
        <a:bodyPr/>
        <a:lstStyle/>
        <a:p>
          <a:endParaRPr lang="es-ES"/>
        </a:p>
      </dgm:t>
    </dgm:pt>
    <dgm:pt modelId="{FB7A7FC4-0B2E-45A0-8E87-AA5ED44D4A86}" type="pres">
      <dgm:prSet presAssocID="{EE329F3C-BF5C-4DD0-8621-935AB44D7704}" presName="Name0" presStyleCnt="0">
        <dgm:presLayoutVars>
          <dgm:dir/>
          <dgm:animLvl val="lvl"/>
          <dgm:resizeHandles val="exact"/>
        </dgm:presLayoutVars>
      </dgm:prSet>
      <dgm:spPr/>
    </dgm:pt>
    <dgm:pt modelId="{C0B2BB77-E00C-4A82-BF37-499D75D6DBC4}" type="pres">
      <dgm:prSet presAssocID="{C53E4257-70B3-4E99-AAA7-B500852A0302}" presName="Name8" presStyleCnt="0"/>
      <dgm:spPr/>
    </dgm:pt>
    <dgm:pt modelId="{E47B1EB7-92BC-4797-8C9D-D8DB23226118}" type="pres">
      <dgm:prSet presAssocID="{C53E4257-70B3-4E99-AAA7-B500852A0302}" presName="level" presStyleLbl="node1" presStyleIdx="0" presStyleCnt="3">
        <dgm:presLayoutVars>
          <dgm:chMax val="1"/>
          <dgm:bulletEnabled val="1"/>
        </dgm:presLayoutVars>
      </dgm:prSet>
      <dgm:spPr/>
      <dgm:t>
        <a:bodyPr/>
        <a:lstStyle/>
        <a:p>
          <a:endParaRPr lang="es-ES"/>
        </a:p>
      </dgm:t>
    </dgm:pt>
    <dgm:pt modelId="{12841C48-8AC8-4FB7-9F0E-35B645C8F5E4}" type="pres">
      <dgm:prSet presAssocID="{C53E4257-70B3-4E99-AAA7-B500852A0302}" presName="levelTx" presStyleLbl="revTx" presStyleIdx="0" presStyleCnt="0">
        <dgm:presLayoutVars>
          <dgm:chMax val="1"/>
          <dgm:bulletEnabled val="1"/>
        </dgm:presLayoutVars>
      </dgm:prSet>
      <dgm:spPr/>
      <dgm:t>
        <a:bodyPr/>
        <a:lstStyle/>
        <a:p>
          <a:endParaRPr lang="es-ES"/>
        </a:p>
      </dgm:t>
    </dgm:pt>
    <dgm:pt modelId="{FB9825FF-B8C0-4BDC-B79A-1A34168FAF1A}" type="pres">
      <dgm:prSet presAssocID="{CA0D06E7-5183-49C9-B6AA-A2B422B425B5}" presName="Name8" presStyleCnt="0"/>
      <dgm:spPr/>
    </dgm:pt>
    <dgm:pt modelId="{D028EFAD-4D72-48F9-916D-B5EB6778777E}" type="pres">
      <dgm:prSet presAssocID="{CA0D06E7-5183-49C9-B6AA-A2B422B425B5}" presName="level" presStyleLbl="node1" presStyleIdx="1" presStyleCnt="3" custLinFactNeighborX="239" custLinFactNeighborY="97">
        <dgm:presLayoutVars>
          <dgm:chMax val="1"/>
          <dgm:bulletEnabled val="1"/>
        </dgm:presLayoutVars>
      </dgm:prSet>
      <dgm:spPr/>
      <dgm:t>
        <a:bodyPr/>
        <a:lstStyle/>
        <a:p>
          <a:endParaRPr lang="es-ES"/>
        </a:p>
      </dgm:t>
    </dgm:pt>
    <dgm:pt modelId="{99C3FF0E-9AC7-42B1-A6CB-602788D15995}" type="pres">
      <dgm:prSet presAssocID="{CA0D06E7-5183-49C9-B6AA-A2B422B425B5}" presName="levelTx" presStyleLbl="revTx" presStyleIdx="0" presStyleCnt="0">
        <dgm:presLayoutVars>
          <dgm:chMax val="1"/>
          <dgm:bulletEnabled val="1"/>
        </dgm:presLayoutVars>
      </dgm:prSet>
      <dgm:spPr/>
      <dgm:t>
        <a:bodyPr/>
        <a:lstStyle/>
        <a:p>
          <a:endParaRPr lang="es-ES"/>
        </a:p>
      </dgm:t>
    </dgm:pt>
    <dgm:pt modelId="{119C20C9-503B-429A-A9D6-00FB859B5B2A}" type="pres">
      <dgm:prSet presAssocID="{9AE80D50-FEB4-4A4F-A2BE-16331C497E38}" presName="Name8" presStyleCnt="0"/>
      <dgm:spPr/>
    </dgm:pt>
    <dgm:pt modelId="{C372C940-CEA6-4E11-B357-395391D20870}" type="pres">
      <dgm:prSet presAssocID="{9AE80D50-FEB4-4A4F-A2BE-16331C497E38}" presName="level" presStyleLbl="node1" presStyleIdx="2" presStyleCnt="3">
        <dgm:presLayoutVars>
          <dgm:chMax val="1"/>
          <dgm:bulletEnabled val="1"/>
        </dgm:presLayoutVars>
      </dgm:prSet>
      <dgm:spPr/>
      <dgm:t>
        <a:bodyPr/>
        <a:lstStyle/>
        <a:p>
          <a:endParaRPr lang="es-ES"/>
        </a:p>
      </dgm:t>
    </dgm:pt>
    <dgm:pt modelId="{16F96DCB-9190-404F-B63A-569D506A5009}" type="pres">
      <dgm:prSet presAssocID="{9AE80D50-FEB4-4A4F-A2BE-16331C497E38}" presName="levelTx" presStyleLbl="revTx" presStyleIdx="0" presStyleCnt="0">
        <dgm:presLayoutVars>
          <dgm:chMax val="1"/>
          <dgm:bulletEnabled val="1"/>
        </dgm:presLayoutVars>
      </dgm:prSet>
      <dgm:spPr/>
      <dgm:t>
        <a:bodyPr/>
        <a:lstStyle/>
        <a:p>
          <a:endParaRPr lang="es-ES"/>
        </a:p>
      </dgm:t>
    </dgm:pt>
  </dgm:ptLst>
  <dgm:cxnLst>
    <dgm:cxn modelId="{7246CD66-BA9A-432B-9DD8-4E6069C32FF9}" type="presOf" srcId="{C53E4257-70B3-4E99-AAA7-B500852A0302}" destId="{12841C48-8AC8-4FB7-9F0E-35B645C8F5E4}" srcOrd="1" destOrd="0" presId="urn:microsoft.com/office/officeart/2005/8/layout/pyramid1"/>
    <dgm:cxn modelId="{B49AEF70-A08D-458D-A4E9-8058CB33E916}" type="presOf" srcId="{C53E4257-70B3-4E99-AAA7-B500852A0302}" destId="{E47B1EB7-92BC-4797-8C9D-D8DB23226118}" srcOrd="0" destOrd="0" presId="urn:microsoft.com/office/officeart/2005/8/layout/pyramid1"/>
    <dgm:cxn modelId="{D59DC9FB-144F-4225-A737-10BF95571A4A}" srcId="{EE329F3C-BF5C-4DD0-8621-935AB44D7704}" destId="{CA0D06E7-5183-49C9-B6AA-A2B422B425B5}" srcOrd="1" destOrd="0" parTransId="{6D3B03C9-0A84-4679-A763-9AA203AF788D}" sibTransId="{1E7EEE8D-043A-466C-AC3E-27333A3F198C}"/>
    <dgm:cxn modelId="{21C39238-48D3-4AD3-909E-EBF5D28E1CF3}" srcId="{EE329F3C-BF5C-4DD0-8621-935AB44D7704}" destId="{9AE80D50-FEB4-4A4F-A2BE-16331C497E38}" srcOrd="2" destOrd="0" parTransId="{CA2E3135-F0DF-4C61-B3B6-188D32E60160}" sibTransId="{0355C8C7-7589-4FB2-A5B3-197B31E47F43}"/>
    <dgm:cxn modelId="{0AAC7324-12F5-4CDA-8535-E9726FE3C3DC}" type="presOf" srcId="{CA0D06E7-5183-49C9-B6AA-A2B422B425B5}" destId="{D028EFAD-4D72-48F9-916D-B5EB6778777E}" srcOrd="0" destOrd="0" presId="urn:microsoft.com/office/officeart/2005/8/layout/pyramid1"/>
    <dgm:cxn modelId="{4B2D7F0D-8C2E-42A7-ABDF-A7B0809C6FA7}" type="presOf" srcId="{9AE80D50-FEB4-4A4F-A2BE-16331C497E38}" destId="{16F96DCB-9190-404F-B63A-569D506A5009}" srcOrd="1" destOrd="0" presId="urn:microsoft.com/office/officeart/2005/8/layout/pyramid1"/>
    <dgm:cxn modelId="{B744B1C9-0094-49FD-A015-BB085226D11D}" srcId="{EE329F3C-BF5C-4DD0-8621-935AB44D7704}" destId="{C53E4257-70B3-4E99-AAA7-B500852A0302}" srcOrd="0" destOrd="0" parTransId="{12313851-BF8D-4837-B579-B8227712B3FB}" sibTransId="{10B81904-4D28-4CC9-BC40-2C0EC2725670}"/>
    <dgm:cxn modelId="{42525667-D390-4598-8CCA-1E32F7346C4E}" type="presOf" srcId="{EE329F3C-BF5C-4DD0-8621-935AB44D7704}" destId="{FB7A7FC4-0B2E-45A0-8E87-AA5ED44D4A86}" srcOrd="0" destOrd="0" presId="urn:microsoft.com/office/officeart/2005/8/layout/pyramid1"/>
    <dgm:cxn modelId="{2D26FCE9-B6B8-433E-88A4-E64E3681F4C6}" type="presOf" srcId="{CA0D06E7-5183-49C9-B6AA-A2B422B425B5}" destId="{99C3FF0E-9AC7-42B1-A6CB-602788D15995}" srcOrd="1" destOrd="0" presId="urn:microsoft.com/office/officeart/2005/8/layout/pyramid1"/>
    <dgm:cxn modelId="{2BC9A1CA-437A-4257-9F2C-C885C851AF58}" type="presOf" srcId="{9AE80D50-FEB4-4A4F-A2BE-16331C497E38}" destId="{C372C940-CEA6-4E11-B357-395391D20870}" srcOrd="0" destOrd="0" presId="urn:microsoft.com/office/officeart/2005/8/layout/pyramid1"/>
    <dgm:cxn modelId="{9C5688B1-418D-4CCB-8EA2-D357942DD377}" type="presParOf" srcId="{FB7A7FC4-0B2E-45A0-8E87-AA5ED44D4A86}" destId="{C0B2BB77-E00C-4A82-BF37-499D75D6DBC4}" srcOrd="0" destOrd="0" presId="urn:microsoft.com/office/officeart/2005/8/layout/pyramid1"/>
    <dgm:cxn modelId="{7E4068A5-0CA6-4F6D-96D8-D2B6A632BB59}" type="presParOf" srcId="{C0B2BB77-E00C-4A82-BF37-499D75D6DBC4}" destId="{E47B1EB7-92BC-4797-8C9D-D8DB23226118}" srcOrd="0" destOrd="0" presId="urn:microsoft.com/office/officeart/2005/8/layout/pyramid1"/>
    <dgm:cxn modelId="{6D0819CA-98A0-49A3-9A5C-A9B8B3D90D89}" type="presParOf" srcId="{C0B2BB77-E00C-4A82-BF37-499D75D6DBC4}" destId="{12841C48-8AC8-4FB7-9F0E-35B645C8F5E4}" srcOrd="1" destOrd="0" presId="urn:microsoft.com/office/officeart/2005/8/layout/pyramid1"/>
    <dgm:cxn modelId="{A92AD6E9-E3C5-4B42-90F5-4E2474405B57}" type="presParOf" srcId="{FB7A7FC4-0B2E-45A0-8E87-AA5ED44D4A86}" destId="{FB9825FF-B8C0-4BDC-B79A-1A34168FAF1A}" srcOrd="1" destOrd="0" presId="urn:microsoft.com/office/officeart/2005/8/layout/pyramid1"/>
    <dgm:cxn modelId="{F2D6849B-5794-41DD-BD86-F5FF0C95903C}" type="presParOf" srcId="{FB9825FF-B8C0-4BDC-B79A-1A34168FAF1A}" destId="{D028EFAD-4D72-48F9-916D-B5EB6778777E}" srcOrd="0" destOrd="0" presId="urn:microsoft.com/office/officeart/2005/8/layout/pyramid1"/>
    <dgm:cxn modelId="{BB71DE58-4973-40BE-B8A1-A455D64C3DF3}" type="presParOf" srcId="{FB9825FF-B8C0-4BDC-B79A-1A34168FAF1A}" destId="{99C3FF0E-9AC7-42B1-A6CB-602788D15995}" srcOrd="1" destOrd="0" presId="urn:microsoft.com/office/officeart/2005/8/layout/pyramid1"/>
    <dgm:cxn modelId="{E6B69F23-6AAC-463B-989B-DE4EFD50D2AD}" type="presParOf" srcId="{FB7A7FC4-0B2E-45A0-8E87-AA5ED44D4A86}" destId="{119C20C9-503B-429A-A9D6-00FB859B5B2A}" srcOrd="2" destOrd="0" presId="urn:microsoft.com/office/officeart/2005/8/layout/pyramid1"/>
    <dgm:cxn modelId="{1BCA933E-1BBA-489A-9ABF-E6D28B2E9F3B}" type="presParOf" srcId="{119C20C9-503B-429A-A9D6-00FB859B5B2A}" destId="{C372C940-CEA6-4E11-B357-395391D20870}" srcOrd="0" destOrd="0" presId="urn:microsoft.com/office/officeart/2005/8/layout/pyramid1"/>
    <dgm:cxn modelId="{E96B991A-3BB3-44EA-9A29-F064D64020A9}" type="presParOf" srcId="{119C20C9-503B-429A-A9D6-00FB859B5B2A}" destId="{16F96DCB-9190-404F-B63A-569D506A500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B1EB7-92BC-4797-8C9D-D8DB23226118}">
      <dsp:nvSpPr>
        <dsp:cNvPr id="0" name=""/>
        <dsp:cNvSpPr/>
      </dsp:nvSpPr>
      <dsp:spPr>
        <a:xfrm>
          <a:off x="1410206" y="0"/>
          <a:ext cx="1410206" cy="955885"/>
        </a:xfrm>
        <a:prstGeom prst="trapezoid">
          <a:avLst>
            <a:gd name="adj" fmla="val 73764"/>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t>Objetivo</a:t>
          </a:r>
          <a:endParaRPr lang="es-ES" sz="2400" kern="1200" dirty="0"/>
        </a:p>
      </dsp:txBody>
      <dsp:txXfrm>
        <a:off x="1410206" y="0"/>
        <a:ext cx="1410206" cy="955885"/>
      </dsp:txXfrm>
    </dsp:sp>
    <dsp:sp modelId="{D028EFAD-4D72-48F9-916D-B5EB6778777E}">
      <dsp:nvSpPr>
        <dsp:cNvPr id="0" name=""/>
        <dsp:cNvSpPr/>
      </dsp:nvSpPr>
      <dsp:spPr>
        <a:xfrm>
          <a:off x="711843" y="956812"/>
          <a:ext cx="2820412" cy="955885"/>
        </a:xfrm>
        <a:prstGeom prst="trapezoid">
          <a:avLst>
            <a:gd name="adj" fmla="val 73764"/>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t>Principios</a:t>
          </a:r>
          <a:endParaRPr lang="es-ES" sz="2400" kern="1200" dirty="0"/>
        </a:p>
      </dsp:txBody>
      <dsp:txXfrm>
        <a:off x="1205415" y="956812"/>
        <a:ext cx="1833267" cy="955885"/>
      </dsp:txXfrm>
    </dsp:sp>
    <dsp:sp modelId="{C372C940-CEA6-4E11-B357-395391D20870}">
      <dsp:nvSpPr>
        <dsp:cNvPr id="0" name=""/>
        <dsp:cNvSpPr/>
      </dsp:nvSpPr>
      <dsp:spPr>
        <a:xfrm>
          <a:off x="0" y="1911771"/>
          <a:ext cx="4230618" cy="955885"/>
        </a:xfrm>
        <a:prstGeom prst="trapezoid">
          <a:avLst>
            <a:gd name="adj" fmla="val 73764"/>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t>Contenido</a:t>
          </a:r>
          <a:endParaRPr lang="es-ES" sz="2400" kern="1200" dirty="0"/>
        </a:p>
      </dsp:txBody>
      <dsp:txXfrm>
        <a:off x="740358" y="1911771"/>
        <a:ext cx="2749901" cy="95588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40722D-51FC-4E1F-9370-73A8334AE7B1}" type="datetimeFigureOut">
              <a:rPr lang="es-ES" smtClean="0"/>
              <a:t>07/02/2019</a:t>
            </a:fld>
            <a:endParaRPr lang="es-ES"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06B2A4-552A-457D-B16F-44B7CA731A42}" type="slidenum">
              <a:rPr lang="es-ES" smtClean="0"/>
              <a:t>‹Nº›</a:t>
            </a:fld>
            <a:endParaRPr lang="es-ES" dirty="0"/>
          </a:p>
        </p:txBody>
      </p:sp>
    </p:spTree>
    <p:extLst>
      <p:ext uri="{BB962C8B-B14F-4D97-AF65-F5344CB8AC3E}">
        <p14:creationId xmlns:p14="http://schemas.microsoft.com/office/powerpoint/2010/main" val="3577019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194A58-46EE-48A5-A149-F3ECAE057D83}" type="datetimeFigureOut">
              <a:rPr lang="es-ES" smtClean="0"/>
              <a:t>07/02/2019</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E13741-FE50-4CFD-8AAF-3CFE6DB6C26F}" type="slidenum">
              <a:rPr lang="es-ES" smtClean="0"/>
              <a:t>‹Nº›</a:t>
            </a:fld>
            <a:endParaRPr lang="es-ES" dirty="0"/>
          </a:p>
        </p:txBody>
      </p:sp>
    </p:spTree>
    <p:extLst>
      <p:ext uri="{BB962C8B-B14F-4D97-AF65-F5344CB8AC3E}">
        <p14:creationId xmlns:p14="http://schemas.microsoft.com/office/powerpoint/2010/main" val="2992807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0E13741-FE50-4CFD-8AAF-3CFE6DB6C26F}" type="slidenum">
              <a:rPr lang="es-ES" smtClean="0"/>
              <a:t>1</a:t>
            </a:fld>
            <a:endParaRPr lang="es-ES" dirty="0"/>
          </a:p>
        </p:txBody>
      </p:sp>
    </p:spTree>
    <p:extLst>
      <p:ext uri="{BB962C8B-B14F-4D97-AF65-F5344CB8AC3E}">
        <p14:creationId xmlns:p14="http://schemas.microsoft.com/office/powerpoint/2010/main" val="4094050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62</a:t>
            </a:fld>
            <a:endParaRPr lang="es-ES" dirty="0"/>
          </a:p>
        </p:txBody>
      </p:sp>
    </p:spTree>
    <p:extLst>
      <p:ext uri="{BB962C8B-B14F-4D97-AF65-F5344CB8AC3E}">
        <p14:creationId xmlns:p14="http://schemas.microsoft.com/office/powerpoint/2010/main" val="1141055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Reglamento</a:t>
            </a:r>
            <a:r>
              <a:rPr lang="es-ES" baseline="0" dirty="0" smtClean="0"/>
              <a:t> es largo y denso. Parte del Reglamento 1517/2011), se arrastran cosas del pasado por tanto. </a:t>
            </a:r>
            <a:endParaRPr lang="es-ES" dirty="0"/>
          </a:p>
        </p:txBody>
      </p:sp>
      <p:sp>
        <p:nvSpPr>
          <p:cNvPr id="4" name="Marcador de número de diapositiva 3"/>
          <p:cNvSpPr>
            <a:spLocks noGrp="1"/>
          </p:cNvSpPr>
          <p:nvPr>
            <p:ph type="sldNum" sz="quarter" idx="10"/>
          </p:nvPr>
        </p:nvSpPr>
        <p:spPr/>
        <p:txBody>
          <a:bodyPr/>
          <a:lstStyle/>
          <a:p>
            <a:fld id="{30E13741-FE50-4CFD-8AAF-3CFE6DB6C26F}" type="slidenum">
              <a:rPr lang="es-ES" smtClean="0"/>
              <a:t>8</a:t>
            </a:fld>
            <a:endParaRPr lang="es-ES" dirty="0"/>
          </a:p>
        </p:txBody>
      </p:sp>
    </p:spTree>
    <p:extLst>
      <p:ext uri="{BB962C8B-B14F-4D97-AF65-F5344CB8AC3E}">
        <p14:creationId xmlns:p14="http://schemas.microsoft.com/office/powerpoint/2010/main" val="3238372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2.a)</a:t>
            </a:r>
            <a:r>
              <a:rPr lang="es-ES" baseline="0" dirty="0" smtClean="0"/>
              <a:t> </a:t>
            </a:r>
            <a:r>
              <a:rPr lang="es-ES" sz="1200" b="0" i="0" u="none" strike="noStrike" kern="1200" baseline="0" dirty="0" smtClean="0">
                <a:solidFill>
                  <a:schemeClr val="tx1"/>
                </a:solidFill>
                <a:latin typeface="+mn-lt"/>
                <a:ea typeface="+mn-ea"/>
                <a:cs typeface="+mn-cs"/>
              </a:rPr>
              <a:t>Cuando la entidad no haga entrega al auditor de cuentas de las </a:t>
            </a:r>
            <a:r>
              <a:rPr lang="es-ES" sz="1200" b="0" i="0" u="none" strike="noStrike" kern="1200" baseline="0" dirty="0" smtClean="0">
                <a:solidFill>
                  <a:schemeClr val="tx1"/>
                </a:solidFill>
                <a:latin typeface="+mn-lt"/>
                <a:ea typeface="+mn-ea"/>
                <a:cs typeface="+mn-cs"/>
              </a:rPr>
              <a:t>CCAA </a:t>
            </a:r>
            <a:r>
              <a:rPr lang="es-ES" sz="1200" b="0" i="0" u="none" strike="noStrike" kern="1200" baseline="0" dirty="0" smtClean="0">
                <a:solidFill>
                  <a:schemeClr val="tx1"/>
                </a:solidFill>
                <a:latin typeface="+mn-lt"/>
                <a:ea typeface="+mn-ea"/>
                <a:cs typeface="+mn-cs"/>
              </a:rPr>
              <a:t>formuladas, objeto de examen, previo requerimiento escrito efectuado a tal efecto. En todo caso, se entenderá que no se ha producido tal entrega cuando haya transcurrido más de un año desde la fecha de cierre del ejercicio de las citadas </a:t>
            </a:r>
            <a:r>
              <a:rPr lang="es-ES" sz="1200" b="0" i="0" u="none" strike="noStrike" kern="1200" baseline="0" dirty="0" smtClean="0">
                <a:solidFill>
                  <a:schemeClr val="tx1"/>
                </a:solidFill>
                <a:latin typeface="+mn-lt"/>
                <a:ea typeface="+mn-ea"/>
                <a:cs typeface="+mn-cs"/>
              </a:rPr>
              <a:t>CCAA.</a:t>
            </a:r>
            <a:endParaRPr lang="es-ES" dirty="0"/>
          </a:p>
        </p:txBody>
      </p:sp>
      <p:sp>
        <p:nvSpPr>
          <p:cNvPr id="4" name="3 Marcador de número de diapositiva"/>
          <p:cNvSpPr>
            <a:spLocks noGrp="1"/>
          </p:cNvSpPr>
          <p:nvPr>
            <p:ph type="sldNum" sz="quarter" idx="10"/>
          </p:nvPr>
        </p:nvSpPr>
        <p:spPr/>
        <p:txBody>
          <a:bodyPr/>
          <a:lstStyle/>
          <a:p>
            <a:fld id="{30E13741-FE50-4CFD-8AAF-3CFE6DB6C26F}" type="slidenum">
              <a:rPr lang="es-ES" smtClean="0"/>
              <a:t>36</a:t>
            </a:fld>
            <a:endParaRPr lang="es-ES" dirty="0"/>
          </a:p>
        </p:txBody>
      </p:sp>
    </p:spTree>
    <p:extLst>
      <p:ext uri="{BB962C8B-B14F-4D97-AF65-F5344CB8AC3E}">
        <p14:creationId xmlns:p14="http://schemas.microsoft.com/office/powerpoint/2010/main" val="227614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0E13741-FE50-4CFD-8AAF-3CFE6DB6C26F}" type="slidenum">
              <a:rPr lang="es-ES" smtClean="0"/>
              <a:t>42</a:t>
            </a:fld>
            <a:endParaRPr lang="es-ES" dirty="0"/>
          </a:p>
        </p:txBody>
      </p:sp>
    </p:spTree>
    <p:extLst>
      <p:ext uri="{BB962C8B-B14F-4D97-AF65-F5344CB8AC3E}">
        <p14:creationId xmlns:p14="http://schemas.microsoft.com/office/powerpoint/2010/main" val="1211565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57</a:t>
            </a:fld>
            <a:endParaRPr lang="es-ES" dirty="0"/>
          </a:p>
        </p:txBody>
      </p:sp>
    </p:spTree>
    <p:extLst>
      <p:ext uri="{BB962C8B-B14F-4D97-AF65-F5344CB8AC3E}">
        <p14:creationId xmlns:p14="http://schemas.microsoft.com/office/powerpoint/2010/main" val="2395316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58</a:t>
            </a:fld>
            <a:endParaRPr lang="es-ES" dirty="0"/>
          </a:p>
        </p:txBody>
      </p:sp>
    </p:spTree>
    <p:extLst>
      <p:ext uri="{BB962C8B-B14F-4D97-AF65-F5344CB8AC3E}">
        <p14:creationId xmlns:p14="http://schemas.microsoft.com/office/powerpoint/2010/main" val="3927855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59</a:t>
            </a:fld>
            <a:endParaRPr lang="es-ES" dirty="0"/>
          </a:p>
        </p:txBody>
      </p:sp>
    </p:spTree>
    <p:extLst>
      <p:ext uri="{BB962C8B-B14F-4D97-AF65-F5344CB8AC3E}">
        <p14:creationId xmlns:p14="http://schemas.microsoft.com/office/powerpoint/2010/main" val="2216330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60</a:t>
            </a:fld>
            <a:endParaRPr lang="es-ES" dirty="0"/>
          </a:p>
        </p:txBody>
      </p:sp>
    </p:spTree>
    <p:extLst>
      <p:ext uri="{BB962C8B-B14F-4D97-AF65-F5344CB8AC3E}">
        <p14:creationId xmlns:p14="http://schemas.microsoft.com/office/powerpoint/2010/main" val="1746452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61</a:t>
            </a:fld>
            <a:endParaRPr lang="es-ES" dirty="0"/>
          </a:p>
        </p:txBody>
      </p:sp>
    </p:spTree>
    <p:extLst>
      <p:ext uri="{BB962C8B-B14F-4D97-AF65-F5344CB8AC3E}">
        <p14:creationId xmlns:p14="http://schemas.microsoft.com/office/powerpoint/2010/main" val="2215621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67C64B6-C11C-407B-8CC1-3B33B8AB6C58}" type="datetime1">
              <a:rPr lang="es-ES" smtClean="0"/>
              <a:t>07/02/2019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3E5787D7-D0DF-4A78-86FF-45FF7B6AC598}" type="slidenum">
              <a:rPr lang="es-ES" smtClean="0"/>
              <a:t>‹Nº›</a:t>
            </a:fld>
            <a:endParaRPr lang="es-ES" dirty="0"/>
          </a:p>
        </p:txBody>
      </p:sp>
    </p:spTree>
    <p:extLst>
      <p:ext uri="{BB962C8B-B14F-4D97-AF65-F5344CB8AC3E}">
        <p14:creationId xmlns:p14="http://schemas.microsoft.com/office/powerpoint/2010/main" val="2297587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FDFB0CD-0353-4DE5-B13D-2DADC816A229}" type="datetime1">
              <a:rPr lang="es-ES" smtClean="0"/>
              <a:t>07/02/2019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3E5787D7-D0DF-4A78-86FF-45FF7B6AC598}" type="slidenum">
              <a:rPr lang="es-ES" smtClean="0"/>
              <a:t>‹Nº›</a:t>
            </a:fld>
            <a:endParaRPr lang="es-ES" dirty="0"/>
          </a:p>
        </p:txBody>
      </p:sp>
    </p:spTree>
    <p:extLst>
      <p:ext uri="{BB962C8B-B14F-4D97-AF65-F5344CB8AC3E}">
        <p14:creationId xmlns:p14="http://schemas.microsoft.com/office/powerpoint/2010/main" val="56451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6EE44C4-3F75-4102-9B37-7CA63CD45032}" type="datetime1">
              <a:rPr lang="es-ES" smtClean="0"/>
              <a:t>07/02/2019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3E5787D7-D0DF-4A78-86FF-45FF7B6AC598}" type="slidenum">
              <a:rPr lang="es-ES" smtClean="0"/>
              <a:t>‹Nº›</a:t>
            </a:fld>
            <a:endParaRPr lang="es-ES" dirty="0"/>
          </a:p>
        </p:txBody>
      </p:sp>
    </p:spTree>
    <p:extLst>
      <p:ext uri="{BB962C8B-B14F-4D97-AF65-F5344CB8AC3E}">
        <p14:creationId xmlns:p14="http://schemas.microsoft.com/office/powerpoint/2010/main" val="74661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p:txBody>
          <a:bodyPr/>
          <a:lstStyle/>
          <a:p>
            <a:fld id="{D5B6C15A-50C9-40D2-91D8-60C5C63FBE25}" type="datetime1">
              <a:rPr lang="es-ES" smtClean="0"/>
              <a:t>07/02/2019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3E5787D7-D0DF-4A78-86FF-45FF7B6AC598}" type="slidenum">
              <a:rPr lang="es-ES" smtClean="0"/>
              <a:t>‹Nº›</a:t>
            </a:fld>
            <a:endParaRPr lang="es-ES" dirty="0"/>
          </a:p>
        </p:txBody>
      </p:sp>
      <p:pic>
        <p:nvPicPr>
          <p:cNvPr id="9" name="Imagen 8"/>
          <p:cNvPicPr>
            <a:picLocks noChangeAspect="1"/>
          </p:cNvPicPr>
          <p:nvPr userDrawn="1"/>
        </p:nvPicPr>
        <p:blipFill>
          <a:blip r:embed="rId2"/>
          <a:stretch>
            <a:fillRect/>
          </a:stretch>
        </p:blipFill>
        <p:spPr>
          <a:xfrm>
            <a:off x="3898985" y="5981312"/>
            <a:ext cx="1346029" cy="654825"/>
          </a:xfrm>
          <a:prstGeom prst="rect">
            <a:avLst/>
          </a:prstGeom>
        </p:spPr>
      </p:pic>
    </p:spTree>
    <p:extLst>
      <p:ext uri="{BB962C8B-B14F-4D97-AF65-F5344CB8AC3E}">
        <p14:creationId xmlns:p14="http://schemas.microsoft.com/office/powerpoint/2010/main" val="3207210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8507B2D-F815-45F5-B889-80B6D9E04759}" type="datetime1">
              <a:rPr lang="es-ES" smtClean="0"/>
              <a:t>07/02/2019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3E5787D7-D0DF-4A78-86FF-45FF7B6AC598}" type="slidenum">
              <a:rPr lang="es-ES" smtClean="0"/>
              <a:t>‹Nº›</a:t>
            </a:fld>
            <a:endParaRPr lang="es-ES" dirty="0"/>
          </a:p>
        </p:txBody>
      </p:sp>
    </p:spTree>
    <p:extLst>
      <p:ext uri="{BB962C8B-B14F-4D97-AF65-F5344CB8AC3E}">
        <p14:creationId xmlns:p14="http://schemas.microsoft.com/office/powerpoint/2010/main" val="317310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30F946A-A68F-41AE-9071-381045BE1D81}" type="datetime1">
              <a:rPr lang="es-ES" smtClean="0"/>
              <a:t>07/02/2019</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3E5787D7-D0DF-4A78-86FF-45FF7B6AC598}" type="slidenum">
              <a:rPr lang="es-ES" smtClean="0"/>
              <a:t>‹Nº›</a:t>
            </a:fld>
            <a:endParaRPr lang="es-ES" dirty="0"/>
          </a:p>
        </p:txBody>
      </p:sp>
    </p:spTree>
    <p:extLst>
      <p:ext uri="{BB962C8B-B14F-4D97-AF65-F5344CB8AC3E}">
        <p14:creationId xmlns:p14="http://schemas.microsoft.com/office/powerpoint/2010/main" val="1114967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22F0F17-67B5-4C33-8A94-16C9D884C608}" type="datetime1">
              <a:rPr lang="es-ES" smtClean="0"/>
              <a:t>07/02/2019</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3E5787D7-D0DF-4A78-86FF-45FF7B6AC598}" type="slidenum">
              <a:rPr lang="es-ES" smtClean="0"/>
              <a:t>‹Nº›</a:t>
            </a:fld>
            <a:endParaRPr lang="es-ES" dirty="0"/>
          </a:p>
        </p:txBody>
      </p:sp>
    </p:spTree>
    <p:extLst>
      <p:ext uri="{BB962C8B-B14F-4D97-AF65-F5344CB8AC3E}">
        <p14:creationId xmlns:p14="http://schemas.microsoft.com/office/powerpoint/2010/main" val="1183186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E449B30-B195-4F31-9ADA-5F11B68E686C}" type="datetime1">
              <a:rPr lang="es-ES" smtClean="0"/>
              <a:t>07/02/2019</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3E5787D7-D0DF-4A78-86FF-45FF7B6AC598}" type="slidenum">
              <a:rPr lang="es-ES" smtClean="0"/>
              <a:t>‹Nº›</a:t>
            </a:fld>
            <a:endParaRPr lang="es-ES" dirty="0"/>
          </a:p>
        </p:txBody>
      </p:sp>
    </p:spTree>
    <p:extLst>
      <p:ext uri="{BB962C8B-B14F-4D97-AF65-F5344CB8AC3E}">
        <p14:creationId xmlns:p14="http://schemas.microsoft.com/office/powerpoint/2010/main" val="942792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90A1DDC-A69A-4787-9888-21C4493FFD9D}" type="datetime1">
              <a:rPr lang="es-ES" smtClean="0"/>
              <a:t>07/02/2019</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3E5787D7-D0DF-4A78-86FF-45FF7B6AC598}" type="slidenum">
              <a:rPr lang="es-ES" smtClean="0"/>
              <a:t>‹Nº›</a:t>
            </a:fld>
            <a:endParaRPr lang="es-ES" dirty="0"/>
          </a:p>
        </p:txBody>
      </p:sp>
    </p:spTree>
    <p:extLst>
      <p:ext uri="{BB962C8B-B14F-4D97-AF65-F5344CB8AC3E}">
        <p14:creationId xmlns:p14="http://schemas.microsoft.com/office/powerpoint/2010/main" val="4278371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B2C2A68-8AAC-42AC-A491-88058E2BB001}" type="datetime1">
              <a:rPr lang="es-ES" smtClean="0"/>
              <a:t>07/02/2019</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3E5787D7-D0DF-4A78-86FF-45FF7B6AC598}" type="slidenum">
              <a:rPr lang="es-ES" smtClean="0"/>
              <a:t>‹Nº›</a:t>
            </a:fld>
            <a:endParaRPr lang="es-ES" dirty="0"/>
          </a:p>
        </p:txBody>
      </p:sp>
    </p:spTree>
    <p:extLst>
      <p:ext uri="{BB962C8B-B14F-4D97-AF65-F5344CB8AC3E}">
        <p14:creationId xmlns:p14="http://schemas.microsoft.com/office/powerpoint/2010/main" val="73420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0AD2E3E-274F-49A1-983E-C1B5C944E005}" type="datetime1">
              <a:rPr lang="es-ES" smtClean="0"/>
              <a:t>07/02/2019</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3E5787D7-D0DF-4A78-86FF-45FF7B6AC598}" type="slidenum">
              <a:rPr lang="es-ES" smtClean="0"/>
              <a:t>‹Nº›</a:t>
            </a:fld>
            <a:endParaRPr lang="es-ES" dirty="0"/>
          </a:p>
        </p:txBody>
      </p:sp>
    </p:spTree>
    <p:extLst>
      <p:ext uri="{BB962C8B-B14F-4D97-AF65-F5344CB8AC3E}">
        <p14:creationId xmlns:p14="http://schemas.microsoft.com/office/powerpoint/2010/main" val="232213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BE4EC-E3A6-43D5-BE94-C2296D6BF91D}" type="datetime1">
              <a:rPr lang="es-ES" smtClean="0"/>
              <a:t>07/02/2019</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5787D7-D0DF-4A78-86FF-45FF7B6AC598}" type="slidenum">
              <a:rPr lang="es-ES" smtClean="0"/>
              <a:t>‹Nº›</a:t>
            </a:fld>
            <a:endParaRPr lang="es-ES" dirty="0"/>
          </a:p>
        </p:txBody>
      </p:sp>
    </p:spTree>
    <p:extLst>
      <p:ext uri="{BB962C8B-B14F-4D97-AF65-F5344CB8AC3E}">
        <p14:creationId xmlns:p14="http://schemas.microsoft.com/office/powerpoint/2010/main" val="3623387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mailto:mrejonlopez@gmail.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www.crea-sset.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827584" y="3573016"/>
            <a:ext cx="7772400" cy="1470025"/>
          </a:xfrm>
        </p:spPr>
        <p:txBody>
          <a:bodyPr>
            <a:normAutofit fontScale="90000"/>
          </a:bodyPr>
          <a:lstStyle/>
          <a:p>
            <a:r>
              <a:rPr lang="es-ES" b="1" dirty="0"/>
              <a:t>REVISIÓN DE NOVEDADES </a:t>
            </a:r>
            <a:r>
              <a:rPr lang="es-ES" b="1" dirty="0" smtClean="0"/>
              <a:t/>
            </a:r>
            <a:br>
              <a:rPr lang="es-ES" b="1" dirty="0" smtClean="0"/>
            </a:br>
            <a:r>
              <a:rPr lang="es-ES" b="1" dirty="0" smtClean="0"/>
              <a:t>EN AUDITORÍA </a:t>
            </a:r>
            <a:br>
              <a:rPr lang="es-ES" b="1" dirty="0" smtClean="0"/>
            </a:br>
            <a:r>
              <a:rPr lang="es-ES" b="1" dirty="0" smtClean="0"/>
              <a:t>(MENCIÓN </a:t>
            </a:r>
            <a:r>
              <a:rPr lang="es-ES" b="1" dirty="0"/>
              <a:t>ESPECIAL AL PROYECTO </a:t>
            </a:r>
            <a:r>
              <a:rPr lang="es-ES" b="1" dirty="0" smtClean="0"/>
              <a:t>DE REGLAMENTO)</a:t>
            </a:r>
            <a:r>
              <a:rPr lang="es-ES" b="1" dirty="0"/>
              <a:t/>
            </a:r>
            <a:br>
              <a:rPr lang="es-ES" b="1" dirty="0"/>
            </a:br>
            <a:r>
              <a:rPr lang="es-ES" b="1" dirty="0" smtClean="0"/>
              <a:t/>
            </a:r>
            <a:br>
              <a:rPr lang="es-ES" b="1" dirty="0" smtClean="0"/>
            </a:br>
            <a:r>
              <a:rPr lang="es-ES" sz="2200" b="1" dirty="0" smtClean="0"/>
              <a:t>Manuel </a:t>
            </a:r>
            <a:r>
              <a:rPr lang="es-ES" sz="2200" b="1" dirty="0" smtClean="0"/>
              <a:t>Rejón</a:t>
            </a:r>
            <a:br>
              <a:rPr lang="es-ES" sz="2200" b="1" dirty="0" smtClean="0"/>
            </a:br>
            <a:r>
              <a:rPr lang="es-ES" sz="2200" dirty="0" smtClean="0"/>
              <a:t>Auditor de Cuentas </a:t>
            </a:r>
            <a:br>
              <a:rPr lang="es-ES" sz="2200" dirty="0" smtClean="0"/>
            </a:br>
            <a:r>
              <a:rPr lang="es-ES" sz="2200" dirty="0" smtClean="0"/>
              <a:t>Profesor del Master de Auditoría de la Universidad de </a:t>
            </a:r>
            <a:r>
              <a:rPr lang="es-ES" sz="2200" dirty="0" smtClean="0"/>
              <a:t>Granada</a:t>
            </a:r>
            <a:br>
              <a:rPr lang="es-ES" sz="2200" dirty="0" smtClean="0"/>
            </a:br>
            <a:r>
              <a:rPr lang="es-ES" sz="2200" dirty="0"/>
              <a:t/>
            </a:r>
            <a:br>
              <a:rPr lang="es-ES" sz="2200" dirty="0"/>
            </a:br>
            <a:r>
              <a:rPr lang="es-ES" sz="2200" dirty="0" smtClean="0"/>
              <a:t>Sevilla, 7 de febrero de 2019</a:t>
            </a:r>
            <a:r>
              <a:rPr lang="es-ES" sz="2200" dirty="0" smtClean="0"/>
              <a:t/>
            </a:r>
            <a:br>
              <a:rPr lang="es-ES" sz="2200" dirty="0" smtClean="0"/>
            </a:br>
            <a:endParaRPr lang="es-ES" sz="2200" dirty="0"/>
          </a:p>
        </p:txBody>
      </p:sp>
      <p:pic>
        <p:nvPicPr>
          <p:cNvPr id="2" name="Imagen 1"/>
          <p:cNvPicPr>
            <a:picLocks noChangeAspect="1"/>
          </p:cNvPicPr>
          <p:nvPr/>
        </p:nvPicPr>
        <p:blipFill>
          <a:blip r:embed="rId3"/>
          <a:stretch>
            <a:fillRect/>
          </a:stretch>
        </p:blipFill>
        <p:spPr>
          <a:xfrm>
            <a:off x="2915816" y="0"/>
            <a:ext cx="3228118" cy="1570436"/>
          </a:xfrm>
          <a:prstGeom prst="rect">
            <a:avLst/>
          </a:prstGeom>
        </p:spPr>
      </p:pic>
    </p:spTree>
    <p:extLst>
      <p:ext uri="{BB962C8B-B14F-4D97-AF65-F5344CB8AC3E}">
        <p14:creationId xmlns:p14="http://schemas.microsoft.com/office/powerpoint/2010/main" val="3204438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9532" y="1076470"/>
            <a:ext cx="8424936" cy="5400601"/>
          </a:xfrm>
        </p:spPr>
        <p:txBody>
          <a:bodyPr>
            <a:normAutofit/>
          </a:bodyPr>
          <a:lstStyle/>
          <a:p>
            <a:pPr marL="0" indent="0" algn="just">
              <a:buNone/>
            </a:pPr>
            <a:endParaRPr lang="es-ES" sz="2100" dirty="0" smtClean="0"/>
          </a:p>
          <a:p>
            <a:pPr marL="0" indent="0" algn="just">
              <a:buNone/>
            </a:pPr>
            <a:r>
              <a:rPr lang="es-ES" sz="2100" dirty="0" smtClean="0"/>
              <a:t>Esta </a:t>
            </a:r>
            <a:r>
              <a:rPr lang="es-ES" sz="2100" dirty="0"/>
              <a:t>organización interna </a:t>
            </a:r>
            <a:r>
              <a:rPr lang="es-ES" sz="2100" dirty="0" smtClean="0"/>
              <a:t>incluirá:</a:t>
            </a:r>
          </a:p>
          <a:p>
            <a:pPr algn="just">
              <a:buFontTx/>
              <a:buChar char="-"/>
            </a:pPr>
            <a:endParaRPr lang="es-ES" sz="2100" b="1" dirty="0" smtClean="0"/>
          </a:p>
          <a:p>
            <a:pPr marL="457200" indent="-457200" algn="just">
              <a:buFont typeface="+mj-lt"/>
              <a:buAutoNum type="arabicPeriod"/>
            </a:pPr>
            <a:r>
              <a:rPr lang="es-ES" sz="2100" b="1" dirty="0"/>
              <a:t>P</a:t>
            </a:r>
            <a:r>
              <a:rPr lang="es-ES" sz="2100" b="1" dirty="0" smtClean="0"/>
              <a:t>rocedimientos </a:t>
            </a:r>
            <a:r>
              <a:rPr lang="es-ES" sz="2100" b="1" dirty="0"/>
              <a:t>administrativos </a:t>
            </a:r>
            <a:r>
              <a:rPr lang="es-ES" sz="2100" b="1" dirty="0" smtClean="0"/>
              <a:t>contables</a:t>
            </a:r>
          </a:p>
          <a:p>
            <a:pPr marL="457200" indent="-457200" algn="just">
              <a:buFont typeface="+mj-lt"/>
              <a:buAutoNum type="arabicPeriod"/>
            </a:pPr>
            <a:endParaRPr lang="es-ES" sz="2100" b="1" dirty="0" smtClean="0"/>
          </a:p>
          <a:p>
            <a:pPr marL="457200" indent="-457200" algn="just">
              <a:buFont typeface="+mj-lt"/>
              <a:buAutoNum type="arabicPeriod"/>
            </a:pPr>
            <a:r>
              <a:rPr lang="es-ES" sz="2100" b="1" dirty="0" smtClean="0"/>
              <a:t>Procedimientos </a:t>
            </a:r>
            <a:r>
              <a:rPr lang="es-ES" sz="2100" b="1" dirty="0"/>
              <a:t>de identificación, valoración, y respuesta a los riesgos significativos que </a:t>
            </a:r>
            <a:r>
              <a:rPr lang="es-ES" sz="2100" b="1" dirty="0" smtClean="0"/>
              <a:t>afecten a </a:t>
            </a:r>
            <a:r>
              <a:rPr lang="es-ES" sz="2100" b="1" dirty="0"/>
              <a:t>la actividad de auditoría de cuentas</a:t>
            </a:r>
            <a:r>
              <a:rPr lang="es-ES" sz="2100" dirty="0"/>
              <a:t>, de acuerdo con lo indicado en este artículo, </a:t>
            </a:r>
            <a:endParaRPr lang="es-ES" sz="2100" dirty="0" smtClean="0"/>
          </a:p>
          <a:p>
            <a:pPr marL="457200" indent="-457200" algn="just">
              <a:buFont typeface="+mj-lt"/>
              <a:buAutoNum type="arabicPeriod"/>
            </a:pPr>
            <a:endParaRPr lang="es-ES" sz="2100" b="1" dirty="0" smtClean="0"/>
          </a:p>
          <a:p>
            <a:pPr marL="457200" indent="-457200" algn="just">
              <a:buFont typeface="+mj-lt"/>
              <a:buAutoNum type="arabicPeriod"/>
            </a:pPr>
            <a:r>
              <a:rPr lang="es-ES" sz="2100" b="1" dirty="0" smtClean="0"/>
              <a:t>Sistema </a:t>
            </a:r>
            <a:r>
              <a:rPr lang="es-ES" sz="2100" b="1" dirty="0"/>
              <a:t>de control de calidad interno </a:t>
            </a:r>
            <a:r>
              <a:rPr lang="es-ES" sz="2100" dirty="0"/>
              <a:t>regulado en el artículo </a:t>
            </a:r>
            <a:r>
              <a:rPr lang="es-ES" sz="2100" dirty="0" smtClean="0"/>
              <a:t>67</a:t>
            </a:r>
            <a:endParaRPr lang="es-ES" sz="2100" b="1" i="1" dirty="0" smtClean="0">
              <a:solidFill>
                <a:srgbClr val="FF0000"/>
              </a:solidFill>
            </a:endParaRPr>
          </a:p>
        </p:txBody>
      </p:sp>
      <p:sp>
        <p:nvSpPr>
          <p:cNvPr id="4" name="3 Marcador de número de diapositiva"/>
          <p:cNvSpPr>
            <a:spLocks noGrp="1"/>
          </p:cNvSpPr>
          <p:nvPr>
            <p:ph type="sldNum" sz="quarter" idx="12"/>
          </p:nvPr>
        </p:nvSpPr>
        <p:spPr/>
        <p:txBody>
          <a:bodyPr/>
          <a:lstStyle/>
          <a:p>
            <a:fld id="{3E5787D7-D0DF-4A78-86FF-45FF7B6AC598}" type="slidenum">
              <a:rPr lang="es-ES" smtClean="0"/>
              <a:t>10</a:t>
            </a:fld>
            <a:endParaRPr lang="es-ES" dirty="0"/>
          </a:p>
        </p:txBody>
      </p:sp>
      <p:sp>
        <p:nvSpPr>
          <p:cNvPr id="5" name="4 Rectángulo"/>
          <p:cNvSpPr/>
          <p:nvPr/>
        </p:nvSpPr>
        <p:spPr>
          <a:xfrm>
            <a:off x="251520" y="335416"/>
            <a:ext cx="8640960" cy="861774"/>
          </a:xfrm>
          <a:prstGeom prst="rect">
            <a:avLst/>
          </a:prstGeom>
        </p:spPr>
        <p:txBody>
          <a:bodyPr wrap="square">
            <a:spAutoFit/>
          </a:bodyPr>
          <a:lstStyle/>
          <a:p>
            <a:pPr algn="ctr"/>
            <a:r>
              <a:rPr lang="es-ES" sz="3200" dirty="0" smtClean="0"/>
              <a:t>Organización Interna</a:t>
            </a:r>
            <a:endParaRPr lang="es-ES" sz="3200" dirty="0"/>
          </a:p>
          <a:p>
            <a:pPr algn="ctr"/>
            <a:endParaRPr lang="es-ES" i="1" dirty="0" smtClean="0"/>
          </a:p>
        </p:txBody>
      </p:sp>
      <p:sp>
        <p:nvSpPr>
          <p:cNvPr id="2" name="Rectángulo 1"/>
          <p:cNvSpPr/>
          <p:nvPr/>
        </p:nvSpPr>
        <p:spPr>
          <a:xfrm>
            <a:off x="467544" y="2091914"/>
            <a:ext cx="7920880" cy="369332"/>
          </a:xfrm>
          <a:prstGeom prst="rect">
            <a:avLst/>
          </a:prstGeom>
        </p:spPr>
        <p:txBody>
          <a:bodyPr wrap="square">
            <a:spAutoFit/>
          </a:bodyPr>
          <a:lstStyle/>
          <a:p>
            <a:pPr algn="just"/>
            <a:endParaRPr lang="es-ES" dirty="0"/>
          </a:p>
        </p:txBody>
      </p:sp>
      <p:sp>
        <p:nvSpPr>
          <p:cNvPr id="6" name="Marcador de pie de página 5"/>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2332430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738555"/>
            <a:ext cx="8424936" cy="4786789"/>
          </a:xfrm>
        </p:spPr>
        <p:txBody>
          <a:bodyPr>
            <a:normAutofit/>
          </a:bodyPr>
          <a:lstStyle/>
          <a:p>
            <a:pPr marL="0" indent="0">
              <a:buNone/>
            </a:pPr>
            <a:r>
              <a:rPr lang="es-ES" sz="2200" b="1" i="1" dirty="0" smtClean="0"/>
              <a:t>Requerimientos adicionales para EIP</a:t>
            </a:r>
          </a:p>
          <a:p>
            <a:pPr marL="0" indent="0">
              <a:buNone/>
            </a:pPr>
            <a:r>
              <a:rPr lang="es-ES" sz="1800" dirty="0" smtClean="0"/>
              <a:t>Los auditores principales y EQCR deben poseer un amplio conocimiento de sector  actividad de la EIP y con experiencia en auditoría y en EIP suficiente y acreditada:</a:t>
            </a:r>
          </a:p>
          <a:p>
            <a:pPr marL="0" indent="0">
              <a:buNone/>
            </a:pPr>
            <a:endParaRPr lang="es-ES" sz="1800" dirty="0"/>
          </a:p>
          <a:p>
            <a:pPr marL="0" indent="0">
              <a:buNone/>
            </a:pPr>
            <a:endParaRPr lang="es-ES" sz="1800" dirty="0" smtClean="0"/>
          </a:p>
        </p:txBody>
      </p:sp>
      <p:sp>
        <p:nvSpPr>
          <p:cNvPr id="4" name="3 Marcador de número de diapositiva"/>
          <p:cNvSpPr>
            <a:spLocks noGrp="1"/>
          </p:cNvSpPr>
          <p:nvPr>
            <p:ph type="sldNum" sz="quarter" idx="12"/>
          </p:nvPr>
        </p:nvSpPr>
        <p:spPr/>
        <p:txBody>
          <a:bodyPr/>
          <a:lstStyle/>
          <a:p>
            <a:fld id="{3E5787D7-D0DF-4A78-86FF-45FF7B6AC598}" type="slidenum">
              <a:rPr lang="es-ES" smtClean="0"/>
              <a:t>11</a:t>
            </a:fld>
            <a:endParaRPr lang="es-ES" dirty="0"/>
          </a:p>
        </p:txBody>
      </p:sp>
      <p:sp>
        <p:nvSpPr>
          <p:cNvPr id="2" name="Rectángulo 1"/>
          <p:cNvSpPr/>
          <p:nvPr/>
        </p:nvSpPr>
        <p:spPr>
          <a:xfrm>
            <a:off x="467544" y="2091914"/>
            <a:ext cx="7920880" cy="369332"/>
          </a:xfrm>
          <a:prstGeom prst="rect">
            <a:avLst/>
          </a:prstGeom>
        </p:spPr>
        <p:txBody>
          <a:bodyPr wrap="square">
            <a:spAutoFit/>
          </a:bodyPr>
          <a:lstStyle/>
          <a:p>
            <a:pPr algn="just"/>
            <a:endParaRPr lang="es-ES" dirty="0"/>
          </a:p>
        </p:txBody>
      </p:sp>
      <p:graphicFrame>
        <p:nvGraphicFramePr>
          <p:cNvPr id="7" name="Tabla 6"/>
          <p:cNvGraphicFramePr>
            <a:graphicFrameLocks noGrp="1"/>
          </p:cNvGraphicFramePr>
          <p:nvPr>
            <p:extLst>
              <p:ext uri="{D42A27DB-BD31-4B8C-83A1-F6EECF244321}">
                <p14:modId xmlns:p14="http://schemas.microsoft.com/office/powerpoint/2010/main" val="3295128648"/>
              </p:ext>
            </p:extLst>
          </p:nvPr>
        </p:nvGraphicFramePr>
        <p:xfrm>
          <a:off x="923763" y="3149064"/>
          <a:ext cx="7008441" cy="2296160"/>
        </p:xfrm>
        <a:graphic>
          <a:graphicData uri="http://schemas.openxmlformats.org/drawingml/2006/table">
            <a:tbl>
              <a:tblPr firstRow="1" bandRow="1">
                <a:tableStyleId>{5C22544A-7EE6-4342-B048-85BDC9FD1C3A}</a:tableStyleId>
              </a:tblPr>
              <a:tblGrid>
                <a:gridCol w="2336147">
                  <a:extLst>
                    <a:ext uri="{9D8B030D-6E8A-4147-A177-3AD203B41FA5}">
                      <a16:colId xmlns="" xmlns:a16="http://schemas.microsoft.com/office/drawing/2014/main" val="2992203018"/>
                    </a:ext>
                  </a:extLst>
                </a:gridCol>
                <a:gridCol w="2336147">
                  <a:extLst>
                    <a:ext uri="{9D8B030D-6E8A-4147-A177-3AD203B41FA5}">
                      <a16:colId xmlns="" xmlns:a16="http://schemas.microsoft.com/office/drawing/2014/main" val="1229636844"/>
                    </a:ext>
                  </a:extLst>
                </a:gridCol>
                <a:gridCol w="2336147">
                  <a:extLst>
                    <a:ext uri="{9D8B030D-6E8A-4147-A177-3AD203B41FA5}">
                      <a16:colId xmlns="" xmlns:a16="http://schemas.microsoft.com/office/drawing/2014/main" val="658840227"/>
                    </a:ext>
                  </a:extLst>
                </a:gridCol>
              </a:tblGrid>
              <a:tr h="370840">
                <a:tc>
                  <a:txBody>
                    <a:bodyPr/>
                    <a:lstStyle/>
                    <a:p>
                      <a:pPr algn="ctr"/>
                      <a:r>
                        <a:rPr lang="es-ES" dirty="0" smtClean="0"/>
                        <a:t>Tipo de EIP</a:t>
                      </a:r>
                      <a:endParaRPr lang="es-ES" dirty="0"/>
                    </a:p>
                  </a:txBody>
                  <a:tcPr/>
                </a:tc>
                <a:tc>
                  <a:txBody>
                    <a:bodyPr/>
                    <a:lstStyle/>
                    <a:p>
                      <a:pPr algn="ctr"/>
                      <a:r>
                        <a:rPr lang="es-ES" dirty="0" smtClean="0"/>
                        <a:t>Experiencia mínima</a:t>
                      </a:r>
                      <a:r>
                        <a:rPr lang="es-ES" baseline="0" dirty="0" smtClean="0"/>
                        <a:t> </a:t>
                      </a:r>
                      <a:r>
                        <a:rPr lang="es-ES" dirty="0" smtClean="0"/>
                        <a:t>realizando</a:t>
                      </a:r>
                      <a:r>
                        <a:rPr lang="es-ES" baseline="0" dirty="0" smtClean="0"/>
                        <a:t> </a:t>
                      </a:r>
                      <a:r>
                        <a:rPr lang="es-ES" baseline="0" dirty="0" smtClean="0"/>
                        <a:t>auditorías</a:t>
                      </a:r>
                      <a:endParaRPr lang="es-ES" dirty="0"/>
                    </a:p>
                  </a:txBody>
                  <a:tcPr/>
                </a:tc>
                <a:tc>
                  <a:txBody>
                    <a:bodyPr/>
                    <a:lstStyle/>
                    <a:p>
                      <a:pPr algn="ctr"/>
                      <a:r>
                        <a:rPr lang="es-ES" dirty="0" smtClean="0"/>
                        <a:t>Experiencia</a:t>
                      </a:r>
                      <a:r>
                        <a:rPr lang="es-ES" baseline="0" dirty="0" smtClean="0"/>
                        <a:t> mínima en el sector EIP</a:t>
                      </a:r>
                      <a:endParaRPr lang="es-ES" dirty="0"/>
                    </a:p>
                  </a:txBody>
                  <a:tcPr/>
                </a:tc>
                <a:extLst>
                  <a:ext uri="{0D108BD9-81ED-4DB2-BD59-A6C34878D82A}">
                    <a16:rowId xmlns="" xmlns:a16="http://schemas.microsoft.com/office/drawing/2014/main" val="1745928859"/>
                  </a:ext>
                </a:extLst>
              </a:tr>
              <a:tr h="370840">
                <a:tc>
                  <a:txBody>
                    <a:bodyPr/>
                    <a:lstStyle/>
                    <a:p>
                      <a:r>
                        <a:rPr lang="es-ES" dirty="0" smtClean="0"/>
                        <a:t>Art</a:t>
                      </a:r>
                      <a:r>
                        <a:rPr lang="es-ES" baseline="0" dirty="0" smtClean="0"/>
                        <a:t> 3.5 a) excepto Mercado bursátil alternativo (MAB)</a:t>
                      </a:r>
                      <a:endParaRPr lang="es-ES" dirty="0"/>
                    </a:p>
                  </a:txBody>
                  <a:tcPr/>
                </a:tc>
                <a:tc>
                  <a:txBody>
                    <a:bodyPr/>
                    <a:lstStyle/>
                    <a:p>
                      <a:pPr algn="ctr"/>
                      <a:r>
                        <a:rPr lang="es-ES" dirty="0" smtClean="0"/>
                        <a:t>10 años</a:t>
                      </a:r>
                      <a:endParaRPr lang="es-ES" dirty="0"/>
                    </a:p>
                  </a:txBody>
                  <a:tcPr/>
                </a:tc>
                <a:tc>
                  <a:txBody>
                    <a:bodyPr/>
                    <a:lstStyle/>
                    <a:p>
                      <a:pPr algn="ctr"/>
                      <a:r>
                        <a:rPr lang="es-ES" dirty="0" smtClean="0"/>
                        <a:t>5 años</a:t>
                      </a:r>
                      <a:endParaRPr lang="es-ES" dirty="0"/>
                    </a:p>
                  </a:txBody>
                  <a:tcPr/>
                </a:tc>
                <a:extLst>
                  <a:ext uri="{0D108BD9-81ED-4DB2-BD59-A6C34878D82A}">
                    <a16:rowId xmlns="" xmlns:a16="http://schemas.microsoft.com/office/drawing/2014/main" val="3288663806"/>
                  </a:ext>
                </a:extLst>
              </a:tr>
              <a:tr h="370840">
                <a:tc>
                  <a:txBody>
                    <a:bodyPr/>
                    <a:lstStyle/>
                    <a:p>
                      <a:r>
                        <a:rPr lang="es-ES" dirty="0" smtClean="0"/>
                        <a:t>Resto EIP (regulados)</a:t>
                      </a:r>
                      <a:endParaRPr lang="es-ES" dirty="0"/>
                    </a:p>
                  </a:txBody>
                  <a:tcPr/>
                </a:tc>
                <a:tc>
                  <a:txBody>
                    <a:bodyPr/>
                    <a:lstStyle/>
                    <a:p>
                      <a:pPr algn="ctr"/>
                      <a:r>
                        <a:rPr lang="es-ES" dirty="0" smtClean="0"/>
                        <a:t>6 años</a:t>
                      </a:r>
                      <a:endParaRPr lang="es-ES" dirty="0"/>
                    </a:p>
                  </a:txBody>
                  <a:tcPr/>
                </a:tc>
                <a:tc>
                  <a:txBody>
                    <a:bodyPr/>
                    <a:lstStyle/>
                    <a:p>
                      <a:pPr algn="ctr"/>
                      <a:r>
                        <a:rPr lang="es-ES" dirty="0" smtClean="0"/>
                        <a:t>3 años</a:t>
                      </a:r>
                      <a:endParaRPr lang="es-ES" dirty="0"/>
                    </a:p>
                  </a:txBody>
                  <a:tcPr/>
                </a:tc>
                <a:extLst>
                  <a:ext uri="{0D108BD9-81ED-4DB2-BD59-A6C34878D82A}">
                    <a16:rowId xmlns="" xmlns:a16="http://schemas.microsoft.com/office/drawing/2014/main" val="1693235737"/>
                  </a:ext>
                </a:extLst>
              </a:tr>
              <a:tr h="370840">
                <a:tc>
                  <a:txBody>
                    <a:bodyPr/>
                    <a:lstStyle/>
                    <a:p>
                      <a:r>
                        <a:rPr lang="es-ES" dirty="0" smtClean="0"/>
                        <a:t>Resto EIP</a:t>
                      </a:r>
                      <a:endParaRPr lang="es-ES" dirty="0"/>
                    </a:p>
                  </a:txBody>
                  <a:tcPr/>
                </a:tc>
                <a:tc>
                  <a:txBody>
                    <a:bodyPr/>
                    <a:lstStyle/>
                    <a:p>
                      <a:pPr algn="ctr"/>
                      <a:r>
                        <a:rPr lang="es-ES" dirty="0" smtClean="0"/>
                        <a:t>6 años </a:t>
                      </a:r>
                      <a:endParaRPr lang="es-ES" dirty="0"/>
                    </a:p>
                  </a:txBody>
                  <a:tcPr/>
                </a:tc>
                <a:tc>
                  <a:txBody>
                    <a:bodyPr/>
                    <a:lstStyle/>
                    <a:p>
                      <a:pPr algn="ctr"/>
                      <a:r>
                        <a:rPr lang="es-ES" dirty="0" smtClean="0"/>
                        <a:t>------</a:t>
                      </a:r>
                      <a:endParaRPr lang="es-ES" dirty="0"/>
                    </a:p>
                  </a:txBody>
                  <a:tcPr/>
                </a:tc>
                <a:extLst>
                  <a:ext uri="{0D108BD9-81ED-4DB2-BD59-A6C34878D82A}">
                    <a16:rowId xmlns="" xmlns:a16="http://schemas.microsoft.com/office/drawing/2014/main" val="579057002"/>
                  </a:ext>
                </a:extLst>
              </a:tr>
            </a:tbl>
          </a:graphicData>
        </a:graphic>
      </p:graphicFrame>
      <p:sp>
        <p:nvSpPr>
          <p:cNvPr id="8" name="4 Rectángulo"/>
          <p:cNvSpPr/>
          <p:nvPr/>
        </p:nvSpPr>
        <p:spPr>
          <a:xfrm>
            <a:off x="0" y="188640"/>
            <a:ext cx="9144000" cy="861774"/>
          </a:xfrm>
          <a:prstGeom prst="rect">
            <a:avLst/>
          </a:prstGeom>
        </p:spPr>
        <p:txBody>
          <a:bodyPr wrap="square">
            <a:spAutoFit/>
          </a:bodyPr>
          <a:lstStyle/>
          <a:p>
            <a:pPr algn="ctr"/>
            <a:r>
              <a:rPr lang="es-ES" sz="3200" dirty="0" smtClean="0"/>
              <a:t>Organización Interna</a:t>
            </a:r>
            <a:endParaRPr lang="es-ES" sz="3200" dirty="0"/>
          </a:p>
          <a:p>
            <a:pPr algn="ctr"/>
            <a:endParaRPr lang="es-ES" i="1" dirty="0" smtClean="0"/>
          </a:p>
        </p:txBody>
      </p:sp>
      <p:sp>
        <p:nvSpPr>
          <p:cNvPr id="5" name="Marcador de pie de página 4"/>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4119002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340768"/>
            <a:ext cx="8424936" cy="4248471"/>
          </a:xfrm>
        </p:spPr>
        <p:txBody>
          <a:bodyPr>
            <a:normAutofit fontScale="85000" lnSpcReduction="20000"/>
          </a:bodyPr>
          <a:lstStyle/>
          <a:p>
            <a:pPr marL="0" indent="0" algn="just">
              <a:buNone/>
            </a:pPr>
            <a:r>
              <a:rPr lang="es-ES" sz="2100" b="1" dirty="0" smtClean="0"/>
              <a:t>Requerimientos simplificados no EIP (art. 70)</a:t>
            </a:r>
          </a:p>
          <a:p>
            <a:pPr marL="0" indent="0" algn="just">
              <a:buNone/>
            </a:pPr>
            <a:endParaRPr lang="es-ES" sz="2100" dirty="0" smtClean="0"/>
          </a:p>
          <a:p>
            <a:pPr marL="0" indent="0" algn="just">
              <a:buNone/>
            </a:pPr>
            <a:r>
              <a:rPr lang="es-ES" sz="2100" dirty="0" smtClean="0"/>
              <a:t>- Estructura, P&amp;P acordes con: dimensión, </a:t>
            </a:r>
            <a:r>
              <a:rPr lang="es-ES" sz="2100" dirty="0"/>
              <a:t>características, complejidad </a:t>
            </a:r>
            <a:r>
              <a:rPr lang="es-ES" sz="2100" dirty="0" smtClean="0"/>
              <a:t>y volumen </a:t>
            </a:r>
            <a:r>
              <a:rPr lang="es-ES" sz="2100" dirty="0"/>
              <a:t>de los trabajos de auditoría.</a:t>
            </a:r>
          </a:p>
          <a:p>
            <a:pPr marL="0" indent="0" algn="just">
              <a:buNone/>
            </a:pPr>
            <a:endParaRPr lang="es-ES" sz="2100" dirty="0" smtClean="0"/>
          </a:p>
          <a:p>
            <a:pPr marL="0" indent="0" algn="just">
              <a:buNone/>
            </a:pPr>
            <a:r>
              <a:rPr lang="es-ES" sz="2100" dirty="0" smtClean="0"/>
              <a:t>-P&amp;P de </a:t>
            </a:r>
            <a:r>
              <a:rPr lang="es-ES" sz="2100" dirty="0"/>
              <a:t>documentación y comunicación menos </a:t>
            </a:r>
            <a:r>
              <a:rPr lang="es-ES" sz="2100" dirty="0" smtClean="0"/>
              <a:t>formales.</a:t>
            </a:r>
          </a:p>
          <a:p>
            <a:pPr marL="0" indent="0" algn="just">
              <a:buNone/>
            </a:pPr>
            <a:endParaRPr lang="es-ES" sz="2100" dirty="0" smtClean="0"/>
          </a:p>
          <a:p>
            <a:pPr marL="0" indent="0" algn="just">
              <a:buNone/>
            </a:pPr>
            <a:r>
              <a:rPr lang="es-ES" sz="2100" dirty="0"/>
              <a:t>-</a:t>
            </a:r>
            <a:r>
              <a:rPr lang="es-ES" sz="2100" dirty="0" smtClean="0"/>
              <a:t>Posibilidad </a:t>
            </a:r>
            <a:r>
              <a:rPr lang="es-ES" sz="2100" dirty="0"/>
              <a:t>de externalizar tareas relacionadas con el SCCI cuando el auditor no cuente con </a:t>
            </a:r>
            <a:r>
              <a:rPr lang="es-ES" sz="2100" dirty="0" smtClean="0"/>
              <a:t>los medios </a:t>
            </a:r>
            <a:r>
              <a:rPr lang="es-ES" sz="2100" dirty="0"/>
              <a:t>propios </a:t>
            </a:r>
            <a:r>
              <a:rPr lang="es-ES" sz="2100" dirty="0" smtClean="0"/>
              <a:t>(EQCR, Seguimiento).</a:t>
            </a:r>
          </a:p>
          <a:p>
            <a:pPr marL="0" indent="0" algn="just">
              <a:buNone/>
            </a:pPr>
            <a:endParaRPr lang="es-ES" sz="2100" dirty="0"/>
          </a:p>
          <a:p>
            <a:pPr marL="0" indent="0" algn="just">
              <a:buNone/>
            </a:pPr>
            <a:r>
              <a:rPr lang="es-ES" sz="2100" dirty="0" smtClean="0"/>
              <a:t>- P&amp;P de </a:t>
            </a:r>
            <a:r>
              <a:rPr lang="es-ES" sz="2100" dirty="0"/>
              <a:t>SCCI </a:t>
            </a:r>
            <a:r>
              <a:rPr lang="es-ES" sz="2100" dirty="0" smtClean="0"/>
              <a:t>no son </a:t>
            </a:r>
            <a:r>
              <a:rPr lang="es-ES" sz="2100" dirty="0"/>
              <a:t>aplicables: en especial las que se refieren </a:t>
            </a:r>
            <a:r>
              <a:rPr lang="es-ES" sz="2100" dirty="0" smtClean="0"/>
              <a:t>a recursos </a:t>
            </a:r>
            <a:r>
              <a:rPr lang="es-ES" sz="2100" dirty="0"/>
              <a:t>humanos cuando no haya </a:t>
            </a:r>
            <a:r>
              <a:rPr lang="es-ES" sz="2100" dirty="0" smtClean="0"/>
              <a:t>empleados.</a:t>
            </a:r>
          </a:p>
          <a:p>
            <a:pPr marL="0" indent="0" algn="just">
              <a:buNone/>
            </a:pPr>
            <a:endParaRPr lang="es-ES" sz="2100" dirty="0" smtClean="0"/>
          </a:p>
          <a:p>
            <a:pPr marL="0" indent="0" algn="just">
              <a:buNone/>
            </a:pPr>
            <a:r>
              <a:rPr lang="es-ES" sz="2100" dirty="0" smtClean="0"/>
              <a:t>-No </a:t>
            </a:r>
            <a:r>
              <a:rPr lang="es-ES" sz="2100" dirty="0"/>
              <a:t>aplicable la obligación de documentar las horas incurridas </a:t>
            </a:r>
            <a:r>
              <a:rPr lang="es-ES" sz="2100" dirty="0" smtClean="0"/>
              <a:t>por área de trabajo y categoría profesional.</a:t>
            </a:r>
            <a:endParaRPr lang="es-ES" sz="2100" dirty="0"/>
          </a:p>
        </p:txBody>
      </p:sp>
      <p:sp>
        <p:nvSpPr>
          <p:cNvPr id="4" name="3 Marcador de número de diapositiva"/>
          <p:cNvSpPr>
            <a:spLocks noGrp="1"/>
          </p:cNvSpPr>
          <p:nvPr>
            <p:ph type="sldNum" sz="quarter" idx="12"/>
          </p:nvPr>
        </p:nvSpPr>
        <p:spPr/>
        <p:txBody>
          <a:bodyPr/>
          <a:lstStyle/>
          <a:p>
            <a:fld id="{3E5787D7-D0DF-4A78-86FF-45FF7B6AC598}" type="slidenum">
              <a:rPr lang="es-ES" smtClean="0"/>
              <a:t>12</a:t>
            </a:fld>
            <a:endParaRPr lang="es-ES" dirty="0"/>
          </a:p>
        </p:txBody>
      </p:sp>
      <p:sp>
        <p:nvSpPr>
          <p:cNvPr id="5" name="4 Rectángulo"/>
          <p:cNvSpPr/>
          <p:nvPr/>
        </p:nvSpPr>
        <p:spPr>
          <a:xfrm>
            <a:off x="323528" y="74809"/>
            <a:ext cx="8640960" cy="1200329"/>
          </a:xfrm>
          <a:prstGeom prst="rect">
            <a:avLst/>
          </a:prstGeom>
        </p:spPr>
        <p:txBody>
          <a:bodyPr wrap="square">
            <a:spAutoFit/>
          </a:bodyPr>
          <a:lstStyle/>
          <a:p>
            <a:pPr algn="ctr"/>
            <a:endParaRPr lang="es-ES" sz="2200" i="1" dirty="0"/>
          </a:p>
          <a:p>
            <a:pPr algn="ctr"/>
            <a:r>
              <a:rPr lang="es-ES" sz="3200" dirty="0"/>
              <a:t>Organización </a:t>
            </a:r>
            <a:r>
              <a:rPr lang="es-ES" sz="3200" dirty="0" smtClean="0"/>
              <a:t>Interna</a:t>
            </a:r>
            <a:endParaRPr lang="es-ES" sz="3200" dirty="0"/>
          </a:p>
          <a:p>
            <a:pPr algn="ctr"/>
            <a:endParaRPr lang="es-ES" i="1" dirty="0" smtClean="0"/>
          </a:p>
        </p:txBody>
      </p:sp>
      <p:sp>
        <p:nvSpPr>
          <p:cNvPr id="2" name="Rectángulo 1"/>
          <p:cNvSpPr/>
          <p:nvPr/>
        </p:nvSpPr>
        <p:spPr>
          <a:xfrm>
            <a:off x="467544" y="2091914"/>
            <a:ext cx="7920880" cy="369332"/>
          </a:xfrm>
          <a:prstGeom prst="rect">
            <a:avLst/>
          </a:prstGeom>
        </p:spPr>
        <p:txBody>
          <a:bodyPr wrap="square">
            <a:spAutoFit/>
          </a:bodyPr>
          <a:lstStyle/>
          <a:p>
            <a:pPr algn="just"/>
            <a:endParaRPr lang="es-ES" dirty="0"/>
          </a:p>
        </p:txBody>
      </p:sp>
      <p:sp>
        <p:nvSpPr>
          <p:cNvPr id="6" name="Marcador de pie de página 5"/>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2149138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628801"/>
            <a:ext cx="8424936" cy="4896544"/>
          </a:xfrm>
        </p:spPr>
        <p:txBody>
          <a:bodyPr>
            <a:normAutofit/>
          </a:bodyPr>
          <a:lstStyle/>
          <a:p>
            <a:pPr marL="0" indent="0" algn="just">
              <a:buNone/>
            </a:pPr>
            <a:r>
              <a:rPr lang="es-ES" sz="2200" b="1" i="1" dirty="0" smtClean="0"/>
              <a:t>Sistema de control de calidad interno</a:t>
            </a:r>
          </a:p>
          <a:p>
            <a:pPr marL="0" indent="0" algn="just">
              <a:buNone/>
            </a:pPr>
            <a:endParaRPr lang="es-ES" sz="1800" b="1" i="1" dirty="0">
              <a:solidFill>
                <a:srgbClr val="FF0000"/>
              </a:solidFill>
            </a:endParaRPr>
          </a:p>
          <a:p>
            <a:pPr marL="0" indent="0" algn="just">
              <a:buNone/>
            </a:pPr>
            <a:r>
              <a:rPr lang="es-ES" sz="1800" b="1" u="sng" dirty="0" smtClean="0"/>
              <a:t>SCCI:</a:t>
            </a:r>
          </a:p>
          <a:p>
            <a:pPr marL="457200" indent="-457200">
              <a:buFont typeface="+mj-lt"/>
              <a:buAutoNum type="alphaLcParenR"/>
            </a:pPr>
            <a:r>
              <a:rPr lang="es-ES" sz="2100" dirty="0" smtClean="0"/>
              <a:t>Responsabilidades </a:t>
            </a:r>
            <a:r>
              <a:rPr lang="es-ES" sz="2100" dirty="0"/>
              <a:t>de liderazgo de la calidad del auditor o sociedad </a:t>
            </a:r>
            <a:r>
              <a:rPr lang="es-ES" sz="2100" dirty="0" smtClean="0"/>
              <a:t>de auditoría</a:t>
            </a:r>
            <a:r>
              <a:rPr lang="es-ES" sz="2100" dirty="0"/>
              <a:t>.</a:t>
            </a:r>
          </a:p>
          <a:p>
            <a:pPr marL="457200" indent="-457200">
              <a:buFont typeface="+mj-lt"/>
              <a:buAutoNum type="alphaLcParenR"/>
            </a:pPr>
            <a:r>
              <a:rPr lang="es-ES" sz="2100" dirty="0" smtClean="0"/>
              <a:t>Requerimientos </a:t>
            </a:r>
            <a:r>
              <a:rPr lang="es-ES" sz="2100" dirty="0"/>
              <a:t>de ética aplicables.</a:t>
            </a:r>
          </a:p>
          <a:p>
            <a:pPr marL="457200" indent="-457200">
              <a:buFont typeface="+mj-lt"/>
              <a:buAutoNum type="alphaLcParenR"/>
            </a:pPr>
            <a:r>
              <a:rPr lang="es-ES" sz="2100" dirty="0" smtClean="0"/>
              <a:t>Aceptación </a:t>
            </a:r>
            <a:r>
              <a:rPr lang="es-ES" sz="2100" dirty="0"/>
              <a:t>y continuidad de relaciones con clientes y de encargos específicos.</a:t>
            </a:r>
          </a:p>
          <a:p>
            <a:pPr marL="457200" indent="-457200">
              <a:buFont typeface="+mj-lt"/>
              <a:buAutoNum type="alphaLcParenR"/>
            </a:pPr>
            <a:r>
              <a:rPr lang="es-ES" sz="2100" dirty="0" smtClean="0"/>
              <a:t>Recursos </a:t>
            </a:r>
            <a:r>
              <a:rPr lang="es-ES" sz="2100" dirty="0"/>
              <a:t>humanos.</a:t>
            </a:r>
          </a:p>
          <a:p>
            <a:pPr marL="457200" indent="-457200">
              <a:buFont typeface="+mj-lt"/>
              <a:buAutoNum type="alphaLcParenR"/>
            </a:pPr>
            <a:r>
              <a:rPr lang="es-ES" sz="2100" dirty="0" smtClean="0"/>
              <a:t>Realización </a:t>
            </a:r>
            <a:r>
              <a:rPr lang="es-ES" sz="2100" dirty="0"/>
              <a:t>de los encargos o trabajos.</a:t>
            </a:r>
          </a:p>
          <a:p>
            <a:pPr marL="457200" indent="-457200">
              <a:buFont typeface="+mj-lt"/>
              <a:buAutoNum type="alphaLcParenR"/>
            </a:pPr>
            <a:r>
              <a:rPr lang="es-ES" sz="2100" dirty="0" smtClean="0"/>
              <a:t>Seguimiento </a:t>
            </a:r>
            <a:r>
              <a:rPr lang="es-ES" sz="2100" dirty="0"/>
              <a:t>del control de calidad interno.</a:t>
            </a:r>
          </a:p>
        </p:txBody>
      </p:sp>
      <p:sp>
        <p:nvSpPr>
          <p:cNvPr id="4" name="3 Marcador de número de diapositiva"/>
          <p:cNvSpPr>
            <a:spLocks noGrp="1"/>
          </p:cNvSpPr>
          <p:nvPr>
            <p:ph type="sldNum" sz="quarter" idx="12"/>
          </p:nvPr>
        </p:nvSpPr>
        <p:spPr/>
        <p:txBody>
          <a:bodyPr/>
          <a:lstStyle/>
          <a:p>
            <a:fld id="{3E5787D7-D0DF-4A78-86FF-45FF7B6AC598}" type="slidenum">
              <a:rPr lang="es-ES" smtClean="0"/>
              <a:t>13</a:t>
            </a:fld>
            <a:endParaRPr lang="es-ES" dirty="0"/>
          </a:p>
        </p:txBody>
      </p:sp>
      <p:sp>
        <p:nvSpPr>
          <p:cNvPr id="5" name="4 Rectángulo"/>
          <p:cNvSpPr/>
          <p:nvPr/>
        </p:nvSpPr>
        <p:spPr>
          <a:xfrm>
            <a:off x="323528" y="74809"/>
            <a:ext cx="8640960" cy="1200329"/>
          </a:xfrm>
          <a:prstGeom prst="rect">
            <a:avLst/>
          </a:prstGeom>
        </p:spPr>
        <p:txBody>
          <a:bodyPr wrap="square">
            <a:spAutoFit/>
          </a:bodyPr>
          <a:lstStyle/>
          <a:p>
            <a:pPr algn="ctr"/>
            <a:endParaRPr lang="es-ES" sz="2200" i="1" dirty="0"/>
          </a:p>
          <a:p>
            <a:pPr algn="ctr"/>
            <a:r>
              <a:rPr lang="es-ES" sz="3200" dirty="0"/>
              <a:t>Organización </a:t>
            </a:r>
            <a:r>
              <a:rPr lang="es-ES" sz="3200" dirty="0" smtClean="0"/>
              <a:t>Interna</a:t>
            </a:r>
            <a:endParaRPr lang="es-ES" sz="3200" dirty="0"/>
          </a:p>
          <a:p>
            <a:pPr algn="ctr"/>
            <a:endParaRPr lang="es-ES" i="1" dirty="0" smtClean="0"/>
          </a:p>
        </p:txBody>
      </p:sp>
      <p:sp>
        <p:nvSpPr>
          <p:cNvPr id="2" name="Rectángulo 1"/>
          <p:cNvSpPr/>
          <p:nvPr/>
        </p:nvSpPr>
        <p:spPr>
          <a:xfrm>
            <a:off x="467544" y="2091914"/>
            <a:ext cx="7920880" cy="369332"/>
          </a:xfrm>
          <a:prstGeom prst="rect">
            <a:avLst/>
          </a:prstGeom>
        </p:spPr>
        <p:txBody>
          <a:bodyPr wrap="square">
            <a:spAutoFit/>
          </a:bodyPr>
          <a:lstStyle/>
          <a:p>
            <a:pPr algn="just"/>
            <a:endParaRPr lang="es-ES" dirty="0"/>
          </a:p>
        </p:txBody>
      </p:sp>
      <p:sp>
        <p:nvSpPr>
          <p:cNvPr id="6" name="Marcador de pie de página 5"/>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265894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628801"/>
            <a:ext cx="8424936" cy="4896544"/>
          </a:xfrm>
        </p:spPr>
        <p:txBody>
          <a:bodyPr>
            <a:normAutofit/>
          </a:bodyPr>
          <a:lstStyle/>
          <a:p>
            <a:pPr marL="0" indent="0" algn="just">
              <a:buNone/>
            </a:pPr>
            <a:r>
              <a:rPr lang="es-ES" sz="2200" b="1" i="1" dirty="0" smtClean="0"/>
              <a:t>Sistema </a:t>
            </a:r>
            <a:r>
              <a:rPr lang="es-ES" sz="2200" b="1" i="1" dirty="0"/>
              <a:t>de control de calidad </a:t>
            </a:r>
            <a:r>
              <a:rPr lang="es-ES" sz="2200" b="1" i="1" dirty="0" smtClean="0"/>
              <a:t>interno (cont.)</a:t>
            </a:r>
          </a:p>
          <a:p>
            <a:pPr marL="0" indent="0" algn="just">
              <a:buNone/>
            </a:pPr>
            <a:endParaRPr lang="es-ES" sz="1800" dirty="0"/>
          </a:p>
          <a:p>
            <a:pPr marL="0" indent="0" algn="just">
              <a:buNone/>
            </a:pPr>
            <a:r>
              <a:rPr lang="es-ES" sz="1800" b="1" i="1" u="sng" dirty="0" smtClean="0"/>
              <a:t>Responsabilidades:</a:t>
            </a:r>
          </a:p>
          <a:p>
            <a:pPr marL="0" indent="0" algn="just">
              <a:buNone/>
            </a:pPr>
            <a:endParaRPr lang="es-ES" sz="1800" b="1" i="1" u="sng" dirty="0"/>
          </a:p>
          <a:p>
            <a:pPr marL="0" indent="0" algn="just">
              <a:buNone/>
            </a:pPr>
            <a:r>
              <a:rPr lang="es-ES" sz="1800" dirty="0" smtClean="0"/>
              <a:t>Responsable último de SCCI</a:t>
            </a:r>
          </a:p>
          <a:p>
            <a:pPr marL="0" indent="0" algn="just">
              <a:buNone/>
            </a:pPr>
            <a:r>
              <a:rPr lang="es-ES" sz="1800" dirty="0" smtClean="0"/>
              <a:t>Responsable de seguimiento</a:t>
            </a:r>
          </a:p>
          <a:p>
            <a:pPr marL="0" indent="0" algn="just">
              <a:buNone/>
            </a:pPr>
            <a:r>
              <a:rPr lang="es-ES" sz="1800" dirty="0" smtClean="0"/>
              <a:t>EQCR</a:t>
            </a:r>
          </a:p>
          <a:p>
            <a:pPr marL="0" indent="0" algn="just">
              <a:buNone/>
            </a:pPr>
            <a:endParaRPr lang="es-ES" sz="2100" b="1" i="1" dirty="0" smtClean="0"/>
          </a:p>
          <a:p>
            <a:pPr marL="0" indent="0">
              <a:buNone/>
            </a:pPr>
            <a:r>
              <a:rPr lang="es-ES" sz="1900" dirty="0" smtClean="0"/>
              <a:t>“Los </a:t>
            </a:r>
            <a:r>
              <a:rPr lang="es-ES" sz="1900" dirty="0"/>
              <a:t>auditores de cuentas y sociedades de auditoría deberán disponer </a:t>
            </a:r>
            <a:r>
              <a:rPr lang="es-ES" sz="1900" b="1" dirty="0"/>
              <a:t>de un </a:t>
            </a:r>
            <a:r>
              <a:rPr lang="es-ES" sz="1900" b="1" u="sng" dirty="0">
                <a:solidFill>
                  <a:srgbClr val="002060"/>
                </a:solidFill>
              </a:rPr>
              <a:t>código </a:t>
            </a:r>
            <a:r>
              <a:rPr lang="es-ES" sz="1900" b="1" u="sng" dirty="0" smtClean="0">
                <a:solidFill>
                  <a:srgbClr val="002060"/>
                </a:solidFill>
              </a:rPr>
              <a:t>de conducta</a:t>
            </a:r>
            <a:r>
              <a:rPr lang="es-ES" sz="1900" u="sng" dirty="0" smtClean="0">
                <a:solidFill>
                  <a:srgbClr val="002060"/>
                </a:solidFill>
              </a:rPr>
              <a:t> </a:t>
            </a:r>
            <a:r>
              <a:rPr lang="es-ES" sz="1900" dirty="0"/>
              <a:t>basado en </a:t>
            </a:r>
            <a:r>
              <a:rPr lang="es-ES" sz="1900" b="1" u="sng" dirty="0"/>
              <a:t>los principios de </a:t>
            </a:r>
            <a:r>
              <a:rPr lang="es-ES" sz="1900" b="1" u="sng" dirty="0" smtClean="0"/>
              <a:t>ética</a:t>
            </a:r>
            <a:r>
              <a:rPr lang="es-ES" sz="1900" dirty="0" smtClean="0"/>
              <a:t>…”</a:t>
            </a:r>
          </a:p>
          <a:p>
            <a:pPr marL="0" indent="0">
              <a:buNone/>
            </a:pPr>
            <a:endParaRPr lang="es-ES" sz="1900" dirty="0" smtClean="0"/>
          </a:p>
          <a:p>
            <a:pPr marL="0" indent="0" algn="just">
              <a:buNone/>
            </a:pPr>
            <a:r>
              <a:rPr lang="es-ES" sz="1800" b="1" dirty="0" smtClean="0"/>
              <a:t>EIP</a:t>
            </a:r>
            <a:r>
              <a:rPr lang="es-ES" sz="1800" dirty="0"/>
              <a:t>: en las secciones del ROAC sobre personas físicas </a:t>
            </a:r>
            <a:r>
              <a:rPr lang="es-ES" sz="1800" dirty="0" smtClean="0"/>
              <a:t>y sociedades </a:t>
            </a:r>
            <a:r>
              <a:rPr lang="es-ES" sz="1800" dirty="0"/>
              <a:t>de auditoría se diferenciarán aquellos que cumplen los requisitos de </a:t>
            </a:r>
            <a:r>
              <a:rPr lang="es-ES" sz="1800" dirty="0" smtClean="0"/>
              <a:t>estructura </a:t>
            </a:r>
            <a:r>
              <a:rPr lang="pt-BR" sz="1800" dirty="0" smtClean="0"/>
              <a:t>organizativa para </a:t>
            </a:r>
            <a:r>
              <a:rPr lang="pt-BR" sz="1800" dirty="0"/>
              <a:t>poder auditar EIP.</a:t>
            </a:r>
            <a:endParaRPr lang="es-ES" sz="1800" b="1" i="1" u="sng" dirty="0" smtClean="0"/>
          </a:p>
        </p:txBody>
      </p:sp>
      <p:sp>
        <p:nvSpPr>
          <p:cNvPr id="4" name="3 Marcador de número de diapositiva"/>
          <p:cNvSpPr>
            <a:spLocks noGrp="1"/>
          </p:cNvSpPr>
          <p:nvPr>
            <p:ph type="sldNum" sz="quarter" idx="12"/>
          </p:nvPr>
        </p:nvSpPr>
        <p:spPr/>
        <p:txBody>
          <a:bodyPr/>
          <a:lstStyle/>
          <a:p>
            <a:fld id="{3E5787D7-D0DF-4A78-86FF-45FF7B6AC598}" type="slidenum">
              <a:rPr lang="es-ES" smtClean="0"/>
              <a:t>14</a:t>
            </a:fld>
            <a:endParaRPr lang="es-ES" dirty="0"/>
          </a:p>
        </p:txBody>
      </p:sp>
      <p:sp>
        <p:nvSpPr>
          <p:cNvPr id="2" name="Rectángulo 1"/>
          <p:cNvSpPr/>
          <p:nvPr/>
        </p:nvSpPr>
        <p:spPr>
          <a:xfrm>
            <a:off x="467544" y="2091914"/>
            <a:ext cx="7920880" cy="369332"/>
          </a:xfrm>
          <a:prstGeom prst="rect">
            <a:avLst/>
          </a:prstGeom>
        </p:spPr>
        <p:txBody>
          <a:bodyPr wrap="square">
            <a:spAutoFit/>
          </a:bodyPr>
          <a:lstStyle/>
          <a:p>
            <a:pPr algn="just"/>
            <a:endParaRPr lang="es-ES" dirty="0"/>
          </a:p>
        </p:txBody>
      </p:sp>
      <p:sp>
        <p:nvSpPr>
          <p:cNvPr id="6" name="Cerrar llave 5"/>
          <p:cNvSpPr/>
          <p:nvPr/>
        </p:nvSpPr>
        <p:spPr>
          <a:xfrm>
            <a:off x="3275856" y="2935250"/>
            <a:ext cx="72008" cy="8537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
        <p:nvSpPr>
          <p:cNvPr id="7" name="CuadroTexto 6"/>
          <p:cNvSpPr txBox="1"/>
          <p:nvPr/>
        </p:nvSpPr>
        <p:spPr>
          <a:xfrm>
            <a:off x="3635896" y="3285998"/>
            <a:ext cx="2664296" cy="369332"/>
          </a:xfrm>
          <a:prstGeom prst="rect">
            <a:avLst/>
          </a:prstGeom>
          <a:noFill/>
        </p:spPr>
        <p:txBody>
          <a:bodyPr wrap="square" rtlCol="0">
            <a:spAutoFit/>
          </a:bodyPr>
          <a:lstStyle/>
          <a:p>
            <a:r>
              <a:rPr lang="es-ES" b="1" dirty="0" smtClean="0"/>
              <a:t>ROAC EJERCIENTE</a:t>
            </a:r>
            <a:endParaRPr lang="es-ES" b="1" dirty="0"/>
          </a:p>
        </p:txBody>
      </p:sp>
      <p:sp>
        <p:nvSpPr>
          <p:cNvPr id="8" name="4 Rectángulo"/>
          <p:cNvSpPr/>
          <p:nvPr/>
        </p:nvSpPr>
        <p:spPr>
          <a:xfrm>
            <a:off x="0" y="54419"/>
            <a:ext cx="9144000" cy="1200329"/>
          </a:xfrm>
          <a:prstGeom prst="rect">
            <a:avLst/>
          </a:prstGeom>
        </p:spPr>
        <p:txBody>
          <a:bodyPr wrap="square">
            <a:spAutoFit/>
          </a:bodyPr>
          <a:lstStyle/>
          <a:p>
            <a:pPr algn="ctr"/>
            <a:endParaRPr lang="es-ES" sz="2200" i="1" dirty="0"/>
          </a:p>
          <a:p>
            <a:pPr algn="ctr"/>
            <a:r>
              <a:rPr lang="es-ES" sz="3200" dirty="0"/>
              <a:t>Organización </a:t>
            </a:r>
            <a:r>
              <a:rPr lang="es-ES" sz="3200" dirty="0" smtClean="0"/>
              <a:t>Interna</a:t>
            </a:r>
            <a:endParaRPr lang="es-ES" sz="3200" dirty="0"/>
          </a:p>
          <a:p>
            <a:pPr algn="ctr"/>
            <a:endParaRPr lang="es-ES" i="1" dirty="0" smtClean="0"/>
          </a:p>
        </p:txBody>
      </p:sp>
      <p:sp>
        <p:nvSpPr>
          <p:cNvPr id="5" name="Marcador de pie de página 4"/>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248792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628801"/>
            <a:ext cx="8424936" cy="4896544"/>
          </a:xfrm>
        </p:spPr>
        <p:txBody>
          <a:bodyPr>
            <a:normAutofit/>
          </a:bodyPr>
          <a:lstStyle/>
          <a:p>
            <a:pPr marL="0" indent="0" algn="just">
              <a:buNone/>
            </a:pPr>
            <a:r>
              <a:rPr lang="es-ES" sz="2200" b="1" i="1" dirty="0" smtClean="0"/>
              <a:t>Sistema </a:t>
            </a:r>
            <a:r>
              <a:rPr lang="es-ES" sz="2200" b="1" i="1" dirty="0"/>
              <a:t>de control de calidad </a:t>
            </a:r>
            <a:r>
              <a:rPr lang="es-ES" sz="2200" b="1" i="1" dirty="0" smtClean="0"/>
              <a:t>interno (cont.)</a:t>
            </a:r>
          </a:p>
          <a:p>
            <a:pPr marL="0" indent="0" algn="just">
              <a:buNone/>
            </a:pPr>
            <a:endParaRPr lang="es-ES" sz="2200" i="1" dirty="0" smtClean="0"/>
          </a:p>
          <a:p>
            <a:pPr marL="0" indent="0">
              <a:buNone/>
            </a:pPr>
            <a:r>
              <a:rPr lang="es-ES" sz="1800" dirty="0" smtClean="0"/>
              <a:t>“Las </a:t>
            </a:r>
            <a:r>
              <a:rPr lang="es-ES" sz="1800" b="1" dirty="0" smtClean="0"/>
              <a:t>P&amp;P </a:t>
            </a:r>
            <a:r>
              <a:rPr lang="es-ES" sz="1800" dirty="0" smtClean="0"/>
              <a:t>deberán </a:t>
            </a:r>
            <a:r>
              <a:rPr lang="es-ES" sz="1800" b="1" u="sng" dirty="0"/>
              <a:t>proporcionar una seguridad razonable de que </a:t>
            </a:r>
            <a:r>
              <a:rPr lang="es-ES" sz="1800" b="1" u="sng" dirty="0" smtClean="0"/>
              <a:t>se cumplen </a:t>
            </a:r>
            <a:r>
              <a:rPr lang="es-ES" sz="1800" b="1" u="sng" dirty="0"/>
              <a:t>los requerimientos de ética </a:t>
            </a:r>
            <a:r>
              <a:rPr lang="es-ES" sz="1800" b="1" u="sng" dirty="0" smtClean="0"/>
              <a:t>e </a:t>
            </a:r>
            <a:r>
              <a:rPr lang="es-ES" sz="1800" b="1" u="sng" dirty="0"/>
              <a:t>independencia </a:t>
            </a:r>
            <a:r>
              <a:rPr lang="es-ES" sz="1800" b="1" u="sng" dirty="0" smtClean="0"/>
              <a:t>aplicab</a:t>
            </a:r>
            <a:r>
              <a:rPr lang="es-ES" sz="1800" b="1" dirty="0" smtClean="0"/>
              <a:t>les</a:t>
            </a:r>
            <a:r>
              <a:rPr lang="es-ES" sz="1800" dirty="0" smtClean="0"/>
              <a:t>. …”</a:t>
            </a:r>
          </a:p>
          <a:p>
            <a:pPr marL="0" indent="0">
              <a:buNone/>
            </a:pPr>
            <a:endParaRPr lang="es-ES" sz="1800" dirty="0" smtClean="0"/>
          </a:p>
          <a:p>
            <a:pPr marL="0" indent="0">
              <a:buNone/>
            </a:pPr>
            <a:r>
              <a:rPr lang="es-ES" sz="1800" dirty="0" smtClean="0"/>
              <a:t>“Dichas P&amp;P deben permitir…”:</a:t>
            </a:r>
          </a:p>
          <a:p>
            <a:pPr marL="0" indent="0">
              <a:buNone/>
            </a:pPr>
            <a:endParaRPr lang="es-ES" sz="1800" dirty="0" smtClean="0"/>
          </a:p>
          <a:p>
            <a:r>
              <a:rPr lang="es-ES" sz="1800" dirty="0" smtClean="0"/>
              <a:t>Comunicación con todo </a:t>
            </a:r>
            <a:r>
              <a:rPr lang="es-ES" sz="1800" dirty="0"/>
              <a:t>el personal del auditor de cuentas o de la sociedad de </a:t>
            </a:r>
            <a:r>
              <a:rPr lang="es-ES" sz="1800" dirty="0" smtClean="0"/>
              <a:t>auditoría, así como sus familiares.</a:t>
            </a:r>
          </a:p>
          <a:p>
            <a:r>
              <a:rPr lang="es-ES" sz="1800" dirty="0"/>
              <a:t>Recibir eficaz y oportunamente </a:t>
            </a:r>
            <a:r>
              <a:rPr lang="es-ES" sz="1800" dirty="0" smtClean="0"/>
              <a:t>comunicaciones</a:t>
            </a:r>
          </a:p>
          <a:p>
            <a:r>
              <a:rPr lang="es-ES" sz="1800" dirty="0"/>
              <a:t>Detectar y evaluar las amenazas a la </a:t>
            </a:r>
            <a:r>
              <a:rPr lang="es-ES" sz="1800" dirty="0" smtClean="0"/>
              <a:t>independencia</a:t>
            </a:r>
          </a:p>
          <a:p>
            <a:r>
              <a:rPr lang="es-ES" sz="1800" dirty="0"/>
              <a:t>Implementar medidas de salvaguarda </a:t>
            </a:r>
            <a:r>
              <a:rPr lang="es-ES" sz="1800" dirty="0" smtClean="0"/>
              <a:t>eficaces</a:t>
            </a:r>
          </a:p>
          <a:p>
            <a:r>
              <a:rPr lang="es-ES" sz="1800" dirty="0"/>
              <a:t>Implementar controles internos preventivos</a:t>
            </a:r>
          </a:p>
        </p:txBody>
      </p:sp>
      <p:sp>
        <p:nvSpPr>
          <p:cNvPr id="4" name="3 Marcador de número de diapositiva"/>
          <p:cNvSpPr>
            <a:spLocks noGrp="1"/>
          </p:cNvSpPr>
          <p:nvPr>
            <p:ph type="sldNum" sz="quarter" idx="12"/>
          </p:nvPr>
        </p:nvSpPr>
        <p:spPr/>
        <p:txBody>
          <a:bodyPr/>
          <a:lstStyle/>
          <a:p>
            <a:fld id="{3E5787D7-D0DF-4A78-86FF-45FF7B6AC598}" type="slidenum">
              <a:rPr lang="es-ES" smtClean="0"/>
              <a:t>15</a:t>
            </a:fld>
            <a:endParaRPr lang="es-ES" dirty="0"/>
          </a:p>
        </p:txBody>
      </p:sp>
      <p:sp>
        <p:nvSpPr>
          <p:cNvPr id="2" name="Rectángulo 1"/>
          <p:cNvSpPr/>
          <p:nvPr/>
        </p:nvSpPr>
        <p:spPr>
          <a:xfrm>
            <a:off x="467544" y="2091914"/>
            <a:ext cx="7920880" cy="369332"/>
          </a:xfrm>
          <a:prstGeom prst="rect">
            <a:avLst/>
          </a:prstGeom>
        </p:spPr>
        <p:txBody>
          <a:bodyPr wrap="square">
            <a:spAutoFit/>
          </a:bodyPr>
          <a:lstStyle/>
          <a:p>
            <a:pPr algn="just"/>
            <a:endParaRPr lang="es-ES" dirty="0"/>
          </a:p>
        </p:txBody>
      </p:sp>
      <p:sp>
        <p:nvSpPr>
          <p:cNvPr id="6" name="4 Rectángulo"/>
          <p:cNvSpPr/>
          <p:nvPr/>
        </p:nvSpPr>
        <p:spPr>
          <a:xfrm>
            <a:off x="0" y="27160"/>
            <a:ext cx="9143999" cy="1415772"/>
          </a:xfrm>
          <a:prstGeom prst="rect">
            <a:avLst/>
          </a:prstGeom>
        </p:spPr>
        <p:txBody>
          <a:bodyPr wrap="square">
            <a:spAutoFit/>
          </a:bodyPr>
          <a:lstStyle/>
          <a:p>
            <a:pPr algn="ctr"/>
            <a:endParaRPr lang="es-ES" sz="2200" i="1" dirty="0"/>
          </a:p>
          <a:p>
            <a:pPr algn="ctr"/>
            <a:r>
              <a:rPr lang="es-ES" sz="3200" dirty="0"/>
              <a:t>Organización </a:t>
            </a:r>
            <a:r>
              <a:rPr lang="es-ES" sz="3200" dirty="0" smtClean="0"/>
              <a:t>Interna</a:t>
            </a:r>
            <a:endParaRPr lang="es-ES" sz="3200" dirty="0"/>
          </a:p>
          <a:p>
            <a:pPr algn="ctr"/>
            <a:endParaRPr lang="es-ES" sz="3200" dirty="0"/>
          </a:p>
        </p:txBody>
      </p:sp>
      <p:sp>
        <p:nvSpPr>
          <p:cNvPr id="5" name="Marcador de pie de página 4"/>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1914551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628801"/>
            <a:ext cx="8424936" cy="4896544"/>
          </a:xfrm>
        </p:spPr>
        <p:txBody>
          <a:bodyPr>
            <a:normAutofit/>
          </a:bodyPr>
          <a:lstStyle/>
          <a:p>
            <a:pPr marL="0" indent="0" algn="just">
              <a:buNone/>
            </a:pPr>
            <a:r>
              <a:rPr lang="es-ES" sz="2200" b="1" i="1" dirty="0" smtClean="0"/>
              <a:t>Sistema </a:t>
            </a:r>
            <a:r>
              <a:rPr lang="es-ES" sz="2200" b="1" i="1" dirty="0"/>
              <a:t>de control de calidad </a:t>
            </a:r>
            <a:r>
              <a:rPr lang="es-ES" sz="2200" b="1" i="1" dirty="0" smtClean="0"/>
              <a:t>interno (cont.)</a:t>
            </a:r>
          </a:p>
          <a:p>
            <a:pPr marL="0" indent="0" algn="just">
              <a:buNone/>
            </a:pPr>
            <a:endParaRPr lang="es-ES" sz="1800" dirty="0" smtClean="0"/>
          </a:p>
          <a:p>
            <a:pPr marL="0" indent="0" algn="just">
              <a:buNone/>
            </a:pPr>
            <a:r>
              <a:rPr lang="es-ES" sz="1800" dirty="0" smtClean="0"/>
              <a:t>“Solamente </a:t>
            </a:r>
            <a:r>
              <a:rPr lang="es-ES" sz="1800" b="1" dirty="0"/>
              <a:t>podrán aceptarse trabajos de auditoría para los que el auditor o la </a:t>
            </a:r>
            <a:r>
              <a:rPr lang="es-ES" sz="1800" b="1" dirty="0" smtClean="0"/>
              <a:t>sociedad de </a:t>
            </a:r>
            <a:r>
              <a:rPr lang="es-ES" sz="1800" b="1" dirty="0"/>
              <a:t>auditoría tenga la competencia y la capacidad, incluidos el tiempo y los recursos </a:t>
            </a:r>
            <a:r>
              <a:rPr lang="es-ES" sz="1800" b="1" dirty="0" smtClean="0"/>
              <a:t>suficientes y </a:t>
            </a:r>
            <a:r>
              <a:rPr lang="es-ES" sz="1800" b="1" dirty="0"/>
              <a:t>adecuados, para realizar el trabajo de auditoría, en función de sus </a:t>
            </a:r>
            <a:r>
              <a:rPr lang="es-ES" sz="1800" b="1" dirty="0" smtClean="0"/>
              <a:t>características.</a:t>
            </a:r>
            <a:r>
              <a:rPr lang="es-ES" sz="1800" dirty="0" smtClean="0"/>
              <a:t> </a:t>
            </a:r>
            <a:r>
              <a:rPr lang="es-ES" sz="1800" dirty="0"/>
              <a:t>En el </a:t>
            </a:r>
            <a:r>
              <a:rPr lang="es-ES" sz="1800" dirty="0" smtClean="0"/>
              <a:t>caso de </a:t>
            </a:r>
            <a:r>
              <a:rPr lang="es-ES" sz="1800" dirty="0"/>
              <a:t>carecer de los recursos necesarios para la adecuada realización de los trabajos </a:t>
            </a:r>
            <a:r>
              <a:rPr lang="es-ES" sz="1800" dirty="0" smtClean="0"/>
              <a:t>de auditoría</a:t>
            </a:r>
            <a:r>
              <a:rPr lang="es-ES" sz="1800" dirty="0"/>
              <a:t>, dichos trabajos no deberán aceptarse o no deberá continuarse con ellos</a:t>
            </a:r>
            <a:r>
              <a:rPr lang="es-ES" sz="1800" dirty="0" smtClean="0"/>
              <a:t>.”</a:t>
            </a:r>
          </a:p>
          <a:p>
            <a:pPr marL="0" indent="0" algn="just">
              <a:buNone/>
            </a:pPr>
            <a:endParaRPr lang="es-ES" sz="1800" i="1" dirty="0" smtClean="0"/>
          </a:p>
          <a:p>
            <a:pPr marL="0" indent="0" algn="just">
              <a:buNone/>
            </a:pPr>
            <a:r>
              <a:rPr lang="es-ES" sz="1800" dirty="0" smtClean="0"/>
              <a:t>“La </a:t>
            </a:r>
            <a:r>
              <a:rPr lang="es-ES" sz="1800" b="1" u="sng" dirty="0">
                <a:solidFill>
                  <a:srgbClr val="002060"/>
                </a:solidFill>
              </a:rPr>
              <a:t>evaluación del rendimiento </a:t>
            </a:r>
            <a:r>
              <a:rPr lang="es-ES" sz="1800" dirty="0"/>
              <a:t>y las remuneraciones </a:t>
            </a:r>
            <a:r>
              <a:rPr lang="es-ES" sz="1800" b="1" dirty="0"/>
              <a:t>deberán documentarse de </a:t>
            </a:r>
            <a:r>
              <a:rPr lang="es-ES" sz="1800" b="1" dirty="0" smtClean="0"/>
              <a:t>forma individual </a:t>
            </a:r>
            <a:r>
              <a:rPr lang="es-ES" sz="1800" b="1" dirty="0"/>
              <a:t>y con el detalle necesario </a:t>
            </a:r>
            <a:r>
              <a:rPr lang="es-ES" sz="1800" dirty="0"/>
              <a:t>para evidenciar los criterios utilizados y la correlación </a:t>
            </a:r>
            <a:r>
              <a:rPr lang="es-ES" sz="1800" dirty="0" smtClean="0"/>
              <a:t>entre dicha </a:t>
            </a:r>
            <a:r>
              <a:rPr lang="es-ES" sz="1800" dirty="0"/>
              <a:t>evaluación y la remuneración</a:t>
            </a:r>
            <a:r>
              <a:rPr lang="es-ES" sz="1800" dirty="0" smtClean="0"/>
              <a:t>.”</a:t>
            </a:r>
            <a:endParaRPr lang="es-ES" sz="1800" i="1" dirty="0"/>
          </a:p>
          <a:p>
            <a:pPr marL="0" indent="0" algn="just">
              <a:buNone/>
            </a:pPr>
            <a:endParaRPr lang="es-ES" sz="1800" i="1" dirty="0" smtClean="0"/>
          </a:p>
        </p:txBody>
      </p:sp>
      <p:sp>
        <p:nvSpPr>
          <p:cNvPr id="4" name="3 Marcador de número de diapositiva"/>
          <p:cNvSpPr>
            <a:spLocks noGrp="1"/>
          </p:cNvSpPr>
          <p:nvPr>
            <p:ph type="sldNum" sz="quarter" idx="12"/>
          </p:nvPr>
        </p:nvSpPr>
        <p:spPr/>
        <p:txBody>
          <a:bodyPr/>
          <a:lstStyle/>
          <a:p>
            <a:fld id="{3E5787D7-D0DF-4A78-86FF-45FF7B6AC598}" type="slidenum">
              <a:rPr lang="es-ES" smtClean="0"/>
              <a:t>16</a:t>
            </a:fld>
            <a:endParaRPr lang="es-ES" dirty="0"/>
          </a:p>
        </p:txBody>
      </p:sp>
      <p:sp>
        <p:nvSpPr>
          <p:cNvPr id="2" name="Rectángulo 1"/>
          <p:cNvSpPr/>
          <p:nvPr/>
        </p:nvSpPr>
        <p:spPr>
          <a:xfrm>
            <a:off x="467544" y="2091914"/>
            <a:ext cx="7920880" cy="369332"/>
          </a:xfrm>
          <a:prstGeom prst="rect">
            <a:avLst/>
          </a:prstGeom>
        </p:spPr>
        <p:txBody>
          <a:bodyPr wrap="square">
            <a:spAutoFit/>
          </a:bodyPr>
          <a:lstStyle/>
          <a:p>
            <a:pPr algn="just"/>
            <a:endParaRPr lang="es-ES" dirty="0"/>
          </a:p>
        </p:txBody>
      </p:sp>
      <p:sp>
        <p:nvSpPr>
          <p:cNvPr id="7" name="4 Rectángulo"/>
          <p:cNvSpPr/>
          <p:nvPr/>
        </p:nvSpPr>
        <p:spPr>
          <a:xfrm>
            <a:off x="0" y="27160"/>
            <a:ext cx="9143999" cy="1415772"/>
          </a:xfrm>
          <a:prstGeom prst="rect">
            <a:avLst/>
          </a:prstGeom>
        </p:spPr>
        <p:txBody>
          <a:bodyPr wrap="square">
            <a:spAutoFit/>
          </a:bodyPr>
          <a:lstStyle/>
          <a:p>
            <a:pPr algn="ctr"/>
            <a:endParaRPr lang="es-ES" sz="2200" i="1" dirty="0"/>
          </a:p>
          <a:p>
            <a:pPr algn="ctr"/>
            <a:r>
              <a:rPr lang="es-ES" sz="3200" dirty="0"/>
              <a:t>Organización </a:t>
            </a:r>
            <a:r>
              <a:rPr lang="es-ES" sz="3200" dirty="0" smtClean="0"/>
              <a:t>Interna</a:t>
            </a:r>
            <a:endParaRPr lang="es-ES" sz="3200" dirty="0"/>
          </a:p>
          <a:p>
            <a:pPr algn="ctr"/>
            <a:endParaRPr lang="es-ES" sz="3200" dirty="0"/>
          </a:p>
        </p:txBody>
      </p:sp>
      <p:sp>
        <p:nvSpPr>
          <p:cNvPr id="5" name="Marcador de pie de página 4"/>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4232038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628801"/>
            <a:ext cx="8424936" cy="4896544"/>
          </a:xfrm>
        </p:spPr>
        <p:txBody>
          <a:bodyPr>
            <a:normAutofit/>
          </a:bodyPr>
          <a:lstStyle/>
          <a:p>
            <a:pPr marL="0" indent="0" algn="just">
              <a:buNone/>
            </a:pPr>
            <a:r>
              <a:rPr lang="es-ES" sz="2200" b="1" i="1" dirty="0" smtClean="0"/>
              <a:t>Seguimiento </a:t>
            </a:r>
            <a:r>
              <a:rPr lang="es-ES" sz="2200" b="1" i="1" dirty="0"/>
              <a:t>del sistema de control de </a:t>
            </a:r>
            <a:r>
              <a:rPr lang="es-ES" sz="2200" b="1" i="1" dirty="0" smtClean="0"/>
              <a:t>calidad</a:t>
            </a:r>
            <a:endParaRPr lang="es-ES" b="1" i="1" dirty="0" smtClean="0"/>
          </a:p>
          <a:p>
            <a:pPr marL="0" indent="0" algn="just">
              <a:buNone/>
            </a:pPr>
            <a:endParaRPr lang="es-ES" sz="1800" dirty="0" smtClean="0"/>
          </a:p>
          <a:p>
            <a:pPr marL="0" indent="0" algn="just">
              <a:buNone/>
            </a:pPr>
            <a:r>
              <a:rPr lang="es-ES" sz="1800" dirty="0" smtClean="0"/>
              <a:t>….“</a:t>
            </a:r>
            <a:r>
              <a:rPr lang="es-ES" sz="1800" b="1" dirty="0" smtClean="0"/>
              <a:t>El </a:t>
            </a:r>
            <a:r>
              <a:rPr lang="es-ES" sz="1800" b="1" dirty="0"/>
              <a:t>seguimiento </a:t>
            </a:r>
            <a:r>
              <a:rPr lang="es-ES" sz="1800" dirty="0"/>
              <a:t>del funcionamiento del control de calidad interno </a:t>
            </a:r>
            <a:r>
              <a:rPr lang="es-ES" sz="1800" b="1" dirty="0"/>
              <a:t>requiere revisar tanto </a:t>
            </a:r>
            <a:r>
              <a:rPr lang="es-ES" sz="1800" b="1" dirty="0" smtClean="0"/>
              <a:t>las P&amp;P que </a:t>
            </a:r>
            <a:r>
              <a:rPr lang="es-ES" sz="1800" b="1" dirty="0"/>
              <a:t>configuran el sistema de control de calidad interno</a:t>
            </a:r>
            <a:r>
              <a:rPr lang="es-ES" sz="1800" dirty="0"/>
              <a:t>, relativas </a:t>
            </a:r>
            <a:r>
              <a:rPr lang="es-ES" sz="1800" dirty="0" smtClean="0"/>
              <a:t>a cada </a:t>
            </a:r>
            <a:r>
              <a:rPr lang="es-ES" sz="1800" dirty="0"/>
              <a:t>uno de </a:t>
            </a:r>
            <a:r>
              <a:rPr lang="es-ES" sz="1800" b="1" dirty="0"/>
              <a:t>los elementos del sistema</a:t>
            </a:r>
            <a:r>
              <a:rPr lang="es-ES" sz="1800" dirty="0"/>
              <a:t>, como </a:t>
            </a:r>
            <a:r>
              <a:rPr lang="es-ES" sz="1800" b="1" dirty="0"/>
              <a:t>la revisión de trabajos de auditoría</a:t>
            </a:r>
            <a:r>
              <a:rPr lang="es-ES" sz="1800" dirty="0"/>
              <a:t>, </a:t>
            </a:r>
            <a:r>
              <a:rPr lang="es-ES" sz="1800" dirty="0" smtClean="0"/>
              <a:t>asegurando que </a:t>
            </a:r>
            <a:r>
              <a:rPr lang="es-ES" sz="1800" dirty="0"/>
              <a:t>su </a:t>
            </a:r>
            <a:r>
              <a:rPr lang="es-ES" sz="1800" dirty="0" smtClean="0"/>
              <a:t>selección </a:t>
            </a:r>
            <a:r>
              <a:rPr lang="es-ES" sz="1800" dirty="0"/>
              <a:t>y alcance </a:t>
            </a:r>
            <a:r>
              <a:rPr lang="es-ES" sz="1800" b="1" dirty="0"/>
              <a:t>se realicen con </a:t>
            </a:r>
            <a:r>
              <a:rPr lang="es-ES" sz="1800" b="1" dirty="0" smtClean="0"/>
              <a:t>imprevisibilidad</a:t>
            </a:r>
            <a:r>
              <a:rPr lang="es-ES" sz="1800" dirty="0" smtClean="0"/>
              <a:t>. …”</a:t>
            </a:r>
          </a:p>
          <a:p>
            <a:pPr marL="0" indent="0" algn="just">
              <a:buNone/>
            </a:pPr>
            <a:endParaRPr lang="es-ES" sz="1800" i="1" dirty="0"/>
          </a:p>
          <a:p>
            <a:pPr marL="0" indent="0" algn="just">
              <a:buNone/>
            </a:pPr>
            <a:r>
              <a:rPr lang="es-ES" sz="1800" dirty="0" smtClean="0"/>
              <a:t>…“En </a:t>
            </a:r>
            <a:r>
              <a:rPr lang="es-ES" sz="1800" dirty="0"/>
              <a:t>el desarrollo de su función, el responsable del seguimiento deberá efectuar </a:t>
            </a:r>
            <a:r>
              <a:rPr lang="es-ES" sz="1800" dirty="0" smtClean="0"/>
              <a:t>la revisión </a:t>
            </a:r>
            <a:r>
              <a:rPr lang="es-ES" sz="1800" dirty="0"/>
              <a:t>de forma continua o, al menos, </a:t>
            </a:r>
            <a:r>
              <a:rPr lang="es-ES" sz="1800" b="1" dirty="0"/>
              <a:t>una vez al año</a:t>
            </a:r>
            <a:r>
              <a:rPr lang="es-ES" sz="1800" dirty="0" smtClean="0"/>
              <a:t>. …”</a:t>
            </a:r>
            <a:endParaRPr lang="es-ES" sz="1800" i="1" dirty="0" smtClean="0"/>
          </a:p>
        </p:txBody>
      </p:sp>
      <p:sp>
        <p:nvSpPr>
          <p:cNvPr id="4" name="3 Marcador de número de diapositiva"/>
          <p:cNvSpPr>
            <a:spLocks noGrp="1"/>
          </p:cNvSpPr>
          <p:nvPr>
            <p:ph type="sldNum" sz="quarter" idx="12"/>
          </p:nvPr>
        </p:nvSpPr>
        <p:spPr/>
        <p:txBody>
          <a:bodyPr/>
          <a:lstStyle/>
          <a:p>
            <a:fld id="{3E5787D7-D0DF-4A78-86FF-45FF7B6AC598}" type="slidenum">
              <a:rPr lang="es-ES" smtClean="0"/>
              <a:t>17</a:t>
            </a:fld>
            <a:endParaRPr lang="es-ES" dirty="0"/>
          </a:p>
        </p:txBody>
      </p:sp>
      <p:sp>
        <p:nvSpPr>
          <p:cNvPr id="2" name="Rectángulo 1"/>
          <p:cNvSpPr/>
          <p:nvPr/>
        </p:nvSpPr>
        <p:spPr>
          <a:xfrm>
            <a:off x="467544" y="2091914"/>
            <a:ext cx="7920880" cy="369332"/>
          </a:xfrm>
          <a:prstGeom prst="rect">
            <a:avLst/>
          </a:prstGeom>
        </p:spPr>
        <p:txBody>
          <a:bodyPr wrap="square">
            <a:spAutoFit/>
          </a:bodyPr>
          <a:lstStyle/>
          <a:p>
            <a:pPr algn="just"/>
            <a:endParaRPr lang="es-ES" dirty="0"/>
          </a:p>
        </p:txBody>
      </p:sp>
      <p:sp>
        <p:nvSpPr>
          <p:cNvPr id="7" name="4 Rectángulo"/>
          <p:cNvSpPr/>
          <p:nvPr/>
        </p:nvSpPr>
        <p:spPr>
          <a:xfrm>
            <a:off x="0" y="27160"/>
            <a:ext cx="9143999" cy="1415772"/>
          </a:xfrm>
          <a:prstGeom prst="rect">
            <a:avLst/>
          </a:prstGeom>
        </p:spPr>
        <p:txBody>
          <a:bodyPr wrap="square">
            <a:spAutoFit/>
          </a:bodyPr>
          <a:lstStyle/>
          <a:p>
            <a:pPr algn="ctr"/>
            <a:endParaRPr lang="es-ES" sz="2200" i="1" dirty="0"/>
          </a:p>
          <a:p>
            <a:pPr algn="ctr"/>
            <a:r>
              <a:rPr lang="es-ES" sz="3200" dirty="0"/>
              <a:t>Organización </a:t>
            </a:r>
            <a:r>
              <a:rPr lang="es-ES" sz="3200" dirty="0" smtClean="0"/>
              <a:t>Interna</a:t>
            </a:r>
            <a:endParaRPr lang="es-ES" sz="3200" dirty="0"/>
          </a:p>
          <a:p>
            <a:pPr algn="ctr"/>
            <a:endParaRPr lang="es-ES" sz="3200" dirty="0"/>
          </a:p>
        </p:txBody>
      </p:sp>
      <p:sp>
        <p:nvSpPr>
          <p:cNvPr id="5" name="Marcador de pie de página 4"/>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997104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628801"/>
            <a:ext cx="8424936" cy="4896544"/>
          </a:xfrm>
        </p:spPr>
        <p:txBody>
          <a:bodyPr>
            <a:normAutofit/>
          </a:bodyPr>
          <a:lstStyle/>
          <a:p>
            <a:pPr marL="0" indent="0" algn="just">
              <a:buNone/>
            </a:pPr>
            <a:r>
              <a:rPr lang="es-ES" sz="2200" b="1" i="1" dirty="0" smtClean="0"/>
              <a:t>Organización </a:t>
            </a:r>
            <a:r>
              <a:rPr lang="es-ES" sz="2200" b="1" i="1" dirty="0"/>
              <a:t>y documentación del </a:t>
            </a:r>
            <a:r>
              <a:rPr lang="es-ES" sz="2200" b="1" i="1" dirty="0" smtClean="0"/>
              <a:t>trabajo</a:t>
            </a:r>
          </a:p>
          <a:p>
            <a:pPr marL="0" indent="0">
              <a:buNone/>
            </a:pPr>
            <a:endParaRPr lang="es-ES" sz="1800" dirty="0" smtClean="0"/>
          </a:p>
          <a:p>
            <a:pPr marL="0" indent="0" algn="just">
              <a:buNone/>
            </a:pPr>
            <a:r>
              <a:rPr lang="es-ES" sz="1800" dirty="0" smtClean="0"/>
              <a:t>“El </a:t>
            </a:r>
            <a:r>
              <a:rPr lang="es-ES" sz="1800" b="1" dirty="0"/>
              <a:t>archivo de auditoría </a:t>
            </a:r>
            <a:r>
              <a:rPr lang="es-ES" sz="1800" dirty="0"/>
              <a:t>deberá </a:t>
            </a:r>
            <a:r>
              <a:rPr lang="es-ES" sz="1800" b="1" dirty="0"/>
              <a:t>incluir para cada trabajo al menos</a:t>
            </a:r>
            <a:r>
              <a:rPr lang="es-ES" sz="1800" dirty="0"/>
              <a:t>, la </a:t>
            </a:r>
            <a:r>
              <a:rPr lang="es-ES" sz="1800" dirty="0" smtClean="0"/>
              <a:t>siguiente documentación:”</a:t>
            </a:r>
          </a:p>
          <a:p>
            <a:pPr marL="0" indent="0" algn="just">
              <a:buNone/>
            </a:pPr>
            <a:endParaRPr lang="es-ES" sz="1800" dirty="0" smtClean="0"/>
          </a:p>
          <a:p>
            <a:pPr marL="0" indent="0" algn="just">
              <a:buNone/>
            </a:pPr>
            <a:r>
              <a:rPr lang="es-ES" sz="1800" dirty="0" smtClean="0"/>
              <a:t>“…documentación sobre </a:t>
            </a:r>
            <a:r>
              <a:rPr lang="es-ES" sz="1800" b="1" dirty="0" smtClean="0"/>
              <a:t>continuidad/encargo</a:t>
            </a:r>
            <a:r>
              <a:rPr lang="es-ES" sz="1800" dirty="0" smtClean="0"/>
              <a:t>…”</a:t>
            </a:r>
          </a:p>
          <a:p>
            <a:pPr marL="0" indent="0" algn="just">
              <a:buNone/>
            </a:pPr>
            <a:r>
              <a:rPr lang="es-ES" sz="1800" dirty="0" smtClean="0"/>
              <a:t>“... </a:t>
            </a:r>
            <a:r>
              <a:rPr lang="es-ES" sz="1800" dirty="0"/>
              <a:t>documentación </a:t>
            </a:r>
            <a:r>
              <a:rPr lang="es-ES" sz="1800" dirty="0" smtClean="0"/>
              <a:t>sobre </a:t>
            </a:r>
            <a:r>
              <a:rPr lang="es-ES" sz="1800" b="1" dirty="0" smtClean="0"/>
              <a:t>amenazas/salvaguardias</a:t>
            </a:r>
            <a:r>
              <a:rPr lang="es-ES" sz="1800" dirty="0" smtClean="0"/>
              <a:t>”</a:t>
            </a:r>
          </a:p>
          <a:p>
            <a:pPr marL="0" indent="0" algn="just">
              <a:buNone/>
            </a:pPr>
            <a:r>
              <a:rPr lang="es-ES" sz="1800" dirty="0" smtClean="0"/>
              <a:t>“…los </a:t>
            </a:r>
            <a:r>
              <a:rPr lang="es-ES" sz="1800" b="1" dirty="0"/>
              <a:t>papeles de </a:t>
            </a:r>
            <a:r>
              <a:rPr lang="es-ES" sz="1800" b="1" dirty="0" smtClean="0"/>
              <a:t>trabajo (evidencia)….</a:t>
            </a:r>
            <a:r>
              <a:rPr lang="es-ES" sz="1800" dirty="0" smtClean="0"/>
              <a:t>deberán </a:t>
            </a:r>
            <a:r>
              <a:rPr lang="es-ES" sz="1800" dirty="0"/>
              <a:t>ser </a:t>
            </a:r>
            <a:r>
              <a:rPr lang="es-ES" sz="1800" dirty="0" smtClean="0"/>
              <a:t>lo suficientemente </a:t>
            </a:r>
            <a:r>
              <a:rPr lang="es-ES" sz="1800" dirty="0"/>
              <a:t>detallados para que, una vez obtenida la documentación base utilizada en </a:t>
            </a:r>
            <a:r>
              <a:rPr lang="es-ES" sz="1800" dirty="0" smtClean="0"/>
              <a:t>los procedimientos </a:t>
            </a:r>
            <a:r>
              <a:rPr lang="es-ES" sz="1800" dirty="0"/>
              <a:t>de auditoría, los mismos pudieran, en su caso, ser </a:t>
            </a:r>
            <a:r>
              <a:rPr lang="es-ES" sz="1800" b="1" u="sng" dirty="0" smtClean="0"/>
              <a:t>re-ejecutados”</a:t>
            </a:r>
          </a:p>
          <a:p>
            <a:pPr marL="0" indent="0" algn="just">
              <a:buNone/>
            </a:pPr>
            <a:r>
              <a:rPr lang="es-ES" sz="1800" dirty="0" smtClean="0"/>
              <a:t>“….detalle </a:t>
            </a:r>
            <a:r>
              <a:rPr lang="es-ES" sz="1800" dirty="0"/>
              <a:t>de las </a:t>
            </a:r>
            <a:r>
              <a:rPr lang="es-ES" sz="1800" b="1" dirty="0"/>
              <a:t>horas incurridas por categoría profesional y </a:t>
            </a:r>
            <a:r>
              <a:rPr lang="es-ES" sz="1800" b="1" dirty="0" smtClean="0"/>
              <a:t>áreas </a:t>
            </a:r>
            <a:r>
              <a:rPr lang="es-ES" sz="1800" dirty="0"/>
              <a:t>en las que se </a:t>
            </a:r>
            <a:r>
              <a:rPr lang="es-ES" sz="1800" dirty="0" smtClean="0"/>
              <a:t>ha estructurado </a:t>
            </a:r>
            <a:r>
              <a:rPr lang="es-ES" sz="1800" dirty="0"/>
              <a:t>el trabajo de auditoría de </a:t>
            </a:r>
            <a:r>
              <a:rPr lang="es-ES" sz="1800" dirty="0" smtClean="0"/>
              <a:t>cuentas”</a:t>
            </a:r>
          </a:p>
          <a:p>
            <a:pPr marL="0" indent="0" algn="just">
              <a:buNone/>
            </a:pPr>
            <a:r>
              <a:rPr lang="es-ES" sz="1800" b="1" dirty="0" smtClean="0"/>
              <a:t>“evidencia de la revisión realizada</a:t>
            </a:r>
            <a:r>
              <a:rPr lang="es-ES" sz="1800" dirty="0" smtClean="0"/>
              <a:t>…(memorándum)</a:t>
            </a:r>
            <a:r>
              <a:rPr lang="es-ES" sz="1800" b="1" dirty="0" smtClean="0"/>
              <a:t>”</a:t>
            </a:r>
          </a:p>
        </p:txBody>
      </p:sp>
      <p:sp>
        <p:nvSpPr>
          <p:cNvPr id="4" name="3 Marcador de número de diapositiva"/>
          <p:cNvSpPr>
            <a:spLocks noGrp="1"/>
          </p:cNvSpPr>
          <p:nvPr>
            <p:ph type="sldNum" sz="quarter" idx="12"/>
          </p:nvPr>
        </p:nvSpPr>
        <p:spPr/>
        <p:txBody>
          <a:bodyPr/>
          <a:lstStyle/>
          <a:p>
            <a:fld id="{3E5787D7-D0DF-4A78-86FF-45FF7B6AC598}" type="slidenum">
              <a:rPr lang="es-ES" smtClean="0"/>
              <a:t>18</a:t>
            </a:fld>
            <a:endParaRPr lang="es-ES" dirty="0"/>
          </a:p>
        </p:txBody>
      </p:sp>
      <p:sp>
        <p:nvSpPr>
          <p:cNvPr id="2" name="Rectángulo 1"/>
          <p:cNvSpPr/>
          <p:nvPr/>
        </p:nvSpPr>
        <p:spPr>
          <a:xfrm>
            <a:off x="467544" y="2091914"/>
            <a:ext cx="7920880" cy="369332"/>
          </a:xfrm>
          <a:prstGeom prst="rect">
            <a:avLst/>
          </a:prstGeom>
        </p:spPr>
        <p:txBody>
          <a:bodyPr wrap="square">
            <a:spAutoFit/>
          </a:bodyPr>
          <a:lstStyle/>
          <a:p>
            <a:pPr algn="just"/>
            <a:endParaRPr lang="es-ES" dirty="0"/>
          </a:p>
        </p:txBody>
      </p:sp>
      <p:sp>
        <p:nvSpPr>
          <p:cNvPr id="6" name="4 Rectángulo"/>
          <p:cNvSpPr/>
          <p:nvPr/>
        </p:nvSpPr>
        <p:spPr>
          <a:xfrm>
            <a:off x="-36004" y="76488"/>
            <a:ext cx="9144000" cy="1200329"/>
          </a:xfrm>
          <a:prstGeom prst="rect">
            <a:avLst/>
          </a:prstGeom>
        </p:spPr>
        <p:txBody>
          <a:bodyPr wrap="square">
            <a:spAutoFit/>
          </a:bodyPr>
          <a:lstStyle/>
          <a:p>
            <a:pPr algn="ctr"/>
            <a:endParaRPr lang="es-ES" sz="2200" i="1" dirty="0"/>
          </a:p>
          <a:p>
            <a:pPr algn="ctr"/>
            <a:r>
              <a:rPr lang="es-ES" sz="3200" dirty="0"/>
              <a:t>Organización </a:t>
            </a:r>
            <a:r>
              <a:rPr lang="es-ES" sz="3200" dirty="0" smtClean="0"/>
              <a:t>Interna</a:t>
            </a:r>
            <a:endParaRPr lang="es-ES" sz="3200" dirty="0"/>
          </a:p>
          <a:p>
            <a:pPr algn="ctr"/>
            <a:endParaRPr lang="es-ES" i="1" dirty="0" smtClean="0"/>
          </a:p>
        </p:txBody>
      </p:sp>
      <p:sp>
        <p:nvSpPr>
          <p:cNvPr id="5" name="Marcador de pie de página 4"/>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2041750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628801"/>
            <a:ext cx="8424936" cy="4896544"/>
          </a:xfrm>
        </p:spPr>
        <p:txBody>
          <a:bodyPr>
            <a:normAutofit lnSpcReduction="10000"/>
          </a:bodyPr>
          <a:lstStyle/>
          <a:p>
            <a:pPr marL="0" indent="0" algn="just">
              <a:buNone/>
            </a:pPr>
            <a:r>
              <a:rPr lang="es-ES" sz="2200" b="1" i="1" dirty="0" smtClean="0"/>
              <a:t>Organización </a:t>
            </a:r>
            <a:r>
              <a:rPr lang="es-ES" sz="2200" b="1" i="1" dirty="0"/>
              <a:t>y documentación del </a:t>
            </a:r>
            <a:r>
              <a:rPr lang="es-ES" sz="2200" b="1" i="1" dirty="0" smtClean="0"/>
              <a:t>trabajo (cont.)</a:t>
            </a:r>
          </a:p>
          <a:p>
            <a:pPr marL="0" indent="0">
              <a:buNone/>
            </a:pPr>
            <a:endParaRPr lang="es-ES" sz="1800" dirty="0" smtClean="0"/>
          </a:p>
          <a:p>
            <a:pPr marL="0" indent="0" algn="just">
              <a:buNone/>
            </a:pPr>
            <a:r>
              <a:rPr lang="es-ES" sz="1800" dirty="0" smtClean="0"/>
              <a:t>“Toda </a:t>
            </a:r>
            <a:r>
              <a:rPr lang="es-ES" sz="1800" dirty="0"/>
              <a:t>la </a:t>
            </a:r>
            <a:r>
              <a:rPr lang="es-ES" sz="1800" b="1" dirty="0"/>
              <a:t>documentación referida en este apartado 1, </a:t>
            </a:r>
            <a:r>
              <a:rPr lang="es-ES" sz="1800" dirty="0"/>
              <a:t>deberá </a:t>
            </a:r>
            <a:r>
              <a:rPr lang="es-ES" sz="1800" b="1" u="sng" dirty="0"/>
              <a:t>compilarse en formato </a:t>
            </a:r>
            <a:r>
              <a:rPr lang="es-ES" sz="1800" b="1" u="sng" dirty="0" smtClean="0"/>
              <a:t>archivo electrónico</a:t>
            </a:r>
            <a:r>
              <a:rPr lang="es-ES" sz="1800" dirty="0"/>
              <a:t>, sin perjuicio de la obligación de conservación de la documentación original, </a:t>
            </a:r>
            <a:r>
              <a:rPr lang="es-ES" sz="1800" dirty="0" smtClean="0"/>
              <a:t>en formato papel. </a:t>
            </a:r>
          </a:p>
          <a:p>
            <a:pPr marL="0" indent="0" algn="just">
              <a:buNone/>
            </a:pPr>
            <a:endParaRPr lang="es-ES" sz="1800" dirty="0" smtClean="0"/>
          </a:p>
          <a:p>
            <a:pPr marL="0" indent="0" algn="just">
              <a:buNone/>
            </a:pPr>
            <a:r>
              <a:rPr lang="es-ES" sz="1800" b="1" u="sng" dirty="0" smtClean="0"/>
              <a:t>“No </a:t>
            </a:r>
            <a:r>
              <a:rPr lang="es-ES" sz="1800" b="1" u="sng" dirty="0"/>
              <a:t>podrá considerarse que constituya evidencia del trabajo de auditoría realizado </a:t>
            </a:r>
            <a:r>
              <a:rPr lang="es-ES" sz="1800" b="1" u="sng" dirty="0" smtClean="0"/>
              <a:t>la documentación </a:t>
            </a:r>
            <a:r>
              <a:rPr lang="es-ES" sz="1800" b="1" u="sng" dirty="0"/>
              <a:t>o información no incluida en el citado archivo</a:t>
            </a:r>
            <a:r>
              <a:rPr lang="es-ES" sz="1800" dirty="0" smtClean="0"/>
              <a:t>.”</a:t>
            </a:r>
          </a:p>
          <a:p>
            <a:pPr marL="0" indent="0" algn="just">
              <a:buNone/>
            </a:pPr>
            <a:endParaRPr lang="es-ES" sz="1800" b="1" u="sng" dirty="0"/>
          </a:p>
          <a:p>
            <a:pPr marL="0" indent="0" algn="just">
              <a:buNone/>
            </a:pPr>
            <a:r>
              <a:rPr lang="es-ES" sz="1800" dirty="0" smtClean="0"/>
              <a:t>“El </a:t>
            </a:r>
            <a:r>
              <a:rPr lang="es-ES" sz="1800" b="1" dirty="0"/>
              <a:t>plazo máximo </a:t>
            </a:r>
            <a:r>
              <a:rPr lang="es-ES" sz="1800" dirty="0"/>
              <a:t>para la finalización </a:t>
            </a:r>
            <a:r>
              <a:rPr lang="es-ES" sz="1800" b="1" dirty="0"/>
              <a:t>de la compilación del archivo de cada trabajo </a:t>
            </a:r>
            <a:r>
              <a:rPr lang="es-ES" sz="1800" dirty="0" smtClean="0"/>
              <a:t>de auditoría </a:t>
            </a:r>
            <a:r>
              <a:rPr lang="es-ES" sz="1800" dirty="0"/>
              <a:t>de cuentas será de </a:t>
            </a:r>
            <a:r>
              <a:rPr lang="es-ES" sz="1800" b="1" u="sng" dirty="0">
                <a:solidFill>
                  <a:srgbClr val="0070C0"/>
                </a:solidFill>
              </a:rPr>
              <a:t>sesenta días naturales</a:t>
            </a:r>
            <a:r>
              <a:rPr lang="es-ES" sz="1800" dirty="0">
                <a:solidFill>
                  <a:srgbClr val="0070C0"/>
                </a:solidFill>
              </a:rPr>
              <a:t> </a:t>
            </a:r>
            <a:r>
              <a:rPr lang="es-ES" sz="1800" u="sng" dirty="0"/>
              <a:t>desde la fecha de informe de auditoría</a:t>
            </a:r>
            <a:r>
              <a:rPr lang="es-ES" sz="1800" u="sng" dirty="0" smtClean="0"/>
              <a:t>.</a:t>
            </a:r>
          </a:p>
          <a:p>
            <a:pPr marL="0" indent="0" algn="just">
              <a:buNone/>
            </a:pPr>
            <a:endParaRPr lang="es-ES" sz="1900" dirty="0" smtClean="0"/>
          </a:p>
          <a:p>
            <a:pPr marL="0" indent="0" algn="just">
              <a:buNone/>
            </a:pPr>
            <a:r>
              <a:rPr lang="es-ES" sz="1900" b="1" u="sng" dirty="0" smtClean="0"/>
              <a:t>En </a:t>
            </a:r>
            <a:r>
              <a:rPr lang="es-ES" sz="1900" b="1" u="sng" dirty="0"/>
              <a:t>ningún caso podrá modificarse el archivo como consecuencia de revisión interna </a:t>
            </a:r>
            <a:r>
              <a:rPr lang="es-ES" sz="1900" b="1" u="sng" dirty="0" smtClean="0"/>
              <a:t>o externa </a:t>
            </a:r>
            <a:r>
              <a:rPr lang="es-ES" sz="1900" b="1" u="sng" dirty="0"/>
              <a:t>del trabajo de auditoría realizadas con posterioridad a la fecha del informe de auditoría.</a:t>
            </a:r>
            <a:endParaRPr lang="es-ES" sz="1900" b="1" u="sng" dirty="0" smtClean="0"/>
          </a:p>
        </p:txBody>
      </p:sp>
      <p:sp>
        <p:nvSpPr>
          <p:cNvPr id="4" name="3 Marcador de número de diapositiva"/>
          <p:cNvSpPr>
            <a:spLocks noGrp="1"/>
          </p:cNvSpPr>
          <p:nvPr>
            <p:ph type="sldNum" sz="quarter" idx="12"/>
          </p:nvPr>
        </p:nvSpPr>
        <p:spPr/>
        <p:txBody>
          <a:bodyPr/>
          <a:lstStyle/>
          <a:p>
            <a:fld id="{3E5787D7-D0DF-4A78-86FF-45FF7B6AC598}" type="slidenum">
              <a:rPr lang="es-ES" smtClean="0"/>
              <a:t>19</a:t>
            </a:fld>
            <a:endParaRPr lang="es-ES" dirty="0"/>
          </a:p>
        </p:txBody>
      </p:sp>
      <p:sp>
        <p:nvSpPr>
          <p:cNvPr id="2" name="Rectángulo 1"/>
          <p:cNvSpPr/>
          <p:nvPr/>
        </p:nvSpPr>
        <p:spPr>
          <a:xfrm>
            <a:off x="467544" y="2091914"/>
            <a:ext cx="7920880" cy="369332"/>
          </a:xfrm>
          <a:prstGeom prst="rect">
            <a:avLst/>
          </a:prstGeom>
        </p:spPr>
        <p:txBody>
          <a:bodyPr wrap="square">
            <a:spAutoFit/>
          </a:bodyPr>
          <a:lstStyle/>
          <a:p>
            <a:pPr algn="just"/>
            <a:endParaRPr lang="es-ES" dirty="0"/>
          </a:p>
        </p:txBody>
      </p:sp>
      <p:sp>
        <p:nvSpPr>
          <p:cNvPr id="6" name="4 Rectángulo"/>
          <p:cNvSpPr/>
          <p:nvPr/>
        </p:nvSpPr>
        <p:spPr>
          <a:xfrm>
            <a:off x="0" y="59864"/>
            <a:ext cx="9144000" cy="1200329"/>
          </a:xfrm>
          <a:prstGeom prst="rect">
            <a:avLst/>
          </a:prstGeom>
        </p:spPr>
        <p:txBody>
          <a:bodyPr wrap="square">
            <a:spAutoFit/>
          </a:bodyPr>
          <a:lstStyle/>
          <a:p>
            <a:pPr algn="ctr"/>
            <a:endParaRPr lang="es-ES" sz="2200" i="1" dirty="0"/>
          </a:p>
          <a:p>
            <a:pPr algn="ctr"/>
            <a:r>
              <a:rPr lang="es-ES" sz="3200" dirty="0" smtClean="0"/>
              <a:t>Organización Interna</a:t>
            </a:r>
            <a:endParaRPr lang="es-ES" sz="3200" dirty="0"/>
          </a:p>
          <a:p>
            <a:pPr algn="ctr"/>
            <a:endParaRPr lang="es-ES" i="1" dirty="0" smtClean="0"/>
          </a:p>
        </p:txBody>
      </p:sp>
      <p:sp>
        <p:nvSpPr>
          <p:cNvPr id="5" name="Marcador de pie de página 4"/>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4257764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Programa</a:t>
            </a:r>
            <a:endParaRPr lang="es-ES" dirty="0"/>
          </a:p>
        </p:txBody>
      </p:sp>
      <p:sp>
        <p:nvSpPr>
          <p:cNvPr id="3" name="Marcador de contenido 2"/>
          <p:cNvSpPr>
            <a:spLocks noGrp="1"/>
          </p:cNvSpPr>
          <p:nvPr>
            <p:ph idx="1"/>
          </p:nvPr>
        </p:nvSpPr>
        <p:spPr>
          <a:solidFill>
            <a:schemeClr val="bg1">
              <a:alpha val="86000"/>
            </a:schemeClr>
          </a:solidFill>
        </p:spPr>
        <p:txBody>
          <a:bodyPr>
            <a:normAutofit fontScale="85000" lnSpcReduction="20000"/>
          </a:bodyPr>
          <a:lstStyle/>
          <a:p>
            <a:pPr marL="514350" indent="-514350">
              <a:buFont typeface="+mj-lt"/>
              <a:buAutoNum type="arabicPeriod"/>
            </a:pPr>
            <a:r>
              <a:rPr lang="es-ES" b="1" dirty="0">
                <a:solidFill>
                  <a:srgbClr val="0070C0"/>
                </a:solidFill>
              </a:rPr>
              <a:t>Proyecto Real Decreto del Reglamento que desarrolla la Ley de Auditoría de Cuentas</a:t>
            </a:r>
          </a:p>
          <a:p>
            <a:pPr marL="1314450" lvl="2" indent="-514350">
              <a:buFont typeface="+mj-lt"/>
              <a:buAutoNum type="alphaLcParenR"/>
            </a:pPr>
            <a:r>
              <a:rPr lang="es-ES" dirty="0"/>
              <a:t>Obligaciones de acción, comunicación, documentación y mantenimiento de registros. Obligaciones adicionales</a:t>
            </a:r>
          </a:p>
          <a:p>
            <a:pPr marL="1314450" lvl="2" indent="-514350">
              <a:buFont typeface="+mj-lt"/>
              <a:buAutoNum type="alphaLcParenR"/>
            </a:pPr>
            <a:r>
              <a:rPr lang="es-ES" dirty="0"/>
              <a:t>Independencia</a:t>
            </a:r>
          </a:p>
          <a:p>
            <a:pPr marL="1314450" lvl="2" indent="-514350">
              <a:buFont typeface="+mj-lt"/>
              <a:buAutoNum type="alphaLcParenR"/>
            </a:pPr>
            <a:r>
              <a:rPr lang="es-ES" dirty="0"/>
              <a:t>Honorarios</a:t>
            </a:r>
          </a:p>
          <a:p>
            <a:pPr marL="1314450" lvl="2" indent="-514350">
              <a:buFont typeface="+mj-lt"/>
              <a:buAutoNum type="alphaLcParenR"/>
            </a:pPr>
            <a:r>
              <a:rPr lang="es-ES" dirty="0"/>
              <a:t>Otras cuestiones de interés</a:t>
            </a:r>
          </a:p>
          <a:p>
            <a:pPr marL="514350" indent="-514350">
              <a:buFont typeface="+mj-lt"/>
              <a:buAutoNum type="arabicPeriod"/>
            </a:pPr>
            <a:endParaRPr lang="es-ES" b="1" dirty="0" smtClean="0">
              <a:solidFill>
                <a:srgbClr val="0070C0"/>
              </a:solidFill>
            </a:endParaRPr>
          </a:p>
          <a:p>
            <a:pPr marL="514350" indent="-514350">
              <a:buFont typeface="+mj-lt"/>
              <a:buAutoNum type="arabicPeriod"/>
            </a:pPr>
            <a:r>
              <a:rPr lang="es-ES" b="1" dirty="0">
                <a:solidFill>
                  <a:srgbClr val="0070C0"/>
                </a:solidFill>
              </a:rPr>
              <a:t>Ley 11/2018 de información no financiera: el papel del auditor y del </a:t>
            </a:r>
            <a:r>
              <a:rPr lang="es-ES" b="1" dirty="0" smtClean="0">
                <a:solidFill>
                  <a:srgbClr val="0070C0"/>
                </a:solidFill>
              </a:rPr>
              <a:t>prestador independiente </a:t>
            </a:r>
            <a:r>
              <a:rPr lang="es-ES" b="1" dirty="0">
                <a:solidFill>
                  <a:srgbClr val="0070C0"/>
                </a:solidFill>
              </a:rPr>
              <a:t>de servicios de verificación </a:t>
            </a:r>
            <a:endParaRPr lang="es-ES" b="1" dirty="0" smtClean="0">
              <a:solidFill>
                <a:srgbClr val="0070C0"/>
              </a:solidFill>
            </a:endParaRPr>
          </a:p>
          <a:p>
            <a:pPr marL="514350" indent="-514350">
              <a:buFont typeface="+mj-lt"/>
              <a:buAutoNum type="arabicPeriod"/>
            </a:pPr>
            <a:endParaRPr lang="es-ES" b="1" dirty="0">
              <a:solidFill>
                <a:srgbClr val="0070C0"/>
              </a:solidFill>
            </a:endParaRPr>
          </a:p>
          <a:p>
            <a:pPr marL="514350" indent="-514350">
              <a:buFont typeface="+mj-lt"/>
              <a:buAutoNum type="arabicPeriod"/>
            </a:pPr>
            <a:r>
              <a:rPr lang="es-ES" b="1" dirty="0" smtClean="0">
                <a:solidFill>
                  <a:srgbClr val="0070C0"/>
                </a:solidFill>
              </a:rPr>
              <a:t>Consultas </a:t>
            </a:r>
            <a:r>
              <a:rPr lang="es-ES" b="1" dirty="0" smtClean="0">
                <a:solidFill>
                  <a:srgbClr val="0070C0"/>
                </a:solidFill>
              </a:rPr>
              <a:t>auditoría ICAC 2018 (BOICAC Nº </a:t>
            </a:r>
            <a:r>
              <a:rPr lang="es-ES" b="1" dirty="0">
                <a:solidFill>
                  <a:srgbClr val="0070C0"/>
                </a:solidFill>
              </a:rPr>
              <a:t>113 y 115)</a:t>
            </a:r>
          </a:p>
        </p:txBody>
      </p:sp>
      <p:sp>
        <p:nvSpPr>
          <p:cNvPr id="4" name="Marcador de número de diapositiva 3"/>
          <p:cNvSpPr>
            <a:spLocks noGrp="1"/>
          </p:cNvSpPr>
          <p:nvPr>
            <p:ph type="sldNum" sz="quarter" idx="12"/>
          </p:nvPr>
        </p:nvSpPr>
        <p:spPr/>
        <p:txBody>
          <a:bodyPr/>
          <a:lstStyle/>
          <a:p>
            <a:fld id="{3E5787D7-D0DF-4A78-86FF-45FF7B6AC598}" type="slidenum">
              <a:rPr lang="es-ES" smtClean="0"/>
              <a:t>2</a:t>
            </a:fld>
            <a:endParaRPr lang="es-ES" dirty="0"/>
          </a:p>
        </p:txBody>
      </p:sp>
      <p:sp>
        <p:nvSpPr>
          <p:cNvPr id="5" name="Marcador de pie de página 4"/>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1665279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628801"/>
            <a:ext cx="8424936" cy="4896544"/>
          </a:xfrm>
        </p:spPr>
        <p:txBody>
          <a:bodyPr>
            <a:normAutofit fontScale="62500" lnSpcReduction="20000"/>
          </a:bodyPr>
          <a:lstStyle/>
          <a:p>
            <a:pPr marL="0" indent="0" algn="just">
              <a:buNone/>
            </a:pPr>
            <a:r>
              <a:rPr lang="es-ES" sz="3100" b="1" i="1" dirty="0" smtClean="0"/>
              <a:t>Organización </a:t>
            </a:r>
            <a:r>
              <a:rPr lang="es-ES" sz="3100" b="1" i="1" dirty="0"/>
              <a:t>y documentación del </a:t>
            </a:r>
            <a:r>
              <a:rPr lang="es-ES" sz="3100" b="1" i="1" dirty="0" smtClean="0"/>
              <a:t>trabajo (cont.)</a:t>
            </a:r>
          </a:p>
          <a:p>
            <a:endParaRPr lang="es-ES" dirty="0" smtClean="0"/>
          </a:p>
          <a:p>
            <a:pPr marL="0" indent="0" algn="just">
              <a:buNone/>
            </a:pPr>
            <a:r>
              <a:rPr lang="es-ES" sz="2900" dirty="0" smtClean="0"/>
              <a:t>“…deberán </a:t>
            </a:r>
            <a:r>
              <a:rPr lang="es-ES" sz="2900" dirty="0"/>
              <a:t>disponer de </a:t>
            </a:r>
            <a:r>
              <a:rPr lang="es-ES" sz="2900" b="1" dirty="0" smtClean="0"/>
              <a:t>sistemas informáticos</a:t>
            </a:r>
            <a:r>
              <a:rPr lang="es-ES" sz="2900" dirty="0" smtClean="0"/>
              <a:t> </a:t>
            </a:r>
            <a:r>
              <a:rPr lang="es-ES" sz="2900" dirty="0"/>
              <a:t>que deberán contar con controles, generales y de aplicaciones, </a:t>
            </a:r>
            <a:r>
              <a:rPr lang="es-ES" sz="2900" dirty="0" smtClean="0"/>
              <a:t>implementados eficazmente </a:t>
            </a:r>
            <a:r>
              <a:rPr lang="es-ES" sz="2900" dirty="0"/>
              <a:t>para que </a:t>
            </a:r>
            <a:r>
              <a:rPr lang="es-ES" sz="2900" b="1" u="sng" dirty="0"/>
              <a:t>no sea posible la modificación de los archivos de cada trabajo </a:t>
            </a:r>
            <a:r>
              <a:rPr lang="es-ES" sz="2900" b="1" u="sng" dirty="0" smtClean="0"/>
              <a:t>de auditoría </a:t>
            </a:r>
            <a:r>
              <a:rPr lang="es-ES" sz="2900" b="1" u="sng" dirty="0"/>
              <a:t>una vez transcurrido el plazo máximo de compilación</a:t>
            </a:r>
            <a:r>
              <a:rPr lang="es-ES" sz="2900" dirty="0"/>
              <a:t>, así como emplear la </a:t>
            </a:r>
            <a:r>
              <a:rPr lang="es-ES" sz="2900" dirty="0" smtClean="0"/>
              <a:t>diligencia debida </a:t>
            </a:r>
            <a:r>
              <a:rPr lang="es-ES" sz="2900" dirty="0"/>
              <a:t>que sea necesaria para reducir el riesgo de deterioro o pérdida</a:t>
            </a:r>
            <a:r>
              <a:rPr lang="es-ES" sz="2900" dirty="0" smtClean="0"/>
              <a:t>.” </a:t>
            </a:r>
          </a:p>
          <a:p>
            <a:pPr marL="0" indent="0" algn="just">
              <a:buNone/>
            </a:pPr>
            <a:endParaRPr lang="es-ES" sz="2900" dirty="0"/>
          </a:p>
          <a:p>
            <a:pPr marL="0" indent="0" algn="just">
              <a:buNone/>
            </a:pPr>
            <a:r>
              <a:rPr lang="es-ES" sz="2900" dirty="0" smtClean="0"/>
              <a:t>“Dichos </a:t>
            </a:r>
            <a:r>
              <a:rPr lang="es-ES" sz="2900" u="sng" dirty="0" smtClean="0"/>
              <a:t>controles deberán </a:t>
            </a:r>
            <a:r>
              <a:rPr lang="es-ES" sz="2900" u="sng" dirty="0"/>
              <a:t>asegurar razonablemente la custodia segura, integridad, recuperación, accesibilidad </a:t>
            </a:r>
            <a:r>
              <a:rPr lang="es-ES" sz="2900" u="sng" dirty="0" smtClean="0"/>
              <a:t>y autorización </a:t>
            </a:r>
            <a:r>
              <a:rPr lang="es-ES" sz="2900" u="sng" dirty="0"/>
              <a:t>restringida para su acceso</a:t>
            </a:r>
            <a:r>
              <a:rPr lang="es-ES" sz="2900" dirty="0"/>
              <a:t>. </a:t>
            </a:r>
            <a:r>
              <a:rPr lang="es-ES" sz="2900" b="1" dirty="0"/>
              <a:t>El sistema de informático deberá </a:t>
            </a:r>
            <a:r>
              <a:rPr lang="es-ES" sz="2900" b="1" u="sng" dirty="0"/>
              <a:t>permitir </a:t>
            </a:r>
            <a:r>
              <a:rPr lang="es-ES" sz="2900" b="1" u="sng" dirty="0" smtClean="0"/>
              <a:t>una </a:t>
            </a:r>
            <a:r>
              <a:rPr lang="es-ES" sz="2900" b="1" u="sng" dirty="0" smtClean="0">
                <a:solidFill>
                  <a:srgbClr val="0070C0"/>
                </a:solidFill>
              </a:rPr>
              <a:t>identificación </a:t>
            </a:r>
            <a:r>
              <a:rPr lang="es-ES" sz="2900" b="1" u="sng" dirty="0">
                <a:solidFill>
                  <a:srgbClr val="0070C0"/>
                </a:solidFill>
              </a:rPr>
              <a:t>inequívoca del archivo generado </a:t>
            </a:r>
            <a:r>
              <a:rPr lang="es-ES" sz="2900" b="1" u="sng" dirty="0"/>
              <a:t>compilado y de la fecha de la compilación y a </a:t>
            </a:r>
            <a:r>
              <a:rPr lang="es-ES" sz="2900" b="1" u="sng" dirty="0" smtClean="0"/>
              <a:t>tal efecto </a:t>
            </a:r>
            <a:r>
              <a:rPr lang="es-ES" sz="2900" b="1" u="sng" dirty="0"/>
              <a:t>asignará una referencia única para cada archivo</a:t>
            </a:r>
            <a:r>
              <a:rPr lang="es-ES" sz="2900" b="1" u="sng" dirty="0" smtClean="0"/>
              <a:t>.”</a:t>
            </a:r>
          </a:p>
          <a:p>
            <a:pPr marL="0" indent="0" algn="just">
              <a:buNone/>
            </a:pPr>
            <a:endParaRPr lang="es-ES" sz="2900" b="1" u="sng" dirty="0"/>
          </a:p>
          <a:p>
            <a:pPr marL="0" indent="0" algn="just">
              <a:buNone/>
            </a:pPr>
            <a:r>
              <a:rPr lang="es-ES" sz="2900" b="1" u="sng" dirty="0" smtClean="0"/>
              <a:t>“En </a:t>
            </a:r>
            <a:r>
              <a:rPr lang="es-ES" sz="2900" b="1" u="sng" dirty="0"/>
              <a:t>el sistema informático en el que se encuentre el archivo de auditoría de cada trabajo </a:t>
            </a:r>
            <a:r>
              <a:rPr lang="es-ES" sz="2900" b="1" u="sng" dirty="0" smtClean="0"/>
              <a:t>de auditoría </a:t>
            </a:r>
            <a:r>
              <a:rPr lang="es-ES" sz="2900" b="1" u="sng" dirty="0"/>
              <a:t>deberá quedar constancia del </a:t>
            </a:r>
            <a:r>
              <a:rPr lang="es-ES" sz="2900" b="1" u="sng" dirty="0">
                <a:solidFill>
                  <a:srgbClr val="0070C0"/>
                </a:solidFill>
              </a:rPr>
              <a:t>control de accesos </a:t>
            </a:r>
            <a:r>
              <a:rPr lang="es-ES" sz="2900" b="1" u="sng" dirty="0"/>
              <a:t>sobre los citados archivos y </a:t>
            </a:r>
            <a:r>
              <a:rPr lang="es-ES" sz="2900" b="1" u="sng" dirty="0" smtClean="0"/>
              <a:t>las acciones </a:t>
            </a:r>
            <a:r>
              <a:rPr lang="es-ES" sz="2900" b="1" u="sng" dirty="0"/>
              <a:t>realizadas sobre dichos archivos</a:t>
            </a:r>
            <a:r>
              <a:rPr lang="es-ES" sz="2900" b="1" u="sng" dirty="0" smtClean="0"/>
              <a:t>.”</a:t>
            </a:r>
          </a:p>
        </p:txBody>
      </p:sp>
      <p:sp>
        <p:nvSpPr>
          <p:cNvPr id="4" name="3 Marcador de número de diapositiva"/>
          <p:cNvSpPr>
            <a:spLocks noGrp="1"/>
          </p:cNvSpPr>
          <p:nvPr>
            <p:ph type="sldNum" sz="quarter" idx="12"/>
          </p:nvPr>
        </p:nvSpPr>
        <p:spPr/>
        <p:txBody>
          <a:bodyPr/>
          <a:lstStyle/>
          <a:p>
            <a:fld id="{3E5787D7-D0DF-4A78-86FF-45FF7B6AC598}" type="slidenum">
              <a:rPr lang="es-ES" smtClean="0"/>
              <a:t>20</a:t>
            </a:fld>
            <a:endParaRPr lang="es-ES" dirty="0"/>
          </a:p>
        </p:txBody>
      </p:sp>
      <p:sp>
        <p:nvSpPr>
          <p:cNvPr id="2" name="Rectángulo 1"/>
          <p:cNvSpPr/>
          <p:nvPr/>
        </p:nvSpPr>
        <p:spPr>
          <a:xfrm>
            <a:off x="467544" y="2091914"/>
            <a:ext cx="7920880" cy="369332"/>
          </a:xfrm>
          <a:prstGeom prst="rect">
            <a:avLst/>
          </a:prstGeom>
        </p:spPr>
        <p:txBody>
          <a:bodyPr wrap="square">
            <a:spAutoFit/>
          </a:bodyPr>
          <a:lstStyle/>
          <a:p>
            <a:pPr algn="just"/>
            <a:endParaRPr lang="es-ES" dirty="0"/>
          </a:p>
        </p:txBody>
      </p:sp>
      <p:sp>
        <p:nvSpPr>
          <p:cNvPr id="6" name="4 Rectángulo"/>
          <p:cNvSpPr/>
          <p:nvPr/>
        </p:nvSpPr>
        <p:spPr>
          <a:xfrm>
            <a:off x="39914" y="16899"/>
            <a:ext cx="9104085" cy="1415772"/>
          </a:xfrm>
          <a:prstGeom prst="rect">
            <a:avLst/>
          </a:prstGeom>
        </p:spPr>
        <p:txBody>
          <a:bodyPr wrap="square">
            <a:spAutoFit/>
          </a:bodyPr>
          <a:lstStyle/>
          <a:p>
            <a:pPr algn="ctr"/>
            <a:endParaRPr lang="es-ES" sz="2200" i="1" dirty="0"/>
          </a:p>
          <a:p>
            <a:pPr algn="ctr"/>
            <a:r>
              <a:rPr lang="es-ES" sz="3200" dirty="0"/>
              <a:t>Organización </a:t>
            </a:r>
            <a:r>
              <a:rPr lang="es-ES" sz="3200" dirty="0" smtClean="0"/>
              <a:t>Interna</a:t>
            </a:r>
            <a:endParaRPr lang="es-ES" sz="3200" dirty="0"/>
          </a:p>
          <a:p>
            <a:pPr algn="ctr"/>
            <a:endParaRPr lang="es-ES" sz="3200" dirty="0"/>
          </a:p>
        </p:txBody>
      </p:sp>
      <p:sp>
        <p:nvSpPr>
          <p:cNvPr id="5" name="Marcador de pie de página 4"/>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2915622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412776"/>
            <a:ext cx="8424936" cy="4680521"/>
          </a:xfrm>
        </p:spPr>
        <p:txBody>
          <a:bodyPr>
            <a:normAutofit/>
          </a:bodyPr>
          <a:lstStyle/>
          <a:p>
            <a:pPr marL="0" indent="0" algn="just">
              <a:buNone/>
            </a:pPr>
            <a:r>
              <a:rPr lang="es-ES" sz="1800" b="1" dirty="0" smtClean="0"/>
              <a:t>TOMA DE DECISIONES EN LA ENTIDAD AUDITADA</a:t>
            </a:r>
            <a:r>
              <a:rPr lang="es-ES" sz="1800" dirty="0" smtClean="0"/>
              <a:t>: se ha debatido ampliamente sobre los requerimientos de independencia, pero aún sigue siendo complejo a la hora de interpretación.</a:t>
            </a:r>
          </a:p>
          <a:p>
            <a:pPr marL="0" indent="0" algn="just">
              <a:buNone/>
            </a:pPr>
            <a:endParaRPr lang="es-ES" sz="1800" dirty="0"/>
          </a:p>
          <a:p>
            <a:pPr marL="0" indent="0" algn="just">
              <a:buNone/>
            </a:pPr>
            <a:r>
              <a:rPr lang="es-ES" sz="1800" dirty="0" smtClean="0"/>
              <a:t>La definición de </a:t>
            </a:r>
            <a:r>
              <a:rPr lang="es-ES" sz="1800" b="1" u="sng" dirty="0" smtClean="0"/>
              <a:t>participar de cualquier manera en la gestión y la toma de decisiones:</a:t>
            </a:r>
          </a:p>
          <a:p>
            <a:pPr marL="0" indent="0" algn="just">
              <a:buNone/>
            </a:pPr>
            <a:endParaRPr lang="es-ES" sz="1800" b="1" u="sng" dirty="0" smtClean="0"/>
          </a:p>
          <a:p>
            <a:pPr marL="0" indent="0" algn="just">
              <a:buNone/>
            </a:pPr>
            <a:r>
              <a:rPr lang="es-ES" sz="1800" dirty="0" smtClean="0"/>
              <a:t>“A </a:t>
            </a:r>
            <a:r>
              <a:rPr lang="es-ES" sz="1800" dirty="0"/>
              <a:t>los efectos de lo establecido en el artículo 14.2 de la Ley 22/2015, de 20 de julio, se entenderá </a:t>
            </a:r>
            <a:r>
              <a:rPr lang="es-ES" sz="1800" b="1" dirty="0"/>
              <a:t>que se ha participado de cualquier manera en la gestión o toma de decisiones de la entidad auditada cuando la presentación de propuestas, informes o recomendaciones influya en el ejercicio de las funciones</a:t>
            </a:r>
            <a:r>
              <a:rPr lang="es-ES" sz="1800" dirty="0"/>
              <a:t>, </a:t>
            </a:r>
            <a:r>
              <a:rPr lang="es-ES" sz="1800" b="1" u="sng" dirty="0">
                <a:solidFill>
                  <a:srgbClr val="002060"/>
                </a:solidFill>
              </a:rPr>
              <a:t>de facto o en apariencia</a:t>
            </a:r>
            <a:r>
              <a:rPr lang="es-ES" sz="1800" dirty="0"/>
              <a:t>, temporales o permanentes, </a:t>
            </a:r>
            <a:r>
              <a:rPr lang="es-ES" sz="1800" b="1" dirty="0"/>
              <a:t>que son propias del órgano de administración, de los cargos directivos, incluido el responsable del área económica financiera, o de quien desempeñe funciones de supervisión o control interno en la entidad auditada</a:t>
            </a:r>
            <a:r>
              <a:rPr lang="es-ES" sz="1800" dirty="0"/>
              <a:t>. </a:t>
            </a:r>
            <a:endParaRPr lang="es-ES" sz="1800" b="1" u="sng" dirty="0"/>
          </a:p>
          <a:p>
            <a:pPr marL="0" indent="0" algn="just">
              <a:buNone/>
            </a:pPr>
            <a:endParaRPr lang="es-ES" sz="1800" dirty="0"/>
          </a:p>
        </p:txBody>
      </p:sp>
      <p:sp>
        <p:nvSpPr>
          <p:cNvPr id="4" name="3 Marcador de número de diapositiva"/>
          <p:cNvSpPr>
            <a:spLocks noGrp="1"/>
          </p:cNvSpPr>
          <p:nvPr>
            <p:ph type="sldNum" sz="quarter" idx="12"/>
          </p:nvPr>
        </p:nvSpPr>
        <p:spPr/>
        <p:txBody>
          <a:bodyPr/>
          <a:lstStyle/>
          <a:p>
            <a:fld id="{3E5787D7-D0DF-4A78-86FF-45FF7B6AC598}" type="slidenum">
              <a:rPr lang="es-ES" smtClean="0"/>
              <a:t>21</a:t>
            </a:fld>
            <a:endParaRPr lang="es-ES" dirty="0"/>
          </a:p>
        </p:txBody>
      </p:sp>
      <p:sp>
        <p:nvSpPr>
          <p:cNvPr id="5" name="4 Rectángulo"/>
          <p:cNvSpPr/>
          <p:nvPr/>
        </p:nvSpPr>
        <p:spPr>
          <a:xfrm>
            <a:off x="467544" y="476672"/>
            <a:ext cx="7560840" cy="584775"/>
          </a:xfrm>
          <a:prstGeom prst="rect">
            <a:avLst/>
          </a:prstGeom>
        </p:spPr>
        <p:txBody>
          <a:bodyPr wrap="square">
            <a:spAutoFit/>
          </a:bodyPr>
          <a:lstStyle/>
          <a:p>
            <a:pPr algn="ctr"/>
            <a:r>
              <a:rPr lang="es-ES" sz="3200" dirty="0" smtClean="0"/>
              <a:t>Independencia</a:t>
            </a:r>
            <a:endParaRPr lang="es-ES" sz="3200" dirty="0"/>
          </a:p>
        </p:txBody>
      </p:sp>
      <p:sp>
        <p:nvSpPr>
          <p:cNvPr id="2" name="Marcador de pie de página 1"/>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005973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412776"/>
            <a:ext cx="8424936" cy="4680521"/>
          </a:xfrm>
        </p:spPr>
        <p:txBody>
          <a:bodyPr>
            <a:normAutofit/>
          </a:bodyPr>
          <a:lstStyle/>
          <a:p>
            <a:pPr marL="0" indent="0" algn="just">
              <a:buNone/>
            </a:pPr>
            <a:r>
              <a:rPr lang="es-ES" sz="1800" dirty="0" smtClean="0"/>
              <a:t>La definición de </a:t>
            </a:r>
            <a:r>
              <a:rPr lang="es-ES" sz="1800" b="1" u="sng" dirty="0" smtClean="0"/>
              <a:t>participar de cualquier manera en la gestión y la toma de decisiones (sigue):</a:t>
            </a:r>
          </a:p>
          <a:p>
            <a:pPr marL="0" indent="0" algn="just">
              <a:buNone/>
            </a:pPr>
            <a:endParaRPr lang="es-ES" sz="1800" b="1" u="sng" dirty="0" smtClean="0"/>
          </a:p>
          <a:p>
            <a:pPr marL="0" indent="0" algn="just">
              <a:buNone/>
            </a:pPr>
            <a:r>
              <a:rPr lang="es-ES" sz="1800" dirty="0" smtClean="0"/>
              <a:t>“Asimismo </a:t>
            </a:r>
            <a:r>
              <a:rPr lang="es-ES" sz="1800" dirty="0"/>
              <a:t>se considerará que el auditor de cuentas o la sociedad de auditoría participan en la gestión o toma de decisiones de la entidad auditada, </a:t>
            </a:r>
            <a:r>
              <a:rPr lang="es-ES" sz="1800" b="1" dirty="0"/>
              <a:t>cuando presten servicios que afecten a la resolución de situaciones que pudieran afectar a la capacidad de la entidad para continuar como empresa en funcionamiento, la determinación de su estructura societaria o que impliquen la gestión del capital circulante, el suministro de información financiera, la optimización de procesos empresariales, la gestión de tesorería, la fijación de precios de transferencia, la creación de eficiencia en la cadena de suministro y otros similares. </a:t>
            </a:r>
            <a:r>
              <a:rPr lang="es-ES" sz="1800" b="1" dirty="0">
                <a:solidFill>
                  <a:srgbClr val="FF0000"/>
                </a:solidFill>
              </a:rPr>
              <a:t>(Aclaración)</a:t>
            </a:r>
          </a:p>
          <a:p>
            <a:pPr marL="0" indent="0" algn="just">
              <a:buNone/>
            </a:pPr>
            <a:endParaRPr lang="es-ES" sz="1800" dirty="0"/>
          </a:p>
        </p:txBody>
      </p:sp>
      <p:sp>
        <p:nvSpPr>
          <p:cNvPr id="4" name="3 Marcador de número de diapositiva"/>
          <p:cNvSpPr>
            <a:spLocks noGrp="1"/>
          </p:cNvSpPr>
          <p:nvPr>
            <p:ph type="sldNum" sz="quarter" idx="12"/>
          </p:nvPr>
        </p:nvSpPr>
        <p:spPr/>
        <p:txBody>
          <a:bodyPr/>
          <a:lstStyle/>
          <a:p>
            <a:fld id="{3E5787D7-D0DF-4A78-86FF-45FF7B6AC598}" type="slidenum">
              <a:rPr lang="es-ES" smtClean="0"/>
              <a:t>22</a:t>
            </a:fld>
            <a:endParaRPr lang="es-ES" dirty="0"/>
          </a:p>
        </p:txBody>
      </p:sp>
      <p:sp>
        <p:nvSpPr>
          <p:cNvPr id="5" name="4 Rectángulo"/>
          <p:cNvSpPr/>
          <p:nvPr/>
        </p:nvSpPr>
        <p:spPr>
          <a:xfrm>
            <a:off x="467544" y="476672"/>
            <a:ext cx="7560840" cy="584775"/>
          </a:xfrm>
          <a:prstGeom prst="rect">
            <a:avLst/>
          </a:prstGeom>
        </p:spPr>
        <p:txBody>
          <a:bodyPr wrap="square">
            <a:spAutoFit/>
          </a:bodyPr>
          <a:lstStyle/>
          <a:p>
            <a:pPr algn="ctr"/>
            <a:r>
              <a:rPr lang="es-ES" sz="3200" dirty="0" smtClean="0"/>
              <a:t>Independencia</a:t>
            </a:r>
            <a:endParaRPr lang="es-ES" sz="3200" dirty="0"/>
          </a:p>
        </p:txBody>
      </p:sp>
      <p:sp>
        <p:nvSpPr>
          <p:cNvPr id="2" name="Marcador de pie de página 1"/>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9045115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052736"/>
            <a:ext cx="8424936" cy="4680521"/>
          </a:xfrm>
        </p:spPr>
        <p:txBody>
          <a:bodyPr>
            <a:normAutofit fontScale="92500" lnSpcReduction="10000"/>
          </a:bodyPr>
          <a:lstStyle/>
          <a:p>
            <a:pPr marL="0" indent="0" algn="just">
              <a:buNone/>
            </a:pPr>
            <a:endParaRPr lang="es-ES" sz="1800" dirty="0" smtClean="0"/>
          </a:p>
          <a:p>
            <a:pPr marL="0" indent="0" algn="just">
              <a:buNone/>
            </a:pPr>
            <a:r>
              <a:rPr lang="es-ES" sz="2100" dirty="0" smtClean="0"/>
              <a:t>Con </a:t>
            </a:r>
            <a:r>
              <a:rPr lang="es-ES" sz="2100" dirty="0"/>
              <a:t>carácter general, </a:t>
            </a:r>
            <a:r>
              <a:rPr lang="es-ES" sz="2100" b="1" dirty="0"/>
              <a:t>no se entenderá que el auditor de cuentas ha participado en la </a:t>
            </a:r>
            <a:r>
              <a:rPr lang="es-ES" sz="2100" b="1" dirty="0" smtClean="0"/>
              <a:t>toma de </a:t>
            </a:r>
            <a:r>
              <a:rPr lang="es-ES" sz="2100" b="1" dirty="0"/>
              <a:t>decisiones de la entidad auditada cuando </a:t>
            </a:r>
            <a:r>
              <a:rPr lang="es-ES" sz="2100" b="1" dirty="0" smtClean="0"/>
              <a:t>realice algún </a:t>
            </a:r>
            <a:r>
              <a:rPr lang="es-ES" sz="2100" b="1" dirty="0"/>
              <a:t>trabajo o emita algún informe </a:t>
            </a:r>
            <a:r>
              <a:rPr lang="es-ES" sz="2100" b="1" dirty="0" smtClean="0"/>
              <a:t>o recomendación </a:t>
            </a:r>
            <a:r>
              <a:rPr lang="es-ES" sz="2100" b="1" dirty="0"/>
              <a:t>relacionada con cualquier servicio ajeno a la auditoría en la medida </a:t>
            </a:r>
            <a:r>
              <a:rPr lang="es-ES" sz="2100" b="1" dirty="0" smtClean="0"/>
              <a:t>que concurran </a:t>
            </a:r>
            <a:r>
              <a:rPr lang="es-ES" sz="2100" b="1" dirty="0"/>
              <a:t>las siguientes tres circunstancias</a:t>
            </a:r>
            <a:r>
              <a:rPr lang="es-ES" sz="2100" dirty="0" smtClean="0"/>
              <a:t>:</a:t>
            </a:r>
          </a:p>
          <a:p>
            <a:pPr marL="0" indent="0" algn="just">
              <a:buNone/>
            </a:pPr>
            <a:endParaRPr lang="es-ES" sz="2100" b="1" dirty="0">
              <a:solidFill>
                <a:srgbClr val="FF0000"/>
              </a:solidFill>
            </a:endParaRPr>
          </a:p>
          <a:p>
            <a:pPr marL="457200" indent="-457200">
              <a:buAutoNum type="alphaLcParenR"/>
            </a:pPr>
            <a:r>
              <a:rPr lang="es-ES" sz="2100" dirty="0" smtClean="0"/>
              <a:t>Permita </a:t>
            </a:r>
            <a:r>
              <a:rPr lang="es-ES" sz="2100" dirty="0"/>
              <a:t>a la entidad auditada decidir entre alternativas razonables que lleven a la </a:t>
            </a:r>
            <a:r>
              <a:rPr lang="es-ES" sz="2100" dirty="0" smtClean="0"/>
              <a:t>toma de </a:t>
            </a:r>
            <a:r>
              <a:rPr lang="es-ES" sz="2100" dirty="0"/>
              <a:t>decisiones </a:t>
            </a:r>
            <a:r>
              <a:rPr lang="es-ES" sz="2100" dirty="0" smtClean="0"/>
              <a:t>diferentes.</a:t>
            </a:r>
          </a:p>
          <a:p>
            <a:pPr marL="457200" indent="-457200">
              <a:buAutoNum type="alphaLcParenR"/>
            </a:pPr>
            <a:endParaRPr lang="es-ES" sz="2100" dirty="0" smtClean="0"/>
          </a:p>
          <a:p>
            <a:pPr marL="457200" indent="-457200">
              <a:buAutoNum type="alphaLcParenR"/>
            </a:pPr>
            <a:r>
              <a:rPr lang="es-ES" sz="2100" dirty="0" smtClean="0"/>
              <a:t>Estén </a:t>
            </a:r>
            <a:r>
              <a:rPr lang="es-ES" sz="2100" dirty="0"/>
              <a:t>basados en datos observables o en estándares o prácticas </a:t>
            </a:r>
            <a:r>
              <a:rPr lang="es-ES" sz="2100" dirty="0" smtClean="0"/>
              <a:t>habituales.</a:t>
            </a:r>
          </a:p>
          <a:p>
            <a:pPr marL="457200" indent="-457200">
              <a:buAutoNum type="alphaLcParenR"/>
            </a:pPr>
            <a:endParaRPr lang="es-ES" sz="2100" dirty="0" smtClean="0"/>
          </a:p>
          <a:p>
            <a:pPr marL="457200" indent="-457200">
              <a:buAutoNum type="alphaLcParenR"/>
            </a:pPr>
            <a:r>
              <a:rPr lang="es-ES" sz="2100" dirty="0" smtClean="0"/>
              <a:t>La </a:t>
            </a:r>
            <a:r>
              <a:rPr lang="es-ES" sz="2100" dirty="0"/>
              <a:t>entidad auditada, mediante personas cualificadas y con experiencia, evalúe los trabajos o recomendaciones objeto del servicio y ponga dicha evaluación a disposición de las personas con competencia en la gestión o toma de decisiones en la entidad auditada.</a:t>
            </a:r>
          </a:p>
        </p:txBody>
      </p:sp>
      <p:sp>
        <p:nvSpPr>
          <p:cNvPr id="4" name="3 Marcador de número de diapositiva"/>
          <p:cNvSpPr>
            <a:spLocks noGrp="1"/>
          </p:cNvSpPr>
          <p:nvPr>
            <p:ph type="sldNum" sz="quarter" idx="12"/>
          </p:nvPr>
        </p:nvSpPr>
        <p:spPr/>
        <p:txBody>
          <a:bodyPr/>
          <a:lstStyle/>
          <a:p>
            <a:fld id="{3E5787D7-D0DF-4A78-86FF-45FF7B6AC598}" type="slidenum">
              <a:rPr lang="es-ES" smtClean="0"/>
              <a:t>23</a:t>
            </a:fld>
            <a:endParaRPr lang="es-ES" dirty="0"/>
          </a:p>
        </p:txBody>
      </p:sp>
      <p:sp>
        <p:nvSpPr>
          <p:cNvPr id="6" name="4 Rectángulo"/>
          <p:cNvSpPr/>
          <p:nvPr/>
        </p:nvSpPr>
        <p:spPr>
          <a:xfrm>
            <a:off x="467544" y="608994"/>
            <a:ext cx="7560840" cy="430887"/>
          </a:xfrm>
          <a:prstGeom prst="rect">
            <a:avLst/>
          </a:prstGeom>
        </p:spPr>
        <p:txBody>
          <a:bodyPr wrap="square">
            <a:spAutoFit/>
          </a:bodyPr>
          <a:lstStyle/>
          <a:p>
            <a:pPr algn="ctr"/>
            <a:r>
              <a:rPr lang="es-ES" sz="2200" b="1" i="1" dirty="0" smtClean="0"/>
              <a:t>Independencia</a:t>
            </a:r>
            <a:endParaRPr lang="es-ES" sz="2200" b="1" i="1" dirty="0"/>
          </a:p>
        </p:txBody>
      </p:sp>
      <p:sp>
        <p:nvSpPr>
          <p:cNvPr id="2" name="Marcador de pie de página 1"/>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2431231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24744"/>
            <a:ext cx="8424936" cy="4680521"/>
          </a:xfrm>
        </p:spPr>
        <p:txBody>
          <a:bodyPr>
            <a:normAutofit fontScale="92500" lnSpcReduction="10000"/>
          </a:bodyPr>
          <a:lstStyle/>
          <a:p>
            <a:pPr marL="0" indent="0" algn="just">
              <a:buNone/>
            </a:pPr>
            <a:r>
              <a:rPr lang="es-ES" sz="2400" b="1" i="1" dirty="0" smtClean="0"/>
              <a:t>Identificación </a:t>
            </a:r>
            <a:r>
              <a:rPr lang="es-ES" sz="2400" b="1" i="1" dirty="0"/>
              <a:t>y evaluación de </a:t>
            </a:r>
            <a:r>
              <a:rPr lang="es-ES" sz="2400" b="1" i="1" dirty="0" smtClean="0"/>
              <a:t>amenazas.</a:t>
            </a:r>
          </a:p>
          <a:p>
            <a:pPr marL="0" indent="0" algn="just">
              <a:buNone/>
            </a:pPr>
            <a:endParaRPr lang="es-ES" sz="2400" b="1" i="1" dirty="0" smtClean="0"/>
          </a:p>
          <a:p>
            <a:pPr marL="0" indent="0" algn="just">
              <a:buNone/>
            </a:pPr>
            <a:r>
              <a:rPr lang="es-ES" sz="2100" b="1" dirty="0" smtClean="0"/>
              <a:t>La </a:t>
            </a:r>
            <a:r>
              <a:rPr lang="es-ES" sz="2100" b="1" dirty="0"/>
              <a:t>importancia de las amenazas depende de factores, cuantificables o no</a:t>
            </a:r>
            <a:r>
              <a:rPr lang="es-ES" sz="2100" dirty="0"/>
              <a:t>, tales como: </a:t>
            </a:r>
            <a:r>
              <a:rPr lang="es-ES" sz="2100" b="1" dirty="0" smtClean="0"/>
              <a:t>la condición</a:t>
            </a:r>
            <a:r>
              <a:rPr lang="es-ES" sz="2100" b="1" dirty="0"/>
              <a:t>, grado de responsabilidad o cargo, así como la proximidad o influencia de </a:t>
            </a:r>
            <a:r>
              <a:rPr lang="es-ES" sz="2100" b="1" dirty="0" smtClean="0"/>
              <a:t>las personas </a:t>
            </a:r>
            <a:r>
              <a:rPr lang="es-ES" sz="2100" b="1" dirty="0"/>
              <a:t>implicadas; la naturaleza del factor, interés, relación o circunstancia que origina </a:t>
            </a:r>
            <a:r>
              <a:rPr lang="es-ES" sz="2100" b="1" dirty="0" smtClean="0"/>
              <a:t>la amenaza</a:t>
            </a:r>
            <a:r>
              <a:rPr lang="es-ES" sz="2100" b="1" dirty="0"/>
              <a:t>; la confluencia de intereses y su significatividad y vinculación, así como el efecto </a:t>
            </a:r>
            <a:r>
              <a:rPr lang="es-ES" sz="2100" b="1" dirty="0" smtClean="0"/>
              <a:t>en la </a:t>
            </a:r>
            <a:r>
              <a:rPr lang="es-ES" sz="2100" b="1" dirty="0"/>
              <a:t>información financiera a auditar; la concurrencia de otras circunstancias de las que </a:t>
            </a:r>
            <a:r>
              <a:rPr lang="es-ES" sz="2100" b="1" dirty="0" smtClean="0"/>
              <a:t>puedan surgir </a:t>
            </a:r>
            <a:r>
              <a:rPr lang="es-ES" sz="2100" b="1" dirty="0"/>
              <a:t>otras amenazas, los servicios y relaciones mantenidos con la entidad auditada; y </a:t>
            </a:r>
            <a:r>
              <a:rPr lang="es-ES" sz="2100" b="1" dirty="0" smtClean="0"/>
              <a:t>el contexto </a:t>
            </a:r>
            <a:r>
              <a:rPr lang="es-ES" sz="2100" b="1" dirty="0"/>
              <a:t>en que se realiza la auditoría de </a:t>
            </a:r>
            <a:r>
              <a:rPr lang="es-ES" sz="2100" b="1" dirty="0" smtClean="0"/>
              <a:t>cuentas.</a:t>
            </a:r>
            <a:r>
              <a:rPr lang="es-ES" sz="2100" dirty="0" smtClean="0"/>
              <a:t>” </a:t>
            </a:r>
            <a:r>
              <a:rPr lang="es-ES" sz="2100" b="1" dirty="0" smtClean="0">
                <a:solidFill>
                  <a:srgbClr val="FF0000"/>
                </a:solidFill>
              </a:rPr>
              <a:t>(Aclaración)</a:t>
            </a:r>
          </a:p>
          <a:p>
            <a:pPr marL="0" indent="0" algn="just">
              <a:buNone/>
            </a:pPr>
            <a:endParaRPr lang="es-ES" sz="2100" b="1" dirty="0" smtClean="0">
              <a:solidFill>
                <a:srgbClr val="FF0000"/>
              </a:solidFill>
            </a:endParaRPr>
          </a:p>
          <a:p>
            <a:pPr marL="0" indent="0" algn="just">
              <a:buNone/>
            </a:pPr>
            <a:r>
              <a:rPr lang="es-ES" sz="2100" b="1" dirty="0" smtClean="0"/>
              <a:t>Una </a:t>
            </a:r>
            <a:r>
              <a:rPr lang="es-ES" sz="2100" b="1" dirty="0"/>
              <a:t>amenaza se considerará significativa si</a:t>
            </a:r>
            <a:r>
              <a:rPr lang="es-ES" sz="2100" dirty="0"/>
              <a:t>, de acuerdo con los factores que </a:t>
            </a:r>
            <a:r>
              <a:rPr lang="es-ES" sz="2100" dirty="0" smtClean="0"/>
              <a:t>concurran, </a:t>
            </a:r>
            <a:r>
              <a:rPr lang="es-ES" sz="2100" b="1" dirty="0" smtClean="0"/>
              <a:t>tanto </a:t>
            </a:r>
            <a:r>
              <a:rPr lang="es-ES" sz="2100" b="1" dirty="0"/>
              <a:t>individualmente consideradas como en su conjunto con el resto de </a:t>
            </a:r>
            <a:r>
              <a:rPr lang="es-ES" sz="2100" b="1" dirty="0" smtClean="0"/>
              <a:t>amenazas identificadas</a:t>
            </a:r>
            <a:r>
              <a:rPr lang="es-ES" sz="2100" b="1" dirty="0"/>
              <a:t>, se incrementa el nivel de riesgo hasta el punto de que se vea comprometida </a:t>
            </a:r>
            <a:r>
              <a:rPr lang="es-ES" sz="2100" b="1" dirty="0" smtClean="0"/>
              <a:t>su independencia.</a:t>
            </a:r>
            <a:endParaRPr lang="es-ES" sz="2100" b="1" i="1" dirty="0">
              <a:solidFill>
                <a:srgbClr val="FF0000"/>
              </a:solidFill>
            </a:endParaRPr>
          </a:p>
        </p:txBody>
      </p:sp>
      <p:sp>
        <p:nvSpPr>
          <p:cNvPr id="4" name="3 Marcador de número de diapositiva"/>
          <p:cNvSpPr>
            <a:spLocks noGrp="1"/>
          </p:cNvSpPr>
          <p:nvPr>
            <p:ph type="sldNum" sz="quarter" idx="12"/>
          </p:nvPr>
        </p:nvSpPr>
        <p:spPr/>
        <p:txBody>
          <a:bodyPr/>
          <a:lstStyle/>
          <a:p>
            <a:fld id="{3E5787D7-D0DF-4A78-86FF-45FF7B6AC598}" type="slidenum">
              <a:rPr lang="es-ES" smtClean="0"/>
              <a:t>24</a:t>
            </a:fld>
            <a:endParaRPr lang="es-ES" dirty="0"/>
          </a:p>
        </p:txBody>
      </p:sp>
      <p:sp>
        <p:nvSpPr>
          <p:cNvPr id="2" name="Marcador de pie de página 1"/>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094450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675829"/>
            <a:ext cx="8424936" cy="4680521"/>
          </a:xfrm>
          <a:noFill/>
        </p:spPr>
        <p:txBody>
          <a:bodyPr>
            <a:normAutofit/>
          </a:bodyPr>
          <a:lstStyle/>
          <a:p>
            <a:pPr marL="0" indent="0" algn="just">
              <a:buNone/>
            </a:pPr>
            <a:r>
              <a:rPr lang="es-ES" sz="2200" b="1" i="1" dirty="0" smtClean="0"/>
              <a:t>Documentación de las amenazas y salvaguardas</a:t>
            </a:r>
          </a:p>
          <a:p>
            <a:pPr marL="0" indent="0" algn="just">
              <a:buNone/>
            </a:pPr>
            <a:endParaRPr lang="es-ES" sz="2200" b="1" i="1" dirty="0"/>
          </a:p>
          <a:p>
            <a:pPr marL="0" indent="0" algn="just">
              <a:buNone/>
            </a:pPr>
            <a:r>
              <a:rPr lang="es-ES" sz="2200" dirty="0" smtClean="0"/>
              <a:t>-Requerimientos bastante más severos.</a:t>
            </a:r>
          </a:p>
          <a:p>
            <a:pPr marL="0" indent="0" algn="just">
              <a:buNone/>
            </a:pPr>
            <a:endParaRPr lang="es-ES" sz="2200" dirty="0"/>
          </a:p>
          <a:p>
            <a:pPr marL="0" indent="0" algn="just">
              <a:buNone/>
            </a:pPr>
            <a:r>
              <a:rPr lang="es-ES" sz="2200" dirty="0" smtClean="0"/>
              <a:t>-Se exige revisar y documentar antes de la emisión del informe de auditoría si las salvaguardas aplicadas a las amenazas significativas detectadas han sido efectivas (lo que implica en el fondo un </a:t>
            </a:r>
            <a:r>
              <a:rPr lang="es-ES" sz="2200" b="1" u="sng" dirty="0" smtClean="0">
                <a:solidFill>
                  <a:srgbClr val="002060"/>
                </a:solidFill>
              </a:rPr>
              <a:t>control permanente en la auditoría</a:t>
            </a:r>
            <a:r>
              <a:rPr lang="es-ES" sz="2200" dirty="0" smtClean="0"/>
              <a:t>).</a:t>
            </a:r>
          </a:p>
        </p:txBody>
      </p:sp>
      <p:sp>
        <p:nvSpPr>
          <p:cNvPr id="4" name="3 Marcador de número de diapositiva"/>
          <p:cNvSpPr>
            <a:spLocks noGrp="1"/>
          </p:cNvSpPr>
          <p:nvPr>
            <p:ph type="sldNum" sz="quarter" idx="12"/>
          </p:nvPr>
        </p:nvSpPr>
        <p:spPr/>
        <p:txBody>
          <a:bodyPr/>
          <a:lstStyle/>
          <a:p>
            <a:fld id="{3E5787D7-D0DF-4A78-86FF-45FF7B6AC598}" type="slidenum">
              <a:rPr lang="es-ES" smtClean="0"/>
              <a:t>25</a:t>
            </a:fld>
            <a:endParaRPr lang="es-ES" dirty="0"/>
          </a:p>
        </p:txBody>
      </p:sp>
      <p:sp>
        <p:nvSpPr>
          <p:cNvPr id="5" name="4 Rectángulo"/>
          <p:cNvSpPr/>
          <p:nvPr/>
        </p:nvSpPr>
        <p:spPr>
          <a:xfrm>
            <a:off x="0" y="476672"/>
            <a:ext cx="9144000" cy="584775"/>
          </a:xfrm>
          <a:prstGeom prst="rect">
            <a:avLst/>
          </a:prstGeom>
        </p:spPr>
        <p:txBody>
          <a:bodyPr wrap="square">
            <a:spAutoFit/>
          </a:bodyPr>
          <a:lstStyle/>
          <a:p>
            <a:pPr algn="ctr"/>
            <a:r>
              <a:rPr lang="es-ES" sz="3200" dirty="0" smtClean="0"/>
              <a:t>Independencia</a:t>
            </a:r>
            <a:endParaRPr lang="es-ES" sz="3200" dirty="0"/>
          </a:p>
        </p:txBody>
      </p:sp>
      <p:sp>
        <p:nvSpPr>
          <p:cNvPr id="2" name="Marcador de pie de página 1"/>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11303254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675829"/>
            <a:ext cx="8424936" cy="4680521"/>
          </a:xfrm>
          <a:noFill/>
        </p:spPr>
        <p:txBody>
          <a:bodyPr>
            <a:normAutofit/>
          </a:bodyPr>
          <a:lstStyle/>
          <a:p>
            <a:pPr marL="0" indent="0" algn="just">
              <a:buNone/>
            </a:pPr>
            <a:r>
              <a:rPr lang="es-ES" sz="2200" b="1" i="1" dirty="0"/>
              <a:t>A</a:t>
            </a:r>
            <a:r>
              <a:rPr lang="es-ES" sz="2200" b="1" i="1" dirty="0" smtClean="0"/>
              <a:t>menazas y salvaguardas: las empresas vinculadas</a:t>
            </a:r>
          </a:p>
          <a:p>
            <a:pPr marL="0" indent="0" algn="just">
              <a:buNone/>
            </a:pPr>
            <a:endParaRPr lang="es-ES" sz="2200" b="1" i="1" dirty="0"/>
          </a:p>
          <a:p>
            <a:pPr marL="0" indent="0" algn="just">
              <a:buNone/>
            </a:pPr>
            <a:r>
              <a:rPr lang="es-ES" sz="2200" dirty="0" smtClean="0"/>
              <a:t>-Se </a:t>
            </a:r>
            <a:r>
              <a:rPr lang="es-ES" sz="2200" dirty="0"/>
              <a:t>han de </a:t>
            </a:r>
            <a:r>
              <a:rPr lang="es-ES" sz="2200" dirty="0" smtClean="0"/>
              <a:t>identificar las </a:t>
            </a:r>
            <a:r>
              <a:rPr lang="es-ES" sz="2200" dirty="0"/>
              <a:t>amenazas </a:t>
            </a:r>
            <a:r>
              <a:rPr lang="es-ES" sz="2200" b="1" u="sng" dirty="0">
                <a:solidFill>
                  <a:srgbClr val="002060"/>
                </a:solidFill>
              </a:rPr>
              <a:t>con origen </a:t>
            </a:r>
            <a:r>
              <a:rPr lang="es-ES" sz="2200" b="1" u="sng" dirty="0" smtClean="0">
                <a:solidFill>
                  <a:srgbClr val="002060"/>
                </a:solidFill>
              </a:rPr>
              <a:t>en cualquier </a:t>
            </a:r>
            <a:r>
              <a:rPr lang="es-ES" sz="2200" b="1" u="sng" dirty="0">
                <a:solidFill>
                  <a:srgbClr val="002060"/>
                </a:solidFill>
              </a:rPr>
              <a:t>entidad vinculada</a:t>
            </a:r>
            <a:r>
              <a:rPr lang="es-ES" sz="2200" dirty="0"/>
              <a:t> </a:t>
            </a:r>
            <a:r>
              <a:rPr lang="es-ES" sz="2200" dirty="0" smtClean="0"/>
              <a:t>al cliente </a:t>
            </a:r>
            <a:r>
              <a:rPr lang="es-ES" sz="2200" dirty="0"/>
              <a:t>de auditoría</a:t>
            </a:r>
            <a:r>
              <a:rPr lang="es-ES" sz="2200" dirty="0" smtClean="0"/>
              <a:t>.</a:t>
            </a:r>
          </a:p>
          <a:p>
            <a:pPr marL="0" indent="0" algn="just">
              <a:buNone/>
            </a:pPr>
            <a:endParaRPr lang="es-ES" sz="2200" dirty="0"/>
          </a:p>
          <a:p>
            <a:pPr marL="0" indent="0" algn="just">
              <a:buNone/>
            </a:pPr>
            <a:r>
              <a:rPr lang="es-ES" sz="2200" dirty="0" smtClean="0"/>
              <a:t>-¿Deben determinarse </a:t>
            </a:r>
            <a:r>
              <a:rPr lang="es-ES" sz="2200" dirty="0"/>
              <a:t>las amenazas </a:t>
            </a:r>
            <a:r>
              <a:rPr lang="es-ES" sz="2200" dirty="0" smtClean="0"/>
              <a:t>originadas por </a:t>
            </a:r>
            <a:r>
              <a:rPr lang="es-ES" sz="2200" dirty="0"/>
              <a:t>cualquier circunstancia en </a:t>
            </a:r>
            <a:r>
              <a:rPr lang="es-ES" sz="2200" dirty="0" smtClean="0"/>
              <a:t>las entidades </a:t>
            </a:r>
            <a:r>
              <a:rPr lang="es-ES" sz="2200" dirty="0"/>
              <a:t>vinculadas </a:t>
            </a:r>
            <a:r>
              <a:rPr lang="es-ES" sz="2200" dirty="0" smtClean="0"/>
              <a:t>con tal perímetro? </a:t>
            </a:r>
          </a:p>
          <a:p>
            <a:pPr marL="0" indent="0" algn="just">
              <a:buNone/>
            </a:pPr>
            <a:endParaRPr lang="es-ES" sz="2200" dirty="0"/>
          </a:p>
          <a:p>
            <a:pPr marL="0" indent="0" algn="just">
              <a:buNone/>
            </a:pPr>
            <a:r>
              <a:rPr lang="es-ES" sz="2200" dirty="0" smtClean="0"/>
              <a:t>-Ojo: debemos considerar la significatividad </a:t>
            </a:r>
            <a:r>
              <a:rPr lang="es-ES" sz="2200" dirty="0"/>
              <a:t>de </a:t>
            </a:r>
            <a:r>
              <a:rPr lang="es-ES" sz="2200" dirty="0" smtClean="0"/>
              <a:t>la entidad </a:t>
            </a:r>
            <a:r>
              <a:rPr lang="es-ES" sz="2200" dirty="0"/>
              <a:t>vinculada en la entidad </a:t>
            </a:r>
            <a:r>
              <a:rPr lang="es-ES" sz="2200" dirty="0" smtClean="0"/>
              <a:t>auditada, que limita </a:t>
            </a:r>
            <a:r>
              <a:rPr lang="es-ES" sz="2200" dirty="0"/>
              <a:t>las vinculadas por </a:t>
            </a:r>
            <a:r>
              <a:rPr lang="es-ES" sz="2200" dirty="0" smtClean="0"/>
              <a:t>influencia significativa </a:t>
            </a:r>
            <a:r>
              <a:rPr lang="es-ES" sz="2200" dirty="0"/>
              <a:t>a las materiales).</a:t>
            </a:r>
            <a:endParaRPr lang="es-ES" sz="2200" dirty="0" smtClean="0"/>
          </a:p>
        </p:txBody>
      </p:sp>
      <p:sp>
        <p:nvSpPr>
          <p:cNvPr id="4" name="3 Marcador de número de diapositiva"/>
          <p:cNvSpPr>
            <a:spLocks noGrp="1"/>
          </p:cNvSpPr>
          <p:nvPr>
            <p:ph type="sldNum" sz="quarter" idx="12"/>
          </p:nvPr>
        </p:nvSpPr>
        <p:spPr/>
        <p:txBody>
          <a:bodyPr/>
          <a:lstStyle/>
          <a:p>
            <a:fld id="{3E5787D7-D0DF-4A78-86FF-45FF7B6AC598}" type="slidenum">
              <a:rPr lang="es-ES" smtClean="0"/>
              <a:t>26</a:t>
            </a:fld>
            <a:endParaRPr lang="es-ES" dirty="0"/>
          </a:p>
        </p:txBody>
      </p:sp>
      <p:sp>
        <p:nvSpPr>
          <p:cNvPr id="5" name="4 Rectángulo"/>
          <p:cNvSpPr/>
          <p:nvPr/>
        </p:nvSpPr>
        <p:spPr>
          <a:xfrm>
            <a:off x="0" y="476672"/>
            <a:ext cx="9144000" cy="584775"/>
          </a:xfrm>
          <a:prstGeom prst="rect">
            <a:avLst/>
          </a:prstGeom>
        </p:spPr>
        <p:txBody>
          <a:bodyPr wrap="square">
            <a:spAutoFit/>
          </a:bodyPr>
          <a:lstStyle/>
          <a:p>
            <a:pPr algn="ctr"/>
            <a:r>
              <a:rPr lang="es-ES" sz="3200" dirty="0" smtClean="0"/>
              <a:t>Independencia</a:t>
            </a:r>
            <a:endParaRPr lang="es-ES" sz="3200" dirty="0"/>
          </a:p>
        </p:txBody>
      </p:sp>
      <p:sp>
        <p:nvSpPr>
          <p:cNvPr id="2" name="Marcador de pie de página 1"/>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1833671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556792"/>
            <a:ext cx="7819764" cy="4680521"/>
          </a:xfrm>
        </p:spPr>
        <p:txBody>
          <a:bodyPr>
            <a:normAutofit/>
          </a:bodyPr>
          <a:lstStyle/>
          <a:p>
            <a:pPr marL="0" indent="0" algn="just">
              <a:buNone/>
            </a:pPr>
            <a:r>
              <a:rPr lang="es-ES" sz="2200" b="1" i="1" dirty="0"/>
              <a:t>A</a:t>
            </a:r>
            <a:r>
              <a:rPr lang="es-ES" sz="2200" b="1" i="1" dirty="0" smtClean="0"/>
              <a:t>menazas </a:t>
            </a:r>
            <a:r>
              <a:rPr lang="es-ES" sz="2200" b="1" i="1" dirty="0"/>
              <a:t>y </a:t>
            </a:r>
            <a:r>
              <a:rPr lang="es-ES" sz="2200" b="1" i="1" dirty="0" smtClean="0"/>
              <a:t>salvaguardas: las comunicaciones con los familiares</a:t>
            </a:r>
            <a:endParaRPr lang="es-ES" sz="2200" b="1" i="1" dirty="0"/>
          </a:p>
          <a:p>
            <a:pPr marL="0" indent="0" algn="just">
              <a:buNone/>
            </a:pPr>
            <a:endParaRPr lang="es-ES" sz="2200" i="1" dirty="0" smtClean="0"/>
          </a:p>
          <a:p>
            <a:pPr marL="0" indent="0" algn="just">
              <a:buNone/>
            </a:pPr>
            <a:r>
              <a:rPr lang="es-ES" sz="2100" dirty="0" smtClean="0"/>
              <a:t>-Se </a:t>
            </a:r>
            <a:r>
              <a:rPr lang="es-ES" sz="2100" dirty="0"/>
              <a:t>requiere comunicar </a:t>
            </a:r>
            <a:r>
              <a:rPr lang="es-ES" sz="2100" b="1" u="sng" dirty="0"/>
              <a:t>a </a:t>
            </a:r>
            <a:r>
              <a:rPr lang="es-ES" sz="2100" b="1" u="sng" dirty="0" smtClean="0"/>
              <a:t>los familiares </a:t>
            </a:r>
            <a:r>
              <a:rPr lang="es-ES" sz="2100" b="1" u="sng" dirty="0"/>
              <a:t>los requerimientos </a:t>
            </a:r>
            <a:r>
              <a:rPr lang="es-ES" sz="2100" b="1" u="sng" dirty="0" smtClean="0"/>
              <a:t>de independencia</a:t>
            </a:r>
            <a:r>
              <a:rPr lang="es-ES" sz="2100" b="1" dirty="0" smtClean="0"/>
              <a:t> </a:t>
            </a:r>
            <a:r>
              <a:rPr lang="es-ES" sz="2100" dirty="0"/>
              <a:t>y </a:t>
            </a:r>
            <a:endParaRPr lang="es-ES" sz="2100" dirty="0" smtClean="0"/>
          </a:p>
          <a:p>
            <a:pPr marL="0" indent="0" algn="just">
              <a:buNone/>
            </a:pPr>
            <a:endParaRPr lang="es-ES" sz="2100" b="1" u="sng" dirty="0" smtClean="0"/>
          </a:p>
          <a:p>
            <a:pPr marL="0" indent="0" algn="just">
              <a:buNone/>
            </a:pPr>
            <a:r>
              <a:rPr lang="es-ES" sz="2100" b="1" u="sng" dirty="0" smtClean="0"/>
              <a:t>-También recibir de </a:t>
            </a:r>
            <a:r>
              <a:rPr lang="es-ES" sz="2100" b="1" u="sng" dirty="0"/>
              <a:t>ellos, eficaz y </a:t>
            </a:r>
            <a:r>
              <a:rPr lang="es-ES" sz="2100" b="1" u="sng" dirty="0" smtClean="0"/>
              <a:t>oportunamente comunicaciones</a:t>
            </a:r>
            <a:r>
              <a:rPr lang="es-ES" sz="2100" dirty="0" smtClean="0"/>
              <a:t> </a:t>
            </a:r>
            <a:r>
              <a:rPr lang="es-ES" sz="2100" dirty="0"/>
              <a:t>en las </a:t>
            </a:r>
            <a:r>
              <a:rPr lang="es-ES" sz="2100" dirty="0" smtClean="0"/>
              <a:t>que informen </a:t>
            </a:r>
            <a:r>
              <a:rPr lang="es-ES" sz="2100" dirty="0"/>
              <a:t>sobre sus </a:t>
            </a:r>
            <a:r>
              <a:rPr lang="es-ES" sz="2100" dirty="0" smtClean="0"/>
              <a:t>relaciones, servicios</a:t>
            </a:r>
            <a:r>
              <a:rPr lang="es-ES" sz="2100" dirty="0"/>
              <a:t>, operaciones, etc. </a:t>
            </a:r>
            <a:r>
              <a:rPr lang="es-ES" sz="2100" dirty="0" smtClean="0"/>
              <a:t>con la empresa auditada y sus vinculadas.</a:t>
            </a:r>
          </a:p>
          <a:p>
            <a:pPr marL="0" indent="0" algn="just">
              <a:buNone/>
            </a:pPr>
            <a:endParaRPr lang="es-ES" sz="2100" dirty="0"/>
          </a:p>
          <a:p>
            <a:pPr marL="0" indent="0" algn="just">
              <a:buNone/>
            </a:pPr>
            <a:r>
              <a:rPr lang="es-ES" sz="2100" dirty="0" smtClean="0"/>
              <a:t>Imaginemos en una empresa multinacional, con empresas importantes en volumen en varias partes del mundo… se va a hacer eterno el trabajo antes de poder aceptarlo.</a:t>
            </a:r>
          </a:p>
          <a:p>
            <a:pPr marL="0" indent="0" algn="just">
              <a:buNone/>
            </a:pPr>
            <a:endParaRPr lang="es-ES" sz="2100" i="1" dirty="0"/>
          </a:p>
          <a:p>
            <a:pPr marL="0" indent="0" algn="just">
              <a:buNone/>
            </a:pPr>
            <a:endParaRPr lang="es-ES" sz="2100" i="1" dirty="0"/>
          </a:p>
        </p:txBody>
      </p:sp>
      <p:sp>
        <p:nvSpPr>
          <p:cNvPr id="4" name="3 Marcador de número de diapositiva"/>
          <p:cNvSpPr>
            <a:spLocks noGrp="1"/>
          </p:cNvSpPr>
          <p:nvPr>
            <p:ph type="sldNum" sz="quarter" idx="12"/>
          </p:nvPr>
        </p:nvSpPr>
        <p:spPr/>
        <p:txBody>
          <a:bodyPr/>
          <a:lstStyle/>
          <a:p>
            <a:fld id="{3E5787D7-D0DF-4A78-86FF-45FF7B6AC598}" type="slidenum">
              <a:rPr lang="es-ES" smtClean="0"/>
              <a:t>27</a:t>
            </a:fld>
            <a:endParaRPr lang="es-ES" dirty="0"/>
          </a:p>
        </p:txBody>
      </p:sp>
      <p:pic>
        <p:nvPicPr>
          <p:cNvPr id="2" name="Imagen 1"/>
          <p:cNvPicPr>
            <a:picLocks noChangeAspect="1"/>
          </p:cNvPicPr>
          <p:nvPr/>
        </p:nvPicPr>
        <p:blipFill>
          <a:blip r:embed="rId2"/>
          <a:stretch>
            <a:fillRect/>
          </a:stretch>
        </p:blipFill>
        <p:spPr>
          <a:xfrm>
            <a:off x="6844560" y="5949281"/>
            <a:ext cx="1298732" cy="789160"/>
          </a:xfrm>
          <a:prstGeom prst="rect">
            <a:avLst/>
          </a:prstGeom>
        </p:spPr>
      </p:pic>
      <p:sp>
        <p:nvSpPr>
          <p:cNvPr id="5" name="4 Rectángulo"/>
          <p:cNvSpPr/>
          <p:nvPr/>
        </p:nvSpPr>
        <p:spPr>
          <a:xfrm>
            <a:off x="0" y="476672"/>
            <a:ext cx="9144000" cy="584775"/>
          </a:xfrm>
          <a:prstGeom prst="rect">
            <a:avLst/>
          </a:prstGeom>
        </p:spPr>
        <p:txBody>
          <a:bodyPr wrap="square">
            <a:spAutoFit/>
          </a:bodyPr>
          <a:lstStyle/>
          <a:p>
            <a:pPr algn="ctr"/>
            <a:r>
              <a:rPr lang="es-ES" sz="3200" dirty="0" smtClean="0"/>
              <a:t>Independencia</a:t>
            </a:r>
            <a:endParaRPr lang="es-ES" sz="3200" dirty="0"/>
          </a:p>
        </p:txBody>
      </p:sp>
      <p:sp>
        <p:nvSpPr>
          <p:cNvPr id="6" name="Marcador de pie de página 5"/>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176496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628800"/>
            <a:ext cx="8424936" cy="4680521"/>
          </a:xfrm>
        </p:spPr>
        <p:txBody>
          <a:bodyPr>
            <a:normAutofit/>
          </a:bodyPr>
          <a:lstStyle/>
          <a:p>
            <a:pPr marL="0" indent="0" algn="just">
              <a:buNone/>
            </a:pPr>
            <a:r>
              <a:rPr lang="es-ES" sz="2200" b="1" dirty="0" smtClean="0"/>
              <a:t>Servicios de abogacía</a:t>
            </a:r>
          </a:p>
          <a:p>
            <a:pPr marL="0" indent="0" algn="just">
              <a:buNone/>
            </a:pPr>
            <a:endParaRPr lang="es-ES" sz="2200" i="1" dirty="0" smtClean="0"/>
          </a:p>
          <a:p>
            <a:pPr algn="just"/>
            <a:r>
              <a:rPr lang="es-ES" sz="1900" dirty="0"/>
              <a:t>Los servicios de abogacía </a:t>
            </a:r>
            <a:r>
              <a:rPr lang="es-ES" sz="1900" dirty="0" smtClean="0"/>
              <a:t>parece indicar servicios profesionales no prestados por abogados. </a:t>
            </a:r>
          </a:p>
          <a:p>
            <a:pPr algn="just"/>
            <a:r>
              <a:rPr lang="es-ES" sz="1900" dirty="0" smtClean="0"/>
              <a:t>Confusión con el término de abogacía como amenaza.</a:t>
            </a:r>
          </a:p>
          <a:p>
            <a:pPr algn="just"/>
            <a:r>
              <a:rPr lang="es-ES" sz="1900" dirty="0" smtClean="0"/>
              <a:t>Posible contradicción con la LAC 22/2015.</a:t>
            </a:r>
          </a:p>
        </p:txBody>
      </p:sp>
      <p:sp>
        <p:nvSpPr>
          <p:cNvPr id="4" name="3 Marcador de número de diapositiva"/>
          <p:cNvSpPr>
            <a:spLocks noGrp="1"/>
          </p:cNvSpPr>
          <p:nvPr>
            <p:ph type="sldNum" sz="quarter" idx="12"/>
          </p:nvPr>
        </p:nvSpPr>
        <p:spPr/>
        <p:txBody>
          <a:bodyPr/>
          <a:lstStyle/>
          <a:p>
            <a:fld id="{3E5787D7-D0DF-4A78-86FF-45FF7B6AC598}" type="slidenum">
              <a:rPr lang="es-ES" smtClean="0"/>
              <a:t>28</a:t>
            </a:fld>
            <a:endParaRPr lang="es-ES" dirty="0"/>
          </a:p>
        </p:txBody>
      </p:sp>
      <p:sp>
        <p:nvSpPr>
          <p:cNvPr id="5" name="4 Rectángulo"/>
          <p:cNvSpPr/>
          <p:nvPr/>
        </p:nvSpPr>
        <p:spPr>
          <a:xfrm>
            <a:off x="0" y="476672"/>
            <a:ext cx="9144000" cy="584775"/>
          </a:xfrm>
          <a:prstGeom prst="rect">
            <a:avLst/>
          </a:prstGeom>
        </p:spPr>
        <p:txBody>
          <a:bodyPr wrap="square">
            <a:spAutoFit/>
          </a:bodyPr>
          <a:lstStyle/>
          <a:p>
            <a:pPr algn="ctr"/>
            <a:r>
              <a:rPr lang="es-ES" sz="3200" dirty="0" smtClean="0"/>
              <a:t>Independencia</a:t>
            </a:r>
            <a:endParaRPr lang="es-ES" sz="3200" dirty="0"/>
          </a:p>
        </p:txBody>
      </p:sp>
      <p:sp>
        <p:nvSpPr>
          <p:cNvPr id="2" name="Marcador de pie de página 1"/>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12187305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628800"/>
            <a:ext cx="8424936" cy="4680521"/>
          </a:xfrm>
        </p:spPr>
        <p:txBody>
          <a:bodyPr>
            <a:normAutofit/>
          </a:bodyPr>
          <a:lstStyle/>
          <a:p>
            <a:pPr marL="0" indent="0" algn="just">
              <a:buNone/>
            </a:pPr>
            <a:r>
              <a:rPr lang="es-ES" sz="2200" b="1" dirty="0" smtClean="0"/>
              <a:t>Obsequios </a:t>
            </a:r>
            <a:r>
              <a:rPr lang="es-ES" sz="2200" b="1" dirty="0"/>
              <a:t>y</a:t>
            </a:r>
            <a:r>
              <a:rPr lang="es-ES" sz="2200" b="1" dirty="0" smtClean="0"/>
              <a:t> favores</a:t>
            </a:r>
          </a:p>
          <a:p>
            <a:pPr marL="0" indent="0" algn="just">
              <a:buNone/>
            </a:pPr>
            <a:endParaRPr lang="es-ES" sz="2200" i="1" dirty="0" smtClean="0"/>
          </a:p>
          <a:p>
            <a:pPr algn="just"/>
            <a:r>
              <a:rPr lang="es-ES" sz="1900" dirty="0"/>
              <a:t>El auditor o la sociedad de auditoría deberán establecer </a:t>
            </a:r>
            <a:r>
              <a:rPr lang="es-ES" sz="1900" b="1" dirty="0"/>
              <a:t>en el código de conducta </a:t>
            </a:r>
            <a:r>
              <a:rPr lang="es-ES" sz="1900" b="1" dirty="0" smtClean="0"/>
              <a:t>en la </a:t>
            </a:r>
            <a:r>
              <a:rPr lang="es-ES" sz="1900" b="1" u="sng" dirty="0">
                <a:solidFill>
                  <a:srgbClr val="002060"/>
                </a:solidFill>
              </a:rPr>
              <a:t>política de obsequios y favores</a:t>
            </a:r>
            <a:r>
              <a:rPr lang="es-ES" sz="1900" b="1" dirty="0">
                <a:solidFill>
                  <a:srgbClr val="002060"/>
                </a:solidFill>
              </a:rPr>
              <a:t> </a:t>
            </a:r>
            <a:r>
              <a:rPr lang="es-ES" sz="1900" b="1" dirty="0"/>
              <a:t>que permita </a:t>
            </a:r>
            <a:r>
              <a:rPr lang="es-ES" sz="1900" dirty="0"/>
              <a:t>cumplir con lo </a:t>
            </a:r>
            <a:r>
              <a:rPr lang="es-ES" sz="1900" dirty="0" smtClean="0"/>
              <a:t>establecido en la LAC ( </a:t>
            </a:r>
            <a:r>
              <a:rPr lang="es-ES" sz="1900" b="1" dirty="0" smtClean="0"/>
              <a:t>que se limite los mismos a un valor insignificante), así </a:t>
            </a:r>
            <a:r>
              <a:rPr lang="es-ES" sz="1900" b="1" dirty="0"/>
              <a:t>como los procedimientos para </a:t>
            </a:r>
            <a:r>
              <a:rPr lang="es-ES" sz="1900" b="1" dirty="0" smtClean="0"/>
              <a:t>su divulgación</a:t>
            </a:r>
            <a:r>
              <a:rPr lang="es-ES" sz="1900" b="1" dirty="0"/>
              <a:t>.</a:t>
            </a:r>
            <a:endParaRPr lang="es-ES" sz="1900" b="1" i="1" dirty="0" smtClean="0"/>
          </a:p>
        </p:txBody>
      </p:sp>
      <p:sp>
        <p:nvSpPr>
          <p:cNvPr id="4" name="3 Marcador de número de diapositiva"/>
          <p:cNvSpPr>
            <a:spLocks noGrp="1"/>
          </p:cNvSpPr>
          <p:nvPr>
            <p:ph type="sldNum" sz="quarter" idx="12"/>
          </p:nvPr>
        </p:nvSpPr>
        <p:spPr/>
        <p:txBody>
          <a:bodyPr/>
          <a:lstStyle/>
          <a:p>
            <a:fld id="{3E5787D7-D0DF-4A78-86FF-45FF7B6AC598}" type="slidenum">
              <a:rPr lang="es-ES" smtClean="0"/>
              <a:t>29</a:t>
            </a:fld>
            <a:endParaRPr lang="es-ES" dirty="0"/>
          </a:p>
        </p:txBody>
      </p:sp>
      <p:pic>
        <p:nvPicPr>
          <p:cNvPr id="7" name="Imagen 6"/>
          <p:cNvPicPr>
            <a:picLocks noChangeAspect="1"/>
          </p:cNvPicPr>
          <p:nvPr/>
        </p:nvPicPr>
        <p:blipFill>
          <a:blip r:embed="rId2"/>
          <a:stretch>
            <a:fillRect/>
          </a:stretch>
        </p:blipFill>
        <p:spPr>
          <a:xfrm>
            <a:off x="3347864" y="3993777"/>
            <a:ext cx="2064643" cy="1705211"/>
          </a:xfrm>
          <a:prstGeom prst="rect">
            <a:avLst/>
          </a:prstGeom>
        </p:spPr>
      </p:pic>
      <p:sp>
        <p:nvSpPr>
          <p:cNvPr id="5" name="4 Rectángulo"/>
          <p:cNvSpPr/>
          <p:nvPr/>
        </p:nvSpPr>
        <p:spPr>
          <a:xfrm>
            <a:off x="0" y="476672"/>
            <a:ext cx="9144000" cy="584775"/>
          </a:xfrm>
          <a:prstGeom prst="rect">
            <a:avLst/>
          </a:prstGeom>
        </p:spPr>
        <p:txBody>
          <a:bodyPr wrap="square">
            <a:spAutoFit/>
          </a:bodyPr>
          <a:lstStyle/>
          <a:p>
            <a:pPr algn="ctr"/>
            <a:r>
              <a:rPr lang="es-ES" sz="3200" dirty="0" smtClean="0"/>
              <a:t>Independencia</a:t>
            </a:r>
            <a:endParaRPr lang="es-ES" sz="3200" dirty="0"/>
          </a:p>
        </p:txBody>
      </p:sp>
      <p:sp>
        <p:nvSpPr>
          <p:cNvPr id="2" name="Marcador de pie de página 1"/>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1446990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5620" y="2492896"/>
            <a:ext cx="8229600" cy="1180728"/>
          </a:xfrm>
        </p:spPr>
        <p:txBody>
          <a:bodyPr>
            <a:normAutofit/>
          </a:bodyPr>
          <a:lstStyle/>
          <a:p>
            <a:pPr marL="0" indent="0" algn="ctr">
              <a:buNone/>
            </a:pPr>
            <a:r>
              <a:rPr lang="es-ES" b="1" dirty="0">
                <a:solidFill>
                  <a:srgbClr val="0070C0"/>
                </a:solidFill>
              </a:rPr>
              <a:t>Proyecto Real Decreto del Reglamento que desarrolla la Ley de Auditoría de </a:t>
            </a:r>
            <a:r>
              <a:rPr lang="es-ES" b="1" dirty="0" smtClean="0">
                <a:solidFill>
                  <a:srgbClr val="0070C0"/>
                </a:solidFill>
              </a:rPr>
              <a:t>Cuentas</a:t>
            </a:r>
          </a:p>
          <a:p>
            <a:pPr marL="0" indent="0" algn="ctr">
              <a:buNone/>
            </a:pPr>
            <a:endParaRPr lang="es-ES" b="1" dirty="0">
              <a:solidFill>
                <a:srgbClr val="0070C0"/>
              </a:solidFill>
            </a:endParaRPr>
          </a:p>
          <a:p>
            <a:pPr marL="0" indent="0" algn="ctr">
              <a:buNone/>
            </a:pPr>
            <a:endParaRPr lang="es-ES" b="1" dirty="0">
              <a:solidFill>
                <a:srgbClr val="0070C0"/>
              </a:solidFill>
            </a:endParaRPr>
          </a:p>
          <a:p>
            <a:endParaRPr lang="es-ES" dirty="0"/>
          </a:p>
        </p:txBody>
      </p:sp>
      <p:sp>
        <p:nvSpPr>
          <p:cNvPr id="4" name="Marcador de número de diapositiva 3"/>
          <p:cNvSpPr>
            <a:spLocks noGrp="1"/>
          </p:cNvSpPr>
          <p:nvPr>
            <p:ph type="sldNum" sz="quarter" idx="12"/>
          </p:nvPr>
        </p:nvSpPr>
        <p:spPr/>
        <p:txBody>
          <a:bodyPr/>
          <a:lstStyle/>
          <a:p>
            <a:fld id="{3E5787D7-D0DF-4A78-86FF-45FF7B6AC598}" type="slidenum">
              <a:rPr lang="es-ES" smtClean="0"/>
              <a:t>3</a:t>
            </a:fld>
            <a:endParaRPr lang="es-ES" dirty="0"/>
          </a:p>
        </p:txBody>
      </p:sp>
      <p:sp>
        <p:nvSpPr>
          <p:cNvPr id="2" name="CuadroTexto 1"/>
          <p:cNvSpPr txBox="1"/>
          <p:nvPr/>
        </p:nvSpPr>
        <p:spPr>
          <a:xfrm>
            <a:off x="2548192" y="4221088"/>
            <a:ext cx="4104456" cy="646331"/>
          </a:xfrm>
          <a:prstGeom prst="rect">
            <a:avLst/>
          </a:prstGeom>
          <a:noFill/>
        </p:spPr>
        <p:txBody>
          <a:bodyPr wrap="square" rtlCol="0">
            <a:spAutoFit/>
          </a:bodyPr>
          <a:lstStyle/>
          <a:p>
            <a:pPr algn="ctr"/>
            <a:r>
              <a:rPr lang="es-ES" dirty="0" smtClean="0"/>
              <a:t>Posible publicación definitiva: </a:t>
            </a:r>
          </a:p>
          <a:p>
            <a:pPr algn="ctr"/>
            <a:r>
              <a:rPr lang="es-ES" dirty="0" smtClean="0"/>
              <a:t>primer semestre 2019</a:t>
            </a:r>
            <a:endParaRPr lang="es-ES" dirty="0"/>
          </a:p>
        </p:txBody>
      </p:sp>
      <p:sp>
        <p:nvSpPr>
          <p:cNvPr id="5" name="Marcador de pie de página 4"/>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27045257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048351"/>
            <a:ext cx="8424936" cy="4896544"/>
          </a:xfrm>
        </p:spPr>
        <p:txBody>
          <a:bodyPr>
            <a:normAutofit lnSpcReduction="10000"/>
          </a:bodyPr>
          <a:lstStyle/>
          <a:p>
            <a:pPr marL="0" indent="0" algn="just">
              <a:buNone/>
            </a:pPr>
            <a:r>
              <a:rPr lang="es-ES" sz="2200" b="1" dirty="0" smtClean="0"/>
              <a:t>Importancia relativa e incidencia significativa</a:t>
            </a:r>
          </a:p>
          <a:p>
            <a:pPr marL="0" indent="0" algn="just">
              <a:buNone/>
            </a:pPr>
            <a:endParaRPr lang="es-ES" sz="2200" i="1" dirty="0" smtClean="0"/>
          </a:p>
          <a:p>
            <a:pPr marL="0" indent="0" algn="just">
              <a:buNone/>
            </a:pPr>
            <a:r>
              <a:rPr lang="es-ES" sz="1800" dirty="0" smtClean="0"/>
              <a:t>Cuando se habla de </a:t>
            </a:r>
            <a:r>
              <a:rPr lang="es-ES" sz="1800" b="1" u="sng" dirty="0" smtClean="0">
                <a:solidFill>
                  <a:srgbClr val="002060"/>
                </a:solidFill>
              </a:rPr>
              <a:t>importancia relativa a efectos de independencia</a:t>
            </a:r>
            <a:r>
              <a:rPr lang="es-ES" sz="1800" dirty="0" smtClean="0"/>
              <a:t>, se refiere a cualquiera de las dos circunstancias siguientes a) o b):</a:t>
            </a:r>
          </a:p>
          <a:p>
            <a:pPr marL="0" indent="0" algn="just">
              <a:buNone/>
            </a:pPr>
            <a:endParaRPr lang="es-ES" sz="1800" dirty="0" smtClean="0"/>
          </a:p>
          <a:p>
            <a:pPr marL="0" indent="0">
              <a:buNone/>
            </a:pPr>
            <a:r>
              <a:rPr lang="es-ES" sz="1800" dirty="0" smtClean="0"/>
              <a:t>a</a:t>
            </a:r>
            <a:r>
              <a:rPr lang="es-ES" sz="1800" dirty="0"/>
              <a:t>) </a:t>
            </a:r>
            <a:r>
              <a:rPr lang="es-ES" sz="1800" dirty="0" smtClean="0"/>
              <a:t>“Los </a:t>
            </a:r>
            <a:r>
              <a:rPr lang="es-ES" sz="1800" dirty="0"/>
              <a:t>intereses, instrumentos, valores asignados, cantidades afectadas, separada </a:t>
            </a:r>
            <a:r>
              <a:rPr lang="es-ES" sz="1800" dirty="0" smtClean="0"/>
              <a:t>o conjuntamente</a:t>
            </a:r>
            <a:r>
              <a:rPr lang="es-ES" sz="1800" dirty="0"/>
              <a:t>, superen los niveles o cifras de importancia relativa que ha de fijar el auditor </a:t>
            </a:r>
            <a:r>
              <a:rPr lang="es-ES" sz="1800" dirty="0" smtClean="0"/>
              <a:t>de cuentas </a:t>
            </a:r>
            <a:r>
              <a:rPr lang="es-ES" sz="1800" dirty="0"/>
              <a:t>o sociedad de </a:t>
            </a:r>
            <a:r>
              <a:rPr lang="es-ES" sz="1800" dirty="0" smtClean="0"/>
              <a:t>auditoría…”</a:t>
            </a:r>
          </a:p>
          <a:p>
            <a:pPr marL="0" indent="0">
              <a:buNone/>
            </a:pPr>
            <a:endParaRPr lang="es-ES" sz="1800" b="1" i="1" dirty="0">
              <a:solidFill>
                <a:srgbClr val="FF0000"/>
              </a:solidFill>
            </a:endParaRPr>
          </a:p>
          <a:p>
            <a:pPr marL="0" indent="0">
              <a:buNone/>
            </a:pPr>
            <a:r>
              <a:rPr lang="es-ES" sz="1800" dirty="0" smtClean="0"/>
              <a:t>b)…”superen </a:t>
            </a:r>
            <a:r>
              <a:rPr lang="es-ES" sz="1800" dirty="0"/>
              <a:t>de forma directa o indirecta, el parámetro, entre los que se indican a</a:t>
            </a:r>
          </a:p>
          <a:p>
            <a:pPr marL="0" indent="0">
              <a:buNone/>
            </a:pPr>
            <a:r>
              <a:rPr lang="es-ES" sz="1800" dirty="0"/>
              <a:t>continuación, que sea más </a:t>
            </a:r>
            <a:r>
              <a:rPr lang="es-ES" sz="1800" dirty="0" smtClean="0"/>
              <a:t>representativo…”</a:t>
            </a:r>
          </a:p>
          <a:p>
            <a:r>
              <a:rPr lang="es-ES" sz="1800" dirty="0" smtClean="0"/>
              <a:t>El </a:t>
            </a:r>
            <a:r>
              <a:rPr lang="es-ES" sz="1800" dirty="0"/>
              <a:t>3% del activo total</a:t>
            </a:r>
            <a:r>
              <a:rPr lang="es-ES" sz="1800" dirty="0" smtClean="0"/>
              <a:t>.</a:t>
            </a:r>
          </a:p>
          <a:p>
            <a:r>
              <a:rPr lang="es-ES" sz="1900" dirty="0" smtClean="0"/>
              <a:t>El </a:t>
            </a:r>
            <a:r>
              <a:rPr lang="es-ES" sz="1900" dirty="0"/>
              <a:t>5% del importe neto de la cifra de negocios</a:t>
            </a:r>
            <a:r>
              <a:rPr lang="es-ES" sz="1900" dirty="0" smtClean="0"/>
              <a:t>.</a:t>
            </a:r>
          </a:p>
          <a:p>
            <a:r>
              <a:rPr lang="es-ES" sz="1900" dirty="0" smtClean="0"/>
              <a:t>El </a:t>
            </a:r>
            <a:r>
              <a:rPr lang="es-ES" sz="1900" dirty="0"/>
              <a:t>5% del resultado del ejercicio procedente de operaciones continuadas de la </a:t>
            </a:r>
            <a:r>
              <a:rPr lang="es-ES" sz="1900" dirty="0" smtClean="0"/>
              <a:t>entidad auditada</a:t>
            </a:r>
            <a:r>
              <a:rPr lang="es-ES" sz="1900" dirty="0"/>
              <a:t>.</a:t>
            </a:r>
            <a:endParaRPr lang="es-ES" sz="1900" b="1" i="1" dirty="0" smtClean="0">
              <a:solidFill>
                <a:srgbClr val="FF0000"/>
              </a:solidFill>
            </a:endParaRPr>
          </a:p>
        </p:txBody>
      </p:sp>
      <p:sp>
        <p:nvSpPr>
          <p:cNvPr id="4" name="3 Marcador de número de diapositiva"/>
          <p:cNvSpPr>
            <a:spLocks noGrp="1"/>
          </p:cNvSpPr>
          <p:nvPr>
            <p:ph type="sldNum" sz="quarter" idx="12"/>
          </p:nvPr>
        </p:nvSpPr>
        <p:spPr/>
        <p:txBody>
          <a:bodyPr/>
          <a:lstStyle/>
          <a:p>
            <a:fld id="{3E5787D7-D0DF-4A78-86FF-45FF7B6AC598}" type="slidenum">
              <a:rPr lang="es-ES" smtClean="0"/>
              <a:t>30</a:t>
            </a:fld>
            <a:endParaRPr lang="es-ES" dirty="0"/>
          </a:p>
        </p:txBody>
      </p:sp>
      <p:sp>
        <p:nvSpPr>
          <p:cNvPr id="5" name="4 Rectángulo"/>
          <p:cNvSpPr/>
          <p:nvPr/>
        </p:nvSpPr>
        <p:spPr>
          <a:xfrm>
            <a:off x="0" y="260648"/>
            <a:ext cx="9144000" cy="584775"/>
          </a:xfrm>
          <a:prstGeom prst="rect">
            <a:avLst/>
          </a:prstGeom>
        </p:spPr>
        <p:txBody>
          <a:bodyPr wrap="square">
            <a:spAutoFit/>
          </a:bodyPr>
          <a:lstStyle/>
          <a:p>
            <a:pPr algn="ctr"/>
            <a:r>
              <a:rPr lang="es-ES" sz="3200" dirty="0" smtClean="0"/>
              <a:t>Independencia</a:t>
            </a:r>
            <a:endParaRPr lang="es-ES" sz="3200" dirty="0"/>
          </a:p>
        </p:txBody>
      </p:sp>
      <p:sp>
        <p:nvSpPr>
          <p:cNvPr id="2" name="CuadroTexto 1"/>
          <p:cNvSpPr txBox="1"/>
          <p:nvPr/>
        </p:nvSpPr>
        <p:spPr>
          <a:xfrm>
            <a:off x="5796136" y="5710019"/>
            <a:ext cx="2304256" cy="646331"/>
          </a:xfrm>
          <a:prstGeom prst="rect">
            <a:avLst/>
          </a:prstGeom>
          <a:solidFill>
            <a:srgbClr val="92D050"/>
          </a:solidFill>
        </p:spPr>
        <p:txBody>
          <a:bodyPr wrap="square" rtlCol="0">
            <a:spAutoFit/>
          </a:bodyPr>
          <a:lstStyle/>
          <a:p>
            <a:pPr algn="ctr"/>
            <a:r>
              <a:rPr lang="es-ES" dirty="0" smtClean="0"/>
              <a:t>DOBLE LÍMITE DE MATERIALIDAD</a:t>
            </a:r>
            <a:endParaRPr lang="es-ES" dirty="0"/>
          </a:p>
        </p:txBody>
      </p:sp>
      <p:sp>
        <p:nvSpPr>
          <p:cNvPr id="6" name="Marcador de pie de página 5"/>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2199212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268760"/>
            <a:ext cx="8424936" cy="4680521"/>
          </a:xfrm>
        </p:spPr>
        <p:txBody>
          <a:bodyPr>
            <a:normAutofit/>
          </a:bodyPr>
          <a:lstStyle/>
          <a:p>
            <a:pPr marL="0" indent="0" algn="just">
              <a:buNone/>
            </a:pPr>
            <a:r>
              <a:rPr lang="es-ES" sz="2200" b="1" i="1" dirty="0"/>
              <a:t>Documentación de las amenazas y </a:t>
            </a:r>
            <a:r>
              <a:rPr lang="es-ES" sz="2200" b="1" i="1" dirty="0" smtClean="0"/>
              <a:t>salvaguardas (cont.)</a:t>
            </a:r>
            <a:endParaRPr lang="es-ES" sz="2200" b="1" i="1" dirty="0"/>
          </a:p>
          <a:p>
            <a:pPr marL="0" indent="0" algn="just">
              <a:buNone/>
            </a:pPr>
            <a:endParaRPr lang="es-ES" sz="2200" i="1" dirty="0"/>
          </a:p>
          <a:p>
            <a:pPr marL="0" indent="0" algn="just">
              <a:buNone/>
            </a:pPr>
            <a:r>
              <a:rPr lang="es-ES" sz="2100" dirty="0" smtClean="0"/>
              <a:t>Los </a:t>
            </a:r>
            <a:r>
              <a:rPr lang="es-ES" sz="2100" dirty="0"/>
              <a:t>auditores de cuentas y sociedades de auditoría </a:t>
            </a:r>
            <a:r>
              <a:rPr lang="es-ES" sz="2100" b="1" dirty="0"/>
              <a:t>deberán documentar en sus papeles </a:t>
            </a:r>
            <a:r>
              <a:rPr lang="es-ES" sz="2100" b="1" dirty="0" smtClean="0"/>
              <a:t>de trabajo </a:t>
            </a:r>
            <a:r>
              <a:rPr lang="es-ES" sz="2100" b="1" dirty="0"/>
              <a:t>los procedimientos </a:t>
            </a:r>
            <a:r>
              <a:rPr lang="es-ES" sz="2100" dirty="0"/>
              <a:t>aplicados y evaluaciones efectuadas que soporten la </a:t>
            </a:r>
            <a:r>
              <a:rPr lang="es-ES" sz="2100" dirty="0" smtClean="0"/>
              <a:t>conclusión alcanzada </a:t>
            </a:r>
            <a:r>
              <a:rPr lang="es-ES" sz="2100" dirty="0"/>
              <a:t>a este respecto</a:t>
            </a:r>
            <a:r>
              <a:rPr lang="es-ES" sz="2100" dirty="0" smtClean="0"/>
              <a:t>.</a:t>
            </a:r>
            <a:endParaRPr lang="es-ES" sz="2100" dirty="0"/>
          </a:p>
          <a:p>
            <a:pPr marL="0" indent="0" algn="just">
              <a:buNone/>
            </a:pPr>
            <a:endParaRPr lang="es-ES" sz="2100" dirty="0" smtClean="0"/>
          </a:p>
          <a:p>
            <a:pPr marL="0" indent="0" algn="just">
              <a:buNone/>
            </a:pPr>
            <a:r>
              <a:rPr lang="es-ES" sz="2100" dirty="0" smtClean="0"/>
              <a:t>“</a:t>
            </a:r>
            <a:r>
              <a:rPr lang="es-ES" sz="2100" b="1" u="sng" dirty="0" smtClean="0"/>
              <a:t>En </a:t>
            </a:r>
            <a:r>
              <a:rPr lang="es-ES" sz="2100" b="1" u="sng" dirty="0"/>
              <a:t>ningún caso</a:t>
            </a:r>
            <a:r>
              <a:rPr lang="es-ES" sz="2100" dirty="0"/>
              <a:t>, </a:t>
            </a:r>
            <a:r>
              <a:rPr lang="es-ES" sz="2100" b="1" u="sng" dirty="0"/>
              <a:t>la mera referencia al juicio profesional</a:t>
            </a:r>
            <a:r>
              <a:rPr lang="es-ES" sz="2100" b="1" dirty="0"/>
              <a:t> </a:t>
            </a:r>
            <a:r>
              <a:rPr lang="es-ES" sz="2100" dirty="0"/>
              <a:t>o </a:t>
            </a:r>
            <a:r>
              <a:rPr lang="es-ES" sz="2100" b="1" u="sng" dirty="0"/>
              <a:t>a la conclusión alcanzada </a:t>
            </a:r>
            <a:r>
              <a:rPr lang="es-ES" sz="2100" b="1" u="sng" dirty="0" smtClean="0"/>
              <a:t>se entenderá </a:t>
            </a:r>
            <a:r>
              <a:rPr lang="es-ES" sz="2100" b="1" u="sng" dirty="0"/>
              <a:t>como justificativa de la aplicación de los procedimientos y medidas exigidas en </a:t>
            </a:r>
            <a:r>
              <a:rPr lang="es-ES" sz="2100" b="1" u="sng" dirty="0" smtClean="0"/>
              <a:t>este capítulo</a:t>
            </a:r>
            <a:r>
              <a:rPr lang="es-ES" sz="2100" dirty="0" smtClean="0"/>
              <a:t>.”</a:t>
            </a:r>
            <a:r>
              <a:rPr lang="es-ES" sz="2100" dirty="0" smtClean="0">
                <a:solidFill>
                  <a:srgbClr val="FF0000"/>
                </a:solidFill>
              </a:rPr>
              <a:t>(</a:t>
            </a:r>
            <a:r>
              <a:rPr lang="es-ES" sz="2100" b="1" dirty="0" smtClean="0">
                <a:solidFill>
                  <a:srgbClr val="FF0000"/>
                </a:solidFill>
              </a:rPr>
              <a:t>Aclaración)</a:t>
            </a:r>
            <a:endParaRPr lang="es-ES" sz="2100" b="1" i="1" dirty="0">
              <a:solidFill>
                <a:srgbClr val="FF0000"/>
              </a:solidFill>
            </a:endParaRPr>
          </a:p>
        </p:txBody>
      </p:sp>
      <p:sp>
        <p:nvSpPr>
          <p:cNvPr id="4" name="3 Marcador de número de diapositiva"/>
          <p:cNvSpPr>
            <a:spLocks noGrp="1"/>
          </p:cNvSpPr>
          <p:nvPr>
            <p:ph type="sldNum" sz="quarter" idx="12"/>
          </p:nvPr>
        </p:nvSpPr>
        <p:spPr/>
        <p:txBody>
          <a:bodyPr/>
          <a:lstStyle/>
          <a:p>
            <a:fld id="{3E5787D7-D0DF-4A78-86FF-45FF7B6AC598}" type="slidenum">
              <a:rPr lang="es-ES" smtClean="0"/>
              <a:t>31</a:t>
            </a:fld>
            <a:endParaRPr lang="es-ES" dirty="0"/>
          </a:p>
        </p:txBody>
      </p:sp>
      <p:pic>
        <p:nvPicPr>
          <p:cNvPr id="2" name="Imagen 1"/>
          <p:cNvPicPr>
            <a:picLocks noChangeAspect="1"/>
          </p:cNvPicPr>
          <p:nvPr/>
        </p:nvPicPr>
        <p:blipFill>
          <a:blip r:embed="rId2"/>
          <a:stretch>
            <a:fillRect/>
          </a:stretch>
        </p:blipFill>
        <p:spPr>
          <a:xfrm>
            <a:off x="2915816" y="4973882"/>
            <a:ext cx="2275148" cy="1382468"/>
          </a:xfrm>
          <a:prstGeom prst="rect">
            <a:avLst/>
          </a:prstGeom>
        </p:spPr>
      </p:pic>
      <p:sp>
        <p:nvSpPr>
          <p:cNvPr id="5" name="Marcador de pie de página 4"/>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22422519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61864" y="1196752"/>
            <a:ext cx="8630616" cy="4104456"/>
          </a:xfrm>
        </p:spPr>
        <p:txBody>
          <a:bodyPr>
            <a:normAutofit fontScale="40000" lnSpcReduction="20000"/>
          </a:bodyPr>
          <a:lstStyle/>
          <a:p>
            <a:pPr marL="0" indent="0" algn="just">
              <a:buNone/>
            </a:pPr>
            <a:endParaRPr lang="es-ES" sz="2200" b="1" i="1" dirty="0">
              <a:solidFill>
                <a:srgbClr val="FF0000"/>
              </a:solidFill>
            </a:endParaRPr>
          </a:p>
          <a:p>
            <a:pPr marL="0" indent="0" algn="just">
              <a:buNone/>
            </a:pPr>
            <a:r>
              <a:rPr lang="es-ES" sz="4500" dirty="0" smtClean="0"/>
              <a:t>“Los </a:t>
            </a:r>
            <a:r>
              <a:rPr lang="es-ES" sz="4500" dirty="0"/>
              <a:t>honorarios correspondientes a los servicios de auditoría deberán fijarse </a:t>
            </a:r>
            <a:r>
              <a:rPr lang="es-ES" sz="4500" b="1" u="sng" dirty="0"/>
              <a:t>en </a:t>
            </a:r>
            <a:r>
              <a:rPr lang="es-ES" sz="4500" b="1" u="sng" dirty="0" smtClean="0"/>
              <a:t>función del </a:t>
            </a:r>
            <a:r>
              <a:rPr lang="es-ES" sz="4500" b="1" u="sng" dirty="0"/>
              <a:t>número de horas estimado</a:t>
            </a:r>
            <a:r>
              <a:rPr lang="es-ES" sz="4500" dirty="0"/>
              <a:t> para la realización de cada trabajo, que habrán de figurar en </a:t>
            </a:r>
            <a:r>
              <a:rPr lang="es-ES" sz="4500" dirty="0" smtClean="0"/>
              <a:t>el contrato </a:t>
            </a:r>
            <a:r>
              <a:rPr lang="es-ES" sz="4500" dirty="0"/>
              <a:t>de auditoría</a:t>
            </a:r>
            <a:r>
              <a:rPr lang="es-ES" sz="4500" dirty="0" smtClean="0"/>
              <a:t>.”</a:t>
            </a:r>
          </a:p>
          <a:p>
            <a:pPr marL="514350" indent="-514350" algn="just">
              <a:buAutoNum type="arabicPeriod"/>
            </a:pPr>
            <a:endParaRPr lang="es-ES" sz="4500" dirty="0"/>
          </a:p>
          <a:p>
            <a:pPr marL="0" indent="0" algn="just">
              <a:buNone/>
            </a:pPr>
            <a:r>
              <a:rPr lang="es-ES" sz="4500" dirty="0" smtClean="0"/>
              <a:t>“La </a:t>
            </a:r>
            <a:r>
              <a:rPr lang="es-ES" sz="4500" dirty="0"/>
              <a:t>estimación de horas y honorarios estará determinada en cada trabajo de </a:t>
            </a:r>
            <a:r>
              <a:rPr lang="es-ES" sz="4500" dirty="0" smtClean="0"/>
              <a:t>auditoría por </a:t>
            </a:r>
            <a:r>
              <a:rPr lang="es-ES" sz="4500" dirty="0"/>
              <a:t>los </a:t>
            </a:r>
            <a:r>
              <a:rPr lang="es-ES" sz="4500" b="1" u="sng" dirty="0"/>
              <a:t>medios, recursos y cualificación y especialización necesarios para su realización, por </a:t>
            </a:r>
            <a:r>
              <a:rPr lang="es-ES" sz="4500" b="1" u="sng" dirty="0" smtClean="0"/>
              <a:t>el tamaño </a:t>
            </a:r>
            <a:r>
              <a:rPr lang="es-ES" sz="4500" b="1" u="sng" dirty="0"/>
              <a:t>y complejidad de la actividad </a:t>
            </a:r>
            <a:r>
              <a:rPr lang="es-ES" sz="4500" dirty="0"/>
              <a:t>u operaciones de la entidad auditada y por el </a:t>
            </a:r>
            <a:r>
              <a:rPr lang="es-ES" sz="4500" b="1" u="sng" dirty="0"/>
              <a:t>riesgo </a:t>
            </a:r>
            <a:r>
              <a:rPr lang="es-ES" sz="4500" b="1" u="sng" dirty="0" smtClean="0"/>
              <a:t>de auditoría </a:t>
            </a:r>
            <a:r>
              <a:rPr lang="es-ES" sz="4500" b="1" u="sng" dirty="0"/>
              <a:t>esperado</a:t>
            </a:r>
            <a:r>
              <a:rPr lang="es-ES" sz="4500" dirty="0"/>
              <a:t>, en cuanto que son los factores que condicionan el esfuerzo de </a:t>
            </a:r>
            <a:r>
              <a:rPr lang="es-ES" sz="4500" dirty="0" smtClean="0"/>
              <a:t>auditoría requerido.”</a:t>
            </a:r>
          </a:p>
          <a:p>
            <a:pPr marL="0" indent="0" algn="just">
              <a:buNone/>
            </a:pPr>
            <a:endParaRPr lang="es-ES" sz="4500" dirty="0" smtClean="0"/>
          </a:p>
          <a:p>
            <a:pPr marL="0" indent="0" algn="just">
              <a:buNone/>
            </a:pPr>
            <a:r>
              <a:rPr lang="es-ES" sz="4500" b="1" dirty="0" smtClean="0"/>
              <a:t>“Los </a:t>
            </a:r>
            <a:r>
              <a:rPr lang="es-ES" sz="4500" b="1" dirty="0"/>
              <a:t>honorarios correspondientes a los servicios de auditoría de cuentas</a:t>
            </a:r>
            <a:r>
              <a:rPr lang="es-ES" sz="4500" dirty="0"/>
              <a:t>, ya </a:t>
            </a:r>
            <a:r>
              <a:rPr lang="es-ES" sz="4500" dirty="0" smtClean="0"/>
              <a:t>sean referidos </a:t>
            </a:r>
            <a:r>
              <a:rPr lang="es-ES" sz="4500" dirty="0"/>
              <a:t>al mismo ejercicio o a ejercicios sucesivos, incluidos los casos de cambio de </a:t>
            </a:r>
            <a:r>
              <a:rPr lang="es-ES" sz="4500" dirty="0" smtClean="0"/>
              <a:t>auditor, </a:t>
            </a:r>
            <a:r>
              <a:rPr lang="es-ES" sz="4500" b="1" u="sng" dirty="0" smtClean="0">
                <a:solidFill>
                  <a:srgbClr val="002060"/>
                </a:solidFill>
              </a:rPr>
              <a:t>únicamente </a:t>
            </a:r>
            <a:r>
              <a:rPr lang="es-ES" sz="4500" b="1" u="sng" dirty="0">
                <a:solidFill>
                  <a:srgbClr val="002060"/>
                </a:solidFill>
              </a:rPr>
              <a:t>podrán modificarse si se alteran las condiciones que sirvieron de base para </a:t>
            </a:r>
            <a:r>
              <a:rPr lang="es-ES" sz="4500" b="1" u="sng" dirty="0" smtClean="0">
                <a:solidFill>
                  <a:srgbClr val="002060"/>
                </a:solidFill>
              </a:rPr>
              <a:t>su fijación </a:t>
            </a:r>
            <a:r>
              <a:rPr lang="es-ES" sz="4500" b="1" u="sng" dirty="0">
                <a:solidFill>
                  <a:srgbClr val="002060"/>
                </a:solidFill>
              </a:rPr>
              <a:t>inicial</a:t>
            </a:r>
            <a:r>
              <a:rPr lang="es-ES" sz="4500" b="1" dirty="0"/>
              <a:t>.</a:t>
            </a:r>
            <a:r>
              <a:rPr lang="es-ES" sz="4500" dirty="0"/>
              <a:t> </a:t>
            </a:r>
            <a:r>
              <a:rPr lang="es-ES" sz="4500" b="1" dirty="0"/>
              <a:t>En el caso de que se modificaran a la baja en los ejercicios sucesivos, </a:t>
            </a:r>
            <a:r>
              <a:rPr lang="es-ES" sz="4500" b="1" dirty="0" smtClean="0"/>
              <a:t>deberá documentarse en el archivo de auditoría, las razones que justifican la nueva estimación de honorarios</a:t>
            </a:r>
            <a:r>
              <a:rPr lang="es-ES" sz="4500" dirty="0" smtClean="0"/>
              <a:t>.” </a:t>
            </a:r>
            <a:r>
              <a:rPr lang="es-ES" sz="4500" b="1" dirty="0" smtClean="0">
                <a:solidFill>
                  <a:srgbClr val="FF0000"/>
                </a:solidFill>
              </a:rPr>
              <a:t>(¿y en caso de alza?)</a:t>
            </a:r>
            <a:endParaRPr lang="es-ES" sz="4500" b="1" i="1" dirty="0" smtClean="0">
              <a:solidFill>
                <a:srgbClr val="FF0000"/>
              </a:solidFill>
            </a:endParaRPr>
          </a:p>
        </p:txBody>
      </p:sp>
      <p:sp>
        <p:nvSpPr>
          <p:cNvPr id="4" name="3 Marcador de número de diapositiva"/>
          <p:cNvSpPr>
            <a:spLocks noGrp="1"/>
          </p:cNvSpPr>
          <p:nvPr>
            <p:ph type="sldNum" sz="quarter" idx="12"/>
          </p:nvPr>
        </p:nvSpPr>
        <p:spPr/>
        <p:txBody>
          <a:bodyPr/>
          <a:lstStyle/>
          <a:p>
            <a:fld id="{3E5787D7-D0DF-4A78-86FF-45FF7B6AC598}" type="slidenum">
              <a:rPr lang="es-ES" smtClean="0"/>
              <a:t>32</a:t>
            </a:fld>
            <a:endParaRPr lang="es-ES" dirty="0"/>
          </a:p>
        </p:txBody>
      </p:sp>
      <p:sp>
        <p:nvSpPr>
          <p:cNvPr id="2" name="CuadroTexto 1"/>
          <p:cNvSpPr txBox="1"/>
          <p:nvPr/>
        </p:nvSpPr>
        <p:spPr>
          <a:xfrm>
            <a:off x="0" y="260648"/>
            <a:ext cx="9144000" cy="861774"/>
          </a:xfrm>
          <a:prstGeom prst="rect">
            <a:avLst/>
          </a:prstGeom>
          <a:noFill/>
        </p:spPr>
        <p:txBody>
          <a:bodyPr wrap="square" rtlCol="0">
            <a:spAutoFit/>
          </a:bodyPr>
          <a:lstStyle/>
          <a:p>
            <a:pPr algn="ctr"/>
            <a:r>
              <a:rPr lang="es-ES" sz="3200" dirty="0">
                <a:latin typeface="+mj-lt"/>
              </a:rPr>
              <a:t>Honorarios</a:t>
            </a:r>
          </a:p>
          <a:p>
            <a:endParaRPr lang="es-ES" dirty="0"/>
          </a:p>
        </p:txBody>
      </p:sp>
      <p:sp>
        <p:nvSpPr>
          <p:cNvPr id="5" name="Marcador de pie de página 4"/>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3204874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52560"/>
            <a:ext cx="8424936" cy="5140736"/>
          </a:xfrm>
        </p:spPr>
        <p:txBody>
          <a:bodyPr>
            <a:normAutofit/>
          </a:bodyPr>
          <a:lstStyle/>
          <a:p>
            <a:pPr marL="0" indent="0" algn="just">
              <a:buNone/>
            </a:pPr>
            <a:r>
              <a:rPr lang="es-ES" sz="2200" b="1" dirty="0" smtClean="0"/>
              <a:t>Causas </a:t>
            </a:r>
            <a:r>
              <a:rPr lang="es-ES" sz="2200" b="1" dirty="0"/>
              <a:t>de abstención por honorarios </a:t>
            </a:r>
            <a:r>
              <a:rPr lang="es-ES" sz="2200" b="1" dirty="0" smtClean="0"/>
              <a:t>percibidos</a:t>
            </a:r>
          </a:p>
          <a:p>
            <a:pPr marL="0" indent="0">
              <a:buNone/>
            </a:pPr>
            <a:endParaRPr lang="es-ES" sz="1800" b="1" i="1" dirty="0">
              <a:solidFill>
                <a:srgbClr val="FF0000"/>
              </a:solidFill>
            </a:endParaRPr>
          </a:p>
          <a:p>
            <a:pPr marL="0" indent="0" algn="just">
              <a:buNone/>
            </a:pPr>
            <a:r>
              <a:rPr lang="es-ES" sz="1900" dirty="0" smtClean="0"/>
              <a:t>En relación con cada ejercicio económico </a:t>
            </a:r>
            <a:r>
              <a:rPr lang="es-ES" sz="1900" b="1" u="sng" dirty="0" smtClean="0"/>
              <a:t>se obtendrá el porcentaje que representan los honorarios anuales devengados por la prestación del servicio de auditoría y distintos del de auditoría a la entidad auditada sobre los ingresos anuales totales obtenidos</a:t>
            </a:r>
            <a:r>
              <a:rPr lang="es-ES" sz="1900" dirty="0" smtClean="0"/>
              <a:t> por el auditor de cuentas o la sociedad de auditoría.</a:t>
            </a:r>
          </a:p>
          <a:p>
            <a:pPr marL="457200" indent="-457200" algn="just">
              <a:buAutoNum type="alphaLcParenR"/>
            </a:pPr>
            <a:endParaRPr lang="es-ES" sz="1900" dirty="0"/>
          </a:p>
          <a:p>
            <a:pPr marL="457200" indent="-457200" algn="just">
              <a:buAutoNum type="alphaLcParenR"/>
            </a:pPr>
            <a:endParaRPr lang="es-ES" sz="1900" dirty="0" smtClean="0"/>
          </a:p>
          <a:p>
            <a:pPr marL="457200" indent="-457200" algn="just">
              <a:buAutoNum type="alphaLcParenR"/>
            </a:pPr>
            <a:endParaRPr lang="es-ES" sz="1900" dirty="0"/>
          </a:p>
          <a:p>
            <a:pPr marL="457200" indent="-457200" algn="just">
              <a:buAutoNum type="alphaLcParenR"/>
            </a:pPr>
            <a:endParaRPr lang="es-ES" sz="1900" dirty="0" smtClean="0"/>
          </a:p>
          <a:p>
            <a:pPr marL="0" indent="0" algn="just">
              <a:buNone/>
            </a:pPr>
            <a:r>
              <a:rPr lang="es-ES" sz="2000" dirty="0"/>
              <a:t>Cuando </a:t>
            </a:r>
            <a:r>
              <a:rPr lang="es-ES" sz="2000" b="1" dirty="0"/>
              <a:t>el porcentaje así obtenido supere el 30 </a:t>
            </a:r>
            <a:r>
              <a:rPr lang="es-ES" sz="2000" b="1" dirty="0" smtClean="0"/>
              <a:t>% </a:t>
            </a:r>
            <a:r>
              <a:rPr lang="es-ES" sz="2000" b="1" dirty="0"/>
              <a:t>durante cada uno de los tres últimos ejercicios consecutivos</a:t>
            </a:r>
            <a:r>
              <a:rPr lang="es-ES" sz="2000" dirty="0"/>
              <a:t>, el auditor de cuentas o la sociedad de auditoría deberá abstenerse de realizar la auditoría correspondiente al ejercicio siguiente al tercero consecutivo en que esta circunstancia se produzca.</a:t>
            </a:r>
          </a:p>
          <a:p>
            <a:pPr marL="0" indent="0" algn="just">
              <a:buNone/>
            </a:pPr>
            <a:endParaRPr lang="es-ES" sz="1900" b="1" i="1" dirty="0" smtClean="0">
              <a:solidFill>
                <a:srgbClr val="FF0000"/>
              </a:solidFill>
            </a:endParaRPr>
          </a:p>
        </p:txBody>
      </p:sp>
      <p:sp>
        <p:nvSpPr>
          <p:cNvPr id="4" name="3 Marcador de número de diapositiva"/>
          <p:cNvSpPr>
            <a:spLocks noGrp="1"/>
          </p:cNvSpPr>
          <p:nvPr>
            <p:ph type="sldNum" sz="quarter" idx="12"/>
          </p:nvPr>
        </p:nvSpPr>
        <p:spPr/>
        <p:txBody>
          <a:bodyPr/>
          <a:lstStyle/>
          <a:p>
            <a:fld id="{3E5787D7-D0DF-4A78-86FF-45FF7B6AC598}" type="slidenum">
              <a:rPr lang="es-ES" smtClean="0"/>
              <a:t>33</a:t>
            </a:fld>
            <a:endParaRPr lang="es-ES" dirty="0"/>
          </a:p>
        </p:txBody>
      </p:sp>
      <p:cxnSp>
        <p:nvCxnSpPr>
          <p:cNvPr id="6" name="Conector recto 5"/>
          <p:cNvCxnSpPr/>
          <p:nvPr/>
        </p:nvCxnSpPr>
        <p:spPr>
          <a:xfrm>
            <a:off x="1945184" y="3645024"/>
            <a:ext cx="496855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2195736" y="3216166"/>
            <a:ext cx="4536504" cy="369332"/>
          </a:xfrm>
          <a:prstGeom prst="rect">
            <a:avLst/>
          </a:prstGeom>
          <a:noFill/>
        </p:spPr>
        <p:txBody>
          <a:bodyPr wrap="square" rtlCol="0">
            <a:spAutoFit/>
          </a:bodyPr>
          <a:lstStyle/>
          <a:p>
            <a:r>
              <a:rPr lang="es-ES" dirty="0" smtClean="0"/>
              <a:t>Honorarios auditoría y distintos auditoría</a:t>
            </a:r>
            <a:endParaRPr lang="es-ES" dirty="0"/>
          </a:p>
        </p:txBody>
      </p:sp>
      <p:sp>
        <p:nvSpPr>
          <p:cNvPr id="10" name="CuadroTexto 9"/>
          <p:cNvSpPr txBox="1"/>
          <p:nvPr/>
        </p:nvSpPr>
        <p:spPr>
          <a:xfrm>
            <a:off x="2303748" y="3723413"/>
            <a:ext cx="4536504" cy="369332"/>
          </a:xfrm>
          <a:prstGeom prst="rect">
            <a:avLst/>
          </a:prstGeom>
          <a:noFill/>
        </p:spPr>
        <p:txBody>
          <a:bodyPr wrap="square" rtlCol="0">
            <a:spAutoFit/>
          </a:bodyPr>
          <a:lstStyle/>
          <a:p>
            <a:r>
              <a:rPr lang="es-ES" dirty="0" smtClean="0"/>
              <a:t>Total rendimientos o cifra de negocios</a:t>
            </a:r>
            <a:endParaRPr lang="es-ES" dirty="0"/>
          </a:p>
        </p:txBody>
      </p:sp>
      <p:sp>
        <p:nvSpPr>
          <p:cNvPr id="7" name="CuadroTexto 6"/>
          <p:cNvSpPr txBox="1"/>
          <p:nvPr/>
        </p:nvSpPr>
        <p:spPr>
          <a:xfrm>
            <a:off x="0" y="258619"/>
            <a:ext cx="9144000" cy="861774"/>
          </a:xfrm>
          <a:prstGeom prst="rect">
            <a:avLst/>
          </a:prstGeom>
          <a:noFill/>
        </p:spPr>
        <p:txBody>
          <a:bodyPr wrap="square" rtlCol="0">
            <a:spAutoFit/>
          </a:bodyPr>
          <a:lstStyle/>
          <a:p>
            <a:pPr algn="ctr"/>
            <a:r>
              <a:rPr lang="es-ES" sz="3200" dirty="0">
                <a:latin typeface="+mj-lt"/>
              </a:rPr>
              <a:t>Honorarios</a:t>
            </a:r>
          </a:p>
          <a:p>
            <a:endParaRPr lang="es-ES" dirty="0"/>
          </a:p>
        </p:txBody>
      </p:sp>
      <p:sp>
        <p:nvSpPr>
          <p:cNvPr id="2" name="Marcador de pie de página 1"/>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8906384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970015"/>
            <a:ext cx="8424936" cy="4896544"/>
          </a:xfrm>
        </p:spPr>
        <p:txBody>
          <a:bodyPr>
            <a:normAutofit lnSpcReduction="10000"/>
          </a:bodyPr>
          <a:lstStyle/>
          <a:p>
            <a:pPr marL="0" indent="0" algn="just">
              <a:buNone/>
            </a:pPr>
            <a:r>
              <a:rPr lang="es-ES" sz="2200" i="1" dirty="0" smtClean="0"/>
              <a:t>Causas </a:t>
            </a:r>
            <a:r>
              <a:rPr lang="es-ES" sz="2200" i="1" dirty="0"/>
              <a:t>de abstención por honorarios percibidos</a:t>
            </a:r>
            <a:r>
              <a:rPr lang="es-ES" sz="2200" i="1" dirty="0" smtClean="0"/>
              <a:t>.(cont.)</a:t>
            </a:r>
          </a:p>
          <a:p>
            <a:pPr marL="0" indent="0">
              <a:buNone/>
            </a:pPr>
            <a:endParaRPr lang="es-ES" sz="1800" b="1" i="1" dirty="0">
              <a:solidFill>
                <a:srgbClr val="FF0000"/>
              </a:solidFill>
            </a:endParaRPr>
          </a:p>
          <a:p>
            <a:pPr marL="0" indent="0" algn="just">
              <a:buNone/>
            </a:pPr>
            <a:r>
              <a:rPr lang="es-ES" sz="1800" u="sng" dirty="0" smtClean="0"/>
              <a:t>Empresas Vinculadas y Red</a:t>
            </a:r>
          </a:p>
          <a:p>
            <a:pPr marL="0" indent="0" algn="just">
              <a:buNone/>
            </a:pPr>
            <a:endParaRPr lang="es-ES" sz="1800" dirty="0"/>
          </a:p>
          <a:p>
            <a:pPr marL="0" indent="0" algn="just">
              <a:buNone/>
            </a:pPr>
            <a:r>
              <a:rPr lang="es-ES" sz="1800" dirty="0" smtClean="0"/>
              <a:t>En </a:t>
            </a:r>
            <a:r>
              <a:rPr lang="es-ES" sz="1800" dirty="0"/>
              <a:t>el numerador, a los honorarios devengados por la prestación de servicios </a:t>
            </a:r>
            <a:r>
              <a:rPr lang="es-ES" sz="1800" dirty="0" smtClean="0"/>
              <a:t>de auditoría </a:t>
            </a:r>
            <a:r>
              <a:rPr lang="es-ES" sz="1800" dirty="0"/>
              <a:t>y distintos del de auditoría a la entidad auditada y a sus entidades vinculadas </a:t>
            </a:r>
            <a:r>
              <a:rPr lang="es-ES" sz="1800" dirty="0" smtClean="0"/>
              <a:t>por parte </a:t>
            </a:r>
            <a:r>
              <a:rPr lang="es-ES" sz="1800" dirty="0"/>
              <a:t>del auditor de cuentas o la sociedad de auditoría y de quienes que formen parte de </a:t>
            </a:r>
            <a:r>
              <a:rPr lang="es-ES" sz="1800" dirty="0" smtClean="0"/>
              <a:t>su red.</a:t>
            </a:r>
          </a:p>
          <a:p>
            <a:pPr marL="0" indent="0" algn="just">
              <a:buNone/>
            </a:pPr>
            <a:endParaRPr lang="es-ES" sz="1800" b="1" i="1" dirty="0">
              <a:solidFill>
                <a:srgbClr val="FF0000"/>
              </a:solidFill>
            </a:endParaRPr>
          </a:p>
          <a:p>
            <a:pPr marL="0" indent="0" algn="just">
              <a:buNone/>
            </a:pPr>
            <a:endParaRPr lang="es-ES" sz="1800" b="1" i="1" dirty="0" smtClean="0">
              <a:solidFill>
                <a:srgbClr val="FF0000"/>
              </a:solidFill>
            </a:endParaRPr>
          </a:p>
          <a:p>
            <a:pPr marL="0" indent="0" algn="just">
              <a:buNone/>
            </a:pPr>
            <a:endParaRPr lang="es-ES" sz="1800" b="1" i="1" dirty="0">
              <a:solidFill>
                <a:srgbClr val="FF0000"/>
              </a:solidFill>
            </a:endParaRPr>
          </a:p>
          <a:p>
            <a:pPr marL="0" indent="0" algn="just">
              <a:buNone/>
            </a:pPr>
            <a:endParaRPr lang="es-ES" sz="1800" b="1" i="1" dirty="0" smtClean="0">
              <a:solidFill>
                <a:srgbClr val="FF0000"/>
              </a:solidFill>
            </a:endParaRPr>
          </a:p>
          <a:p>
            <a:pPr marL="0" indent="0" algn="just">
              <a:buNone/>
            </a:pPr>
            <a:endParaRPr lang="es-ES" sz="1800" b="1" i="1" dirty="0">
              <a:solidFill>
                <a:srgbClr val="FF0000"/>
              </a:solidFill>
            </a:endParaRPr>
          </a:p>
          <a:p>
            <a:pPr marL="0" indent="0" algn="just">
              <a:buNone/>
            </a:pPr>
            <a:r>
              <a:rPr lang="es-ES" sz="1800" dirty="0"/>
              <a:t>Cuando </a:t>
            </a:r>
            <a:r>
              <a:rPr lang="es-ES" sz="1800" b="1" dirty="0"/>
              <a:t>el porcentaje así obtenido supere el 30 </a:t>
            </a:r>
            <a:r>
              <a:rPr lang="es-ES" sz="1800" b="1" dirty="0" smtClean="0"/>
              <a:t>% </a:t>
            </a:r>
            <a:r>
              <a:rPr lang="es-ES" sz="1800" b="1" dirty="0"/>
              <a:t>durante cada uno de los tres últimos ejercicios consecutivos</a:t>
            </a:r>
            <a:r>
              <a:rPr lang="es-ES" sz="1800" dirty="0"/>
              <a:t>, el auditor de cuentas o la sociedad de auditoría deberá abstenerse de realizar la auditoría correspondiente al ejercicio siguiente al tercero consecutivo en que esta circunstancia se produzca.</a:t>
            </a:r>
          </a:p>
          <a:p>
            <a:pPr marL="0" indent="0" algn="just">
              <a:buNone/>
            </a:pPr>
            <a:endParaRPr lang="es-ES" sz="1800" b="1" i="1" dirty="0" smtClean="0">
              <a:solidFill>
                <a:srgbClr val="FF0000"/>
              </a:solidFill>
            </a:endParaRPr>
          </a:p>
        </p:txBody>
      </p:sp>
      <p:sp>
        <p:nvSpPr>
          <p:cNvPr id="4" name="3 Marcador de número de diapositiva"/>
          <p:cNvSpPr>
            <a:spLocks noGrp="1"/>
          </p:cNvSpPr>
          <p:nvPr>
            <p:ph type="sldNum" sz="quarter" idx="12"/>
          </p:nvPr>
        </p:nvSpPr>
        <p:spPr/>
        <p:txBody>
          <a:bodyPr/>
          <a:lstStyle/>
          <a:p>
            <a:fld id="{3E5787D7-D0DF-4A78-86FF-45FF7B6AC598}" type="slidenum">
              <a:rPr lang="es-ES" smtClean="0"/>
              <a:t>34</a:t>
            </a:fld>
            <a:endParaRPr lang="es-ES" dirty="0"/>
          </a:p>
        </p:txBody>
      </p:sp>
      <p:cxnSp>
        <p:nvCxnSpPr>
          <p:cNvPr id="6" name="Conector recto 5"/>
          <p:cNvCxnSpPr/>
          <p:nvPr/>
        </p:nvCxnSpPr>
        <p:spPr>
          <a:xfrm>
            <a:off x="1691680" y="3990799"/>
            <a:ext cx="552095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1547664" y="3501008"/>
            <a:ext cx="6987434" cy="369332"/>
          </a:xfrm>
          <a:prstGeom prst="rect">
            <a:avLst/>
          </a:prstGeom>
          <a:noFill/>
        </p:spPr>
        <p:txBody>
          <a:bodyPr wrap="square" rtlCol="0">
            <a:spAutoFit/>
          </a:bodyPr>
          <a:lstStyle/>
          <a:p>
            <a:r>
              <a:rPr lang="es-ES" dirty="0" smtClean="0"/>
              <a:t>Honorarios auditoría y distintos auditoría + vinculadas +red</a:t>
            </a:r>
            <a:endParaRPr lang="es-ES" dirty="0"/>
          </a:p>
        </p:txBody>
      </p:sp>
      <p:sp>
        <p:nvSpPr>
          <p:cNvPr id="10" name="CuadroTexto 9"/>
          <p:cNvSpPr txBox="1"/>
          <p:nvPr/>
        </p:nvSpPr>
        <p:spPr>
          <a:xfrm>
            <a:off x="1835696" y="3990799"/>
            <a:ext cx="6120680" cy="369332"/>
          </a:xfrm>
          <a:prstGeom prst="rect">
            <a:avLst/>
          </a:prstGeom>
          <a:noFill/>
        </p:spPr>
        <p:txBody>
          <a:bodyPr wrap="square" rtlCol="0">
            <a:spAutoFit/>
          </a:bodyPr>
          <a:lstStyle/>
          <a:p>
            <a:r>
              <a:rPr lang="es-ES" dirty="0" smtClean="0"/>
              <a:t>Total rendimientos o cifra de negocios + vinculadas +red</a:t>
            </a:r>
            <a:endParaRPr lang="es-ES" dirty="0"/>
          </a:p>
        </p:txBody>
      </p:sp>
      <p:sp>
        <p:nvSpPr>
          <p:cNvPr id="7" name="CuadroTexto 6"/>
          <p:cNvSpPr txBox="1"/>
          <p:nvPr/>
        </p:nvSpPr>
        <p:spPr>
          <a:xfrm>
            <a:off x="0" y="258619"/>
            <a:ext cx="9144000" cy="861774"/>
          </a:xfrm>
          <a:prstGeom prst="rect">
            <a:avLst/>
          </a:prstGeom>
          <a:noFill/>
        </p:spPr>
        <p:txBody>
          <a:bodyPr wrap="square" rtlCol="0">
            <a:spAutoFit/>
          </a:bodyPr>
          <a:lstStyle/>
          <a:p>
            <a:pPr algn="ctr"/>
            <a:r>
              <a:rPr lang="es-ES" sz="3200" dirty="0">
                <a:latin typeface="+mj-lt"/>
              </a:rPr>
              <a:t>Honorarios</a:t>
            </a:r>
          </a:p>
          <a:p>
            <a:endParaRPr lang="es-ES" dirty="0"/>
          </a:p>
        </p:txBody>
      </p:sp>
      <p:sp>
        <p:nvSpPr>
          <p:cNvPr id="2" name="Marcador de pie de página 1"/>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5738461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268760"/>
            <a:ext cx="8424936" cy="4896544"/>
          </a:xfrm>
        </p:spPr>
        <p:txBody>
          <a:bodyPr>
            <a:normAutofit/>
          </a:bodyPr>
          <a:lstStyle/>
          <a:p>
            <a:pPr marL="0" indent="0" algn="just">
              <a:buNone/>
            </a:pPr>
            <a:r>
              <a:rPr lang="es-ES" sz="2200" b="1" i="1" u="sng" dirty="0" smtClean="0"/>
              <a:t>Causas </a:t>
            </a:r>
            <a:r>
              <a:rPr lang="es-ES" sz="2200" b="1" i="1" u="sng" dirty="0"/>
              <a:t>de abstención por honorarios </a:t>
            </a:r>
            <a:r>
              <a:rPr lang="es-ES" sz="2200" b="1" i="1" u="sng" dirty="0" smtClean="0"/>
              <a:t>percibidos auditores e cuentas y sociedades de pequeña dimensión</a:t>
            </a:r>
          </a:p>
          <a:p>
            <a:pPr marL="0" indent="0" algn="just">
              <a:buNone/>
            </a:pPr>
            <a:endParaRPr lang="es-ES" sz="2200" b="1" i="1" u="sng" dirty="0"/>
          </a:p>
          <a:p>
            <a:pPr marL="0" indent="0" algn="just">
              <a:buNone/>
            </a:pPr>
            <a:r>
              <a:rPr lang="es-ES" sz="2200" i="1" dirty="0" smtClean="0"/>
              <a:t>                                               </a:t>
            </a:r>
          </a:p>
          <a:p>
            <a:pPr marL="0" indent="0" algn="just">
              <a:buNone/>
            </a:pPr>
            <a:r>
              <a:rPr lang="es-ES" sz="2200" i="1" dirty="0"/>
              <a:t> </a:t>
            </a:r>
            <a:r>
              <a:rPr lang="es-ES" sz="2200" i="1" dirty="0" smtClean="0"/>
              <a:t>                                      Será del </a:t>
            </a:r>
            <a:r>
              <a:rPr lang="es-ES" sz="2200" b="1" i="1" dirty="0" smtClean="0"/>
              <a:t>35%.</a:t>
            </a:r>
          </a:p>
          <a:p>
            <a:pPr marL="0" indent="0" algn="just">
              <a:buNone/>
            </a:pPr>
            <a:endParaRPr lang="es-ES" sz="2200" i="1" dirty="0"/>
          </a:p>
          <a:p>
            <a:pPr marL="0" indent="0" algn="just">
              <a:buNone/>
            </a:pPr>
            <a:endParaRPr lang="es-ES" sz="2200" i="1" dirty="0" smtClean="0"/>
          </a:p>
        </p:txBody>
      </p:sp>
      <p:sp>
        <p:nvSpPr>
          <p:cNvPr id="4" name="3 Marcador de número de diapositiva"/>
          <p:cNvSpPr>
            <a:spLocks noGrp="1"/>
          </p:cNvSpPr>
          <p:nvPr>
            <p:ph type="sldNum" sz="quarter" idx="12"/>
          </p:nvPr>
        </p:nvSpPr>
        <p:spPr/>
        <p:txBody>
          <a:bodyPr/>
          <a:lstStyle/>
          <a:p>
            <a:fld id="{3E5787D7-D0DF-4A78-86FF-45FF7B6AC598}" type="slidenum">
              <a:rPr lang="es-ES" smtClean="0"/>
              <a:t>35</a:t>
            </a:fld>
            <a:endParaRPr lang="es-ES" dirty="0"/>
          </a:p>
        </p:txBody>
      </p:sp>
      <p:sp>
        <p:nvSpPr>
          <p:cNvPr id="2" name="Marcador de pie de página 1"/>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945042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24744"/>
            <a:ext cx="8229600" cy="5544616"/>
          </a:xfrm>
        </p:spPr>
        <p:txBody>
          <a:bodyPr>
            <a:normAutofit/>
          </a:bodyPr>
          <a:lstStyle/>
          <a:p>
            <a:pPr marL="0" indent="0" algn="just">
              <a:buNone/>
            </a:pPr>
            <a:r>
              <a:rPr lang="es-ES" sz="2200" b="1" dirty="0"/>
              <a:t>El informe de auditoría de </a:t>
            </a:r>
            <a:r>
              <a:rPr lang="es-ES" sz="2200" b="1" dirty="0" smtClean="0"/>
              <a:t>CCAA</a:t>
            </a:r>
            <a:endParaRPr lang="es-ES" sz="2200" b="1" dirty="0" smtClean="0"/>
          </a:p>
          <a:p>
            <a:pPr algn="just"/>
            <a:endParaRPr lang="es-ES" sz="1800" dirty="0"/>
          </a:p>
          <a:p>
            <a:pPr marL="0" indent="0" algn="just">
              <a:buNone/>
            </a:pPr>
            <a:r>
              <a:rPr lang="es-ES" sz="1800" dirty="0" smtClean="0"/>
              <a:t> «</a:t>
            </a:r>
            <a:r>
              <a:rPr lang="es-ES" sz="1800" dirty="0"/>
              <a:t>La fecha del informe de auditoría no podrá ser anterior a la de formulación de las </a:t>
            </a:r>
            <a:r>
              <a:rPr lang="es-ES" sz="1800" dirty="0" smtClean="0"/>
              <a:t>CCAA </a:t>
            </a:r>
            <a:r>
              <a:rPr lang="es-ES" sz="1800" dirty="0"/>
              <a:t>por el órgano de </a:t>
            </a:r>
            <a:r>
              <a:rPr lang="es-ES" sz="1800" dirty="0" smtClean="0"/>
              <a:t>administración»</a:t>
            </a:r>
            <a:endParaRPr lang="es-ES" sz="1800" dirty="0"/>
          </a:p>
          <a:p>
            <a:pPr marL="0" indent="0" algn="just">
              <a:buNone/>
            </a:pPr>
            <a:r>
              <a:rPr lang="es-ES" sz="1800" dirty="0" smtClean="0"/>
              <a:t>«En </a:t>
            </a:r>
            <a:r>
              <a:rPr lang="es-ES" sz="1800" dirty="0"/>
              <a:t>todo caso </a:t>
            </a:r>
            <a:r>
              <a:rPr lang="es-ES" sz="1800" b="1" dirty="0"/>
              <a:t>deberá </a:t>
            </a:r>
            <a:r>
              <a:rPr lang="es-ES" sz="1800" dirty="0"/>
              <a:t>dejarse </a:t>
            </a:r>
            <a:r>
              <a:rPr lang="es-ES" sz="1800" b="1" dirty="0"/>
              <a:t>constancia documental que acredite la entrega del informe </a:t>
            </a:r>
            <a:r>
              <a:rPr lang="es-ES" sz="1800" b="1" dirty="0" smtClean="0"/>
              <a:t>y su </a:t>
            </a:r>
            <a:r>
              <a:rPr lang="es-ES" sz="1800" b="1" dirty="0"/>
              <a:t>recepción por la entidad auditada</a:t>
            </a:r>
            <a:r>
              <a:rPr lang="es-ES" sz="1800" dirty="0"/>
              <a:t>, así como </a:t>
            </a:r>
            <a:r>
              <a:rPr lang="es-ES" sz="1800" b="1" dirty="0"/>
              <a:t>de la fecha en que éstas se </a:t>
            </a:r>
            <a:r>
              <a:rPr lang="es-ES" sz="1800" b="1" dirty="0" smtClean="0"/>
              <a:t>producen, </a:t>
            </a:r>
            <a:r>
              <a:rPr lang="es-ES" sz="1800" b="1" dirty="0"/>
              <a:t>en </a:t>
            </a:r>
            <a:r>
              <a:rPr lang="es-ES" sz="1800" b="1" dirty="0" smtClean="0"/>
              <a:t>los papeles </a:t>
            </a:r>
            <a:r>
              <a:rPr lang="es-ES" sz="1800" b="1" dirty="0"/>
              <a:t>de trabajo del auditor de </a:t>
            </a:r>
            <a:r>
              <a:rPr lang="es-ES" sz="1800" b="1" dirty="0" smtClean="0"/>
              <a:t>cuentas</a:t>
            </a:r>
            <a:r>
              <a:rPr lang="es-ES" sz="1800" dirty="0" smtClean="0"/>
              <a:t>» </a:t>
            </a:r>
            <a:r>
              <a:rPr lang="es-ES" sz="1800" b="1" dirty="0" smtClean="0">
                <a:solidFill>
                  <a:srgbClr val="FF0000"/>
                </a:solidFill>
              </a:rPr>
              <a:t>(*) </a:t>
            </a:r>
          </a:p>
          <a:p>
            <a:pPr marL="0" indent="0" algn="just">
              <a:buNone/>
            </a:pPr>
            <a:endParaRPr lang="es-ES" sz="1800" b="1" dirty="0">
              <a:solidFill>
                <a:srgbClr val="FF0000"/>
              </a:solidFill>
            </a:endParaRPr>
          </a:p>
          <a:p>
            <a:pPr marL="0" indent="0" algn="just">
              <a:buNone/>
            </a:pPr>
            <a:r>
              <a:rPr lang="es-ES" sz="2200" b="1" dirty="0" smtClean="0"/>
              <a:t>La </a:t>
            </a:r>
            <a:r>
              <a:rPr lang="es-ES" sz="2200" b="1" dirty="0"/>
              <a:t>falta de </a:t>
            </a:r>
            <a:r>
              <a:rPr lang="es-ES" sz="2200" b="1" dirty="0" smtClean="0"/>
              <a:t>emisión del informe </a:t>
            </a:r>
            <a:r>
              <a:rPr lang="es-ES" sz="2200" b="1" dirty="0"/>
              <a:t>o renuncia al contrato de </a:t>
            </a:r>
            <a:r>
              <a:rPr lang="es-ES" sz="2200" b="1" dirty="0" smtClean="0"/>
              <a:t>auditoría</a:t>
            </a:r>
            <a:endParaRPr lang="es-ES" sz="2200" b="1" dirty="0"/>
          </a:p>
          <a:p>
            <a:pPr marL="0" indent="0" algn="just">
              <a:buNone/>
            </a:pPr>
            <a:endParaRPr lang="es-ES" sz="1800" i="1" dirty="0"/>
          </a:p>
          <a:p>
            <a:pPr marL="0" indent="0" algn="just">
              <a:buNone/>
            </a:pPr>
            <a:r>
              <a:rPr lang="es-ES" sz="1800" dirty="0" smtClean="0"/>
              <a:t>El auditor de cuentas detallará </a:t>
            </a:r>
            <a:r>
              <a:rPr lang="es-ES" sz="1800" dirty="0"/>
              <a:t>en un escrito todas las circunstancias determinantes de </a:t>
            </a:r>
            <a:r>
              <a:rPr lang="es-ES" sz="1800" b="1" dirty="0"/>
              <a:t>la falta </a:t>
            </a:r>
            <a:r>
              <a:rPr lang="es-ES" sz="1800" b="1" dirty="0" smtClean="0"/>
              <a:t>de emisión </a:t>
            </a:r>
            <a:r>
              <a:rPr lang="es-ES" sz="1800" b="1" dirty="0"/>
              <a:t>del informe o la renuncia al contrato de auditoría</a:t>
            </a:r>
            <a:r>
              <a:rPr lang="es-ES" sz="1800" dirty="0"/>
              <a:t>. Este escrito deberá ser remitido a </a:t>
            </a:r>
            <a:r>
              <a:rPr lang="es-ES" sz="1800" dirty="0" smtClean="0"/>
              <a:t>la entidad </a:t>
            </a:r>
            <a:r>
              <a:rPr lang="es-ES" sz="1800" dirty="0"/>
              <a:t>auditada, en </a:t>
            </a:r>
            <a:r>
              <a:rPr lang="es-ES" sz="1800" b="1" dirty="0"/>
              <a:t>un plazo no superior </a:t>
            </a:r>
            <a:r>
              <a:rPr lang="es-ES" sz="1800" b="1" dirty="0" smtClean="0"/>
              <a:t>a 15 días </a:t>
            </a:r>
            <a:r>
              <a:rPr lang="es-ES" sz="1800" b="1" dirty="0"/>
              <a:t>naturales desde la fecha en que </a:t>
            </a:r>
            <a:r>
              <a:rPr lang="es-ES" sz="1800" b="1" dirty="0" smtClean="0"/>
              <a:t>el auditor </a:t>
            </a:r>
            <a:r>
              <a:rPr lang="es-ES" sz="1800" b="1" dirty="0"/>
              <a:t>tuviera constancia de la circunstancia </a:t>
            </a:r>
            <a:r>
              <a:rPr lang="es-ES" sz="1800" b="1" dirty="0" smtClean="0"/>
              <a:t>referida</a:t>
            </a:r>
            <a:r>
              <a:rPr lang="es-ES" sz="1800" dirty="0" smtClean="0"/>
              <a:t>….</a:t>
            </a:r>
            <a:endParaRPr lang="es-ES" sz="1800" dirty="0"/>
          </a:p>
        </p:txBody>
      </p:sp>
      <p:sp>
        <p:nvSpPr>
          <p:cNvPr id="5" name="4 Marcador de número de diapositiva"/>
          <p:cNvSpPr>
            <a:spLocks noGrp="1"/>
          </p:cNvSpPr>
          <p:nvPr>
            <p:ph type="sldNum" sz="quarter" idx="12"/>
          </p:nvPr>
        </p:nvSpPr>
        <p:spPr/>
        <p:txBody>
          <a:bodyPr/>
          <a:lstStyle/>
          <a:p>
            <a:fld id="{3E5787D7-D0DF-4A78-86FF-45FF7B6AC598}" type="slidenum">
              <a:rPr lang="es-ES" smtClean="0"/>
              <a:t>36</a:t>
            </a:fld>
            <a:endParaRPr lang="es-ES" dirty="0"/>
          </a:p>
        </p:txBody>
      </p:sp>
      <p:sp>
        <p:nvSpPr>
          <p:cNvPr id="2" name="Marcador de pie de página 1"/>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619758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61864" y="1124744"/>
            <a:ext cx="8424936" cy="4786789"/>
          </a:xfrm>
        </p:spPr>
        <p:txBody>
          <a:bodyPr>
            <a:normAutofit/>
          </a:bodyPr>
          <a:lstStyle/>
          <a:p>
            <a:pPr marL="0" indent="0">
              <a:buNone/>
            </a:pPr>
            <a:endParaRPr lang="es-ES" sz="1800" dirty="0"/>
          </a:p>
          <a:p>
            <a:pPr marL="0" indent="0">
              <a:buNone/>
            </a:pPr>
            <a:endParaRPr lang="es-ES" sz="1800" dirty="0" smtClean="0"/>
          </a:p>
        </p:txBody>
      </p:sp>
      <p:sp>
        <p:nvSpPr>
          <p:cNvPr id="4" name="3 Marcador de número de diapositiva"/>
          <p:cNvSpPr>
            <a:spLocks noGrp="1"/>
          </p:cNvSpPr>
          <p:nvPr>
            <p:ph type="sldNum" sz="quarter" idx="12"/>
          </p:nvPr>
        </p:nvSpPr>
        <p:spPr/>
        <p:txBody>
          <a:bodyPr/>
          <a:lstStyle/>
          <a:p>
            <a:fld id="{3E5787D7-D0DF-4A78-86FF-45FF7B6AC598}" type="slidenum">
              <a:rPr lang="es-ES" smtClean="0"/>
              <a:t>37</a:t>
            </a:fld>
            <a:endParaRPr lang="es-ES" dirty="0"/>
          </a:p>
        </p:txBody>
      </p:sp>
      <p:sp>
        <p:nvSpPr>
          <p:cNvPr id="2" name="Rectángulo 1"/>
          <p:cNvSpPr/>
          <p:nvPr/>
        </p:nvSpPr>
        <p:spPr>
          <a:xfrm>
            <a:off x="467544" y="2091914"/>
            <a:ext cx="7920880" cy="369332"/>
          </a:xfrm>
          <a:prstGeom prst="rect">
            <a:avLst/>
          </a:prstGeom>
        </p:spPr>
        <p:txBody>
          <a:bodyPr wrap="square">
            <a:spAutoFit/>
          </a:bodyPr>
          <a:lstStyle/>
          <a:p>
            <a:pPr algn="just"/>
            <a:endParaRPr lang="es-ES" dirty="0"/>
          </a:p>
        </p:txBody>
      </p:sp>
      <p:sp>
        <p:nvSpPr>
          <p:cNvPr id="8" name="4 Rectángulo"/>
          <p:cNvSpPr/>
          <p:nvPr/>
        </p:nvSpPr>
        <p:spPr>
          <a:xfrm>
            <a:off x="693912" y="1304607"/>
            <a:ext cx="7560840" cy="4862870"/>
          </a:xfrm>
          <a:prstGeom prst="rect">
            <a:avLst/>
          </a:prstGeom>
        </p:spPr>
        <p:txBody>
          <a:bodyPr wrap="square">
            <a:spAutoFit/>
          </a:bodyPr>
          <a:lstStyle/>
          <a:p>
            <a:pPr algn="ctr"/>
            <a:endParaRPr lang="es-ES" sz="2200" i="1" dirty="0"/>
          </a:p>
          <a:p>
            <a:r>
              <a:rPr lang="es-ES" b="1" i="1" dirty="0" smtClean="0"/>
              <a:t>Revisión del trabajo de otros auditores NIA 600</a:t>
            </a:r>
          </a:p>
          <a:p>
            <a:endParaRPr lang="es-ES" b="1" i="1" dirty="0"/>
          </a:p>
          <a:p>
            <a:pPr algn="just"/>
            <a:r>
              <a:rPr lang="es-ES" dirty="0" smtClean="0"/>
              <a:t>Una revisión afectada por el auditor principal del grupo de aquella documentación relevante de la auditoría realizada por otros auditores de los componentes.</a:t>
            </a:r>
          </a:p>
          <a:p>
            <a:pPr algn="just"/>
            <a:endParaRPr lang="es-ES" u="sng" dirty="0"/>
          </a:p>
          <a:p>
            <a:pPr algn="just"/>
            <a:r>
              <a:rPr lang="es-ES" u="sng" dirty="0" smtClean="0"/>
              <a:t>Pues ahora hay que añadir:</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smtClean="0"/>
              <a:t>Información sobre el negocio, transacciones, así como el control interno de las entidades.</a:t>
            </a:r>
          </a:p>
          <a:p>
            <a:pPr marL="285750" indent="-285750">
              <a:buFont typeface="Arial" panose="020B0604020202020204" pitchFamily="34" charset="0"/>
              <a:buChar char="•"/>
            </a:pPr>
            <a:endParaRPr lang="es-ES" dirty="0" smtClean="0"/>
          </a:p>
          <a:p>
            <a:pPr marL="285750" indent="-285750">
              <a:buFont typeface="Arial" panose="020B0604020202020204" pitchFamily="34" charset="0"/>
              <a:buChar char="•"/>
            </a:pPr>
            <a:r>
              <a:rPr lang="es-ES" dirty="0" smtClean="0"/>
              <a:t>Riesgos considerado por el auditor principal del grupo y las de controles y sustantivas para dar respuesta a esos riesgos.</a:t>
            </a:r>
          </a:p>
          <a:p>
            <a:pPr algn="ctr"/>
            <a:endParaRPr lang="es-ES" dirty="0"/>
          </a:p>
          <a:p>
            <a:pPr algn="ctr"/>
            <a:endParaRPr lang="es-ES" dirty="0" smtClean="0"/>
          </a:p>
          <a:p>
            <a:pPr algn="ctr"/>
            <a:endParaRPr lang="es-ES" i="1" dirty="0" smtClean="0"/>
          </a:p>
        </p:txBody>
      </p:sp>
      <p:sp>
        <p:nvSpPr>
          <p:cNvPr id="5" name="CuadroTexto 4"/>
          <p:cNvSpPr txBox="1"/>
          <p:nvPr/>
        </p:nvSpPr>
        <p:spPr>
          <a:xfrm>
            <a:off x="3778" y="314802"/>
            <a:ext cx="9144000" cy="584775"/>
          </a:xfrm>
          <a:prstGeom prst="rect">
            <a:avLst/>
          </a:prstGeom>
          <a:noFill/>
        </p:spPr>
        <p:txBody>
          <a:bodyPr wrap="square" rtlCol="0">
            <a:spAutoFit/>
          </a:bodyPr>
          <a:lstStyle/>
          <a:p>
            <a:pPr algn="ctr"/>
            <a:r>
              <a:rPr lang="es-ES" sz="3200" dirty="0" smtClean="0"/>
              <a:t>Auditoría Consolidada</a:t>
            </a:r>
            <a:endParaRPr lang="es-ES" sz="3200" dirty="0"/>
          </a:p>
        </p:txBody>
      </p:sp>
      <p:sp>
        <p:nvSpPr>
          <p:cNvPr id="6" name="Marcador de pie de página 5"/>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18849948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E5787D7-D0DF-4A78-86FF-45FF7B6AC598}" type="slidenum">
              <a:rPr lang="es-ES" smtClean="0"/>
              <a:t>38</a:t>
            </a:fld>
            <a:endParaRPr lang="es-ES" dirty="0"/>
          </a:p>
        </p:txBody>
      </p:sp>
      <p:sp>
        <p:nvSpPr>
          <p:cNvPr id="6" name="5 Rectángulo"/>
          <p:cNvSpPr/>
          <p:nvPr/>
        </p:nvSpPr>
        <p:spPr>
          <a:xfrm>
            <a:off x="562696" y="1412776"/>
            <a:ext cx="7920880" cy="3016210"/>
          </a:xfrm>
          <a:prstGeom prst="rect">
            <a:avLst/>
          </a:prstGeom>
        </p:spPr>
        <p:txBody>
          <a:bodyPr wrap="square">
            <a:spAutoFit/>
          </a:bodyPr>
          <a:lstStyle/>
          <a:p>
            <a:pPr algn="just"/>
            <a:endParaRPr lang="es-ES" sz="2200" b="1" dirty="0" smtClean="0"/>
          </a:p>
          <a:p>
            <a:pPr algn="just"/>
            <a:r>
              <a:rPr lang="es-ES" sz="2400" b="1" dirty="0" smtClean="0"/>
              <a:t>Si no </a:t>
            </a:r>
            <a:r>
              <a:rPr lang="es-ES" sz="2400" b="1" dirty="0"/>
              <a:t>hubieran podido obtener </a:t>
            </a:r>
            <a:r>
              <a:rPr lang="es-ES" sz="2400" b="1" dirty="0" smtClean="0"/>
              <a:t>la información </a:t>
            </a:r>
            <a:r>
              <a:rPr lang="es-ES" sz="2400" b="1" dirty="0"/>
              <a:t>requerida y dicha información fuese relevante </a:t>
            </a:r>
            <a:r>
              <a:rPr lang="es-ES" sz="2400" dirty="0"/>
              <a:t>para el desarrollo del trabajo </a:t>
            </a:r>
            <a:r>
              <a:rPr lang="es-ES" sz="2400" dirty="0" smtClean="0"/>
              <a:t>de auditoría </a:t>
            </a:r>
            <a:r>
              <a:rPr lang="es-ES" sz="2400" dirty="0"/>
              <a:t>de cuentas y para la emisión del informe, </a:t>
            </a:r>
            <a:r>
              <a:rPr lang="es-ES" sz="2400" b="1" dirty="0"/>
              <a:t>deberán dejar </a:t>
            </a:r>
            <a:r>
              <a:rPr lang="es-ES" sz="2400" b="1" u="sng" dirty="0"/>
              <a:t>constancia documental </a:t>
            </a:r>
            <a:r>
              <a:rPr lang="es-ES" sz="2400" b="1" u="sng" dirty="0" smtClean="0"/>
              <a:t>que acredite </a:t>
            </a:r>
            <a:r>
              <a:rPr lang="es-ES" sz="2400" b="1" u="sng" dirty="0"/>
              <a:t>el requerimiento de información </a:t>
            </a:r>
            <a:r>
              <a:rPr lang="es-ES" sz="2400" b="1" dirty="0"/>
              <a:t>realizado en sus papeles de trabajo, así como, en </a:t>
            </a:r>
            <a:r>
              <a:rPr lang="es-ES" sz="2400" b="1" dirty="0" smtClean="0"/>
              <a:t>su caso</a:t>
            </a:r>
            <a:r>
              <a:rPr lang="es-ES" sz="2400" b="1" dirty="0"/>
              <a:t>, las respuestas de la entidad auditada a dicho </a:t>
            </a:r>
            <a:r>
              <a:rPr lang="es-ES" sz="2400" b="1" dirty="0" smtClean="0"/>
              <a:t>requerimiento</a:t>
            </a:r>
            <a:r>
              <a:rPr lang="es-ES" sz="2400" dirty="0" smtClean="0"/>
              <a:t>». </a:t>
            </a:r>
            <a:r>
              <a:rPr lang="es-ES" sz="2400" b="1" dirty="0" smtClean="0">
                <a:solidFill>
                  <a:srgbClr val="FF0000"/>
                </a:solidFill>
              </a:rPr>
              <a:t>(Aclaración)</a:t>
            </a:r>
            <a:endParaRPr lang="es-ES" sz="2400" b="1" dirty="0">
              <a:solidFill>
                <a:srgbClr val="FF0000"/>
              </a:solidFill>
            </a:endParaRPr>
          </a:p>
        </p:txBody>
      </p:sp>
      <p:sp>
        <p:nvSpPr>
          <p:cNvPr id="2" name="CuadroTexto 1"/>
          <p:cNvSpPr txBox="1"/>
          <p:nvPr/>
        </p:nvSpPr>
        <p:spPr>
          <a:xfrm>
            <a:off x="539552" y="332656"/>
            <a:ext cx="7920880" cy="584775"/>
          </a:xfrm>
          <a:prstGeom prst="rect">
            <a:avLst/>
          </a:prstGeom>
          <a:noFill/>
        </p:spPr>
        <p:txBody>
          <a:bodyPr wrap="square" rtlCol="0">
            <a:spAutoFit/>
          </a:bodyPr>
          <a:lstStyle/>
          <a:p>
            <a:pPr algn="ctr"/>
            <a:r>
              <a:rPr lang="es-ES" sz="3200" dirty="0">
                <a:latin typeface="+mj-lt"/>
              </a:rPr>
              <a:t>Deber de documentación</a:t>
            </a:r>
          </a:p>
        </p:txBody>
      </p:sp>
      <p:sp>
        <p:nvSpPr>
          <p:cNvPr id="3" name="Marcador de pie de página 2"/>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27966512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52736"/>
            <a:ext cx="8229600" cy="4525963"/>
          </a:xfrm>
        </p:spPr>
        <p:txBody>
          <a:bodyPr>
            <a:normAutofit lnSpcReduction="10000"/>
          </a:bodyPr>
          <a:lstStyle/>
          <a:p>
            <a:pPr marL="0" indent="0" algn="just">
              <a:buNone/>
            </a:pPr>
            <a:endParaRPr lang="es-ES" sz="2200" b="1" dirty="0"/>
          </a:p>
          <a:p>
            <a:pPr marL="0" indent="0" algn="just">
              <a:buNone/>
            </a:pPr>
            <a:r>
              <a:rPr lang="es-ES" sz="1800" dirty="0"/>
              <a:t>En la sección de </a:t>
            </a:r>
            <a:r>
              <a:rPr lang="es-ES" sz="1800" b="1" dirty="0"/>
              <a:t>personas físicas </a:t>
            </a:r>
            <a:r>
              <a:rPr lang="es-ES" sz="1800" dirty="0"/>
              <a:t>del </a:t>
            </a:r>
            <a:r>
              <a:rPr lang="es-ES" sz="1800" dirty="0" smtClean="0"/>
              <a:t>ROAC se inscribirán </a:t>
            </a:r>
            <a:r>
              <a:rPr lang="es-ES" sz="1800" dirty="0"/>
              <a:t>los auditores de </a:t>
            </a:r>
            <a:r>
              <a:rPr lang="es-ES" sz="1800" dirty="0" smtClean="0"/>
              <a:t>cuentas como:</a:t>
            </a:r>
          </a:p>
          <a:p>
            <a:pPr marL="0" indent="0" algn="just">
              <a:buNone/>
            </a:pPr>
            <a:endParaRPr lang="es-ES" sz="1800" dirty="0"/>
          </a:p>
          <a:p>
            <a:pPr marL="0" indent="0" algn="just">
              <a:buNone/>
            </a:pPr>
            <a:r>
              <a:rPr lang="es-ES" sz="1800" dirty="0"/>
              <a:t>a) Ejerciente.</a:t>
            </a:r>
          </a:p>
          <a:p>
            <a:pPr marL="0" indent="0" algn="just">
              <a:buNone/>
            </a:pPr>
            <a:r>
              <a:rPr lang="es-ES" sz="1800" dirty="0"/>
              <a:t>b) No ejerciente</a:t>
            </a:r>
            <a:r>
              <a:rPr lang="es-ES" sz="1800" dirty="0" smtClean="0"/>
              <a:t>.</a:t>
            </a:r>
          </a:p>
          <a:p>
            <a:pPr algn="just"/>
            <a:endParaRPr lang="es-ES" sz="1800" dirty="0" smtClean="0"/>
          </a:p>
          <a:p>
            <a:pPr marL="0" indent="0" algn="just">
              <a:buNone/>
            </a:pPr>
            <a:r>
              <a:rPr lang="es-ES" sz="1800" dirty="0" smtClean="0"/>
              <a:t>Solo </a:t>
            </a:r>
            <a:r>
              <a:rPr lang="es-ES" sz="1800" dirty="0"/>
              <a:t>los auditores de cuentas </a:t>
            </a:r>
            <a:r>
              <a:rPr lang="es-ES" sz="1800" b="1" dirty="0"/>
              <a:t>inscritos como ejercientes podrán actuar </a:t>
            </a:r>
            <a:r>
              <a:rPr lang="es-ES" sz="1800" dirty="0" smtClean="0"/>
              <a:t>como responsables </a:t>
            </a:r>
            <a:r>
              <a:rPr lang="es-ES" sz="1800" dirty="0"/>
              <a:t>y firmantes del informe de </a:t>
            </a:r>
            <a:r>
              <a:rPr lang="es-ES" sz="1800" dirty="0" smtClean="0"/>
              <a:t>auditoría.</a:t>
            </a:r>
          </a:p>
          <a:p>
            <a:pPr marL="0" indent="0" algn="just">
              <a:buNone/>
            </a:pPr>
            <a:endParaRPr lang="es-ES" sz="1800" dirty="0"/>
          </a:p>
          <a:p>
            <a:pPr marL="0" indent="0" algn="just">
              <a:buNone/>
            </a:pPr>
            <a:r>
              <a:rPr lang="es-ES" sz="1800" dirty="0"/>
              <a:t>Los auditores de cuentas ejercientes deberán inscribirse como tales en alguna o algunas </a:t>
            </a:r>
            <a:r>
              <a:rPr lang="es-ES" sz="1800" dirty="0" smtClean="0"/>
              <a:t>de las </a:t>
            </a:r>
            <a:r>
              <a:rPr lang="es-ES" sz="1800" dirty="0"/>
              <a:t>siguientes modalidades: </a:t>
            </a:r>
            <a:endParaRPr lang="es-ES" sz="1800" dirty="0" smtClean="0"/>
          </a:p>
          <a:p>
            <a:pPr marL="0" indent="0" algn="just">
              <a:buNone/>
            </a:pPr>
            <a:r>
              <a:rPr lang="es-ES" sz="1800" b="1" dirty="0"/>
              <a:t>-</a:t>
            </a:r>
            <a:r>
              <a:rPr lang="es-ES" sz="1800" b="1" dirty="0" smtClean="0"/>
              <a:t>a </a:t>
            </a:r>
            <a:r>
              <a:rPr lang="es-ES" sz="1800" b="1" dirty="0"/>
              <a:t>título </a:t>
            </a:r>
            <a:r>
              <a:rPr lang="es-ES" sz="1800" b="1" dirty="0" smtClean="0"/>
              <a:t>individual, o</a:t>
            </a:r>
          </a:p>
          <a:p>
            <a:pPr marL="0" indent="0" algn="just">
              <a:buNone/>
            </a:pPr>
            <a:r>
              <a:rPr lang="es-ES" sz="1800" b="1" dirty="0" smtClean="0"/>
              <a:t>-como </a:t>
            </a:r>
            <a:r>
              <a:rPr lang="es-ES" sz="1800" b="1" dirty="0"/>
              <a:t>auditor de cuentas </a:t>
            </a:r>
            <a:r>
              <a:rPr lang="es-ES" sz="1800" b="1" dirty="0" smtClean="0"/>
              <a:t>designado expresamente </a:t>
            </a:r>
            <a:r>
              <a:rPr lang="es-ES" sz="1800" b="1" dirty="0"/>
              <a:t>por una sociedad de auditoría para firmar informes de auditoría en el nombre </a:t>
            </a:r>
            <a:r>
              <a:rPr lang="es-ES" sz="1800" b="1" dirty="0" smtClean="0"/>
              <a:t>de dicha sociedad.</a:t>
            </a:r>
            <a:endParaRPr lang="es-ES" sz="1800" b="1" dirty="0"/>
          </a:p>
        </p:txBody>
      </p:sp>
      <p:sp>
        <p:nvSpPr>
          <p:cNvPr id="4" name="3 Marcador de número de diapositiva"/>
          <p:cNvSpPr>
            <a:spLocks noGrp="1"/>
          </p:cNvSpPr>
          <p:nvPr>
            <p:ph type="sldNum" sz="quarter" idx="12"/>
          </p:nvPr>
        </p:nvSpPr>
        <p:spPr/>
        <p:txBody>
          <a:bodyPr/>
          <a:lstStyle/>
          <a:p>
            <a:fld id="{3E5787D7-D0DF-4A78-86FF-45FF7B6AC598}" type="slidenum">
              <a:rPr lang="es-ES" smtClean="0"/>
              <a:t>39</a:t>
            </a:fld>
            <a:endParaRPr lang="es-ES" dirty="0"/>
          </a:p>
        </p:txBody>
      </p:sp>
      <p:sp>
        <p:nvSpPr>
          <p:cNvPr id="2" name="CuadroTexto 1"/>
          <p:cNvSpPr txBox="1"/>
          <p:nvPr/>
        </p:nvSpPr>
        <p:spPr>
          <a:xfrm>
            <a:off x="251520" y="404664"/>
            <a:ext cx="8640960" cy="861774"/>
          </a:xfrm>
          <a:prstGeom prst="rect">
            <a:avLst/>
          </a:prstGeom>
          <a:noFill/>
        </p:spPr>
        <p:txBody>
          <a:bodyPr wrap="square" rtlCol="0">
            <a:spAutoFit/>
          </a:bodyPr>
          <a:lstStyle/>
          <a:p>
            <a:pPr algn="ctr"/>
            <a:r>
              <a:rPr lang="es-ES" sz="3200" dirty="0"/>
              <a:t>Inscripción de las personas físicas en el </a:t>
            </a:r>
            <a:r>
              <a:rPr lang="es-ES" sz="3200" dirty="0" smtClean="0"/>
              <a:t>ROAC</a:t>
            </a:r>
            <a:endParaRPr lang="es-ES" sz="3200" dirty="0"/>
          </a:p>
          <a:p>
            <a:endParaRPr lang="es-ES" dirty="0"/>
          </a:p>
        </p:txBody>
      </p:sp>
      <p:sp>
        <p:nvSpPr>
          <p:cNvPr id="5" name="Marcador de pie de página 4"/>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1941196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r>
              <a:rPr lang="es-ES" sz="2000" b="1" i="1" dirty="0" smtClean="0"/>
              <a:t>Entidades </a:t>
            </a:r>
            <a:r>
              <a:rPr lang="es-ES" sz="2000" b="1" i="1" dirty="0"/>
              <a:t>de interés </a:t>
            </a:r>
            <a:r>
              <a:rPr lang="es-ES" sz="2000" b="1" i="1" dirty="0" smtClean="0"/>
              <a:t>público</a:t>
            </a:r>
            <a:r>
              <a:rPr lang="es-ES" sz="2000" dirty="0" smtClean="0"/>
              <a:t>:</a:t>
            </a:r>
          </a:p>
          <a:p>
            <a:pPr marL="0" indent="0">
              <a:buNone/>
            </a:pPr>
            <a:r>
              <a:rPr lang="es-ES" sz="1800" dirty="0"/>
              <a:t>Tendrán la consideración de </a:t>
            </a:r>
            <a:r>
              <a:rPr lang="es-ES" sz="1800" dirty="0" smtClean="0"/>
              <a:t>entidades </a:t>
            </a:r>
            <a:r>
              <a:rPr lang="es-ES" sz="1800" dirty="0"/>
              <a:t>de interés público las siguientes</a:t>
            </a:r>
            <a:r>
              <a:rPr lang="es-ES" sz="1800" dirty="0" smtClean="0"/>
              <a:t>:</a:t>
            </a:r>
          </a:p>
          <a:p>
            <a:pPr algn="just">
              <a:buAutoNum type="alphaLcParenR"/>
            </a:pPr>
            <a:r>
              <a:rPr lang="es-ES" sz="1800" dirty="0" smtClean="0"/>
              <a:t>Las entidades de crédito, las entidades aseguradoras, así como las entidades emisoras</a:t>
            </a:r>
            <a:r>
              <a:rPr lang="es-ES" sz="1800" dirty="0"/>
              <a:t> </a:t>
            </a:r>
            <a:r>
              <a:rPr lang="es-ES" sz="1800" dirty="0" smtClean="0"/>
              <a:t>de valores admitidos a negociación en mercados secundarios oficiales de valores o en el mercado alternativo bursátil pertenecientes al segmento de empresas en expansión. </a:t>
            </a:r>
            <a:r>
              <a:rPr lang="es-ES" sz="1800" b="1" dirty="0" smtClean="0"/>
              <a:t>A estos efectos se entenderá como mercado secundario oficial de valores cualquier mercado regulado de un Estado miembro de la Unión Europea, en los términos previstos en el artículo 2.13 de la Directiva 2006/43, en su redacción dada por la Directiva 2014/56. </a:t>
            </a:r>
            <a:r>
              <a:rPr lang="es-ES" sz="1800" b="1" dirty="0" smtClean="0">
                <a:solidFill>
                  <a:srgbClr val="C00000"/>
                </a:solidFill>
              </a:rPr>
              <a:t>(*)</a:t>
            </a:r>
          </a:p>
          <a:p>
            <a:pPr algn="just">
              <a:buAutoNum type="alphaLcParenR"/>
            </a:pPr>
            <a:endParaRPr lang="es-ES" sz="1800" dirty="0" smtClean="0"/>
          </a:p>
          <a:p>
            <a:pPr algn="just">
              <a:buAutoNum type="alphaLcParenR"/>
            </a:pPr>
            <a:r>
              <a:rPr lang="es-ES" sz="1800" dirty="0" smtClean="0"/>
              <a:t>Las empresas de servicios de inversión y las instituciones de inversión colectiva que, durante dos ejercicios consecutivos, a la fecha de cierre de cada uno de ellos, tengan como mínimo 5.000 clientes, en el primer caso, o 5.000 partícipes o accionistas, en el segundo caso, y las sociedades gestoras que administren dichas instituciones.</a:t>
            </a:r>
          </a:p>
        </p:txBody>
      </p:sp>
      <p:sp>
        <p:nvSpPr>
          <p:cNvPr id="4" name="1 Título"/>
          <p:cNvSpPr>
            <a:spLocks noGrp="1"/>
          </p:cNvSpPr>
          <p:nvPr>
            <p:ph type="title"/>
          </p:nvPr>
        </p:nvSpPr>
        <p:spPr>
          <a:xfrm>
            <a:off x="1619672" y="444295"/>
            <a:ext cx="8229600" cy="1143000"/>
          </a:xfrm>
        </p:spPr>
        <p:txBody>
          <a:bodyPr>
            <a:normAutofit fontScale="90000"/>
          </a:bodyPr>
          <a:lstStyle/>
          <a:p>
            <a:pPr algn="l"/>
            <a:r>
              <a:rPr lang="es-ES" sz="2400" dirty="0" smtClean="0"/>
              <a:t/>
            </a:r>
            <a:br>
              <a:rPr lang="es-ES" sz="2400" dirty="0" smtClean="0"/>
            </a:br>
            <a:r>
              <a:rPr lang="es-ES" sz="2400" dirty="0" smtClean="0"/>
              <a:t/>
            </a:r>
            <a:br>
              <a:rPr lang="es-ES" sz="2400" dirty="0" smtClean="0"/>
            </a:br>
            <a:r>
              <a:rPr lang="es-ES" sz="2400" dirty="0" smtClean="0"/>
              <a:t> </a:t>
            </a:r>
            <a:endParaRPr lang="es-ES" sz="2400" dirty="0"/>
          </a:p>
        </p:txBody>
      </p:sp>
      <p:sp>
        <p:nvSpPr>
          <p:cNvPr id="2" name="1 Marcador de número de diapositiva"/>
          <p:cNvSpPr>
            <a:spLocks noGrp="1"/>
          </p:cNvSpPr>
          <p:nvPr>
            <p:ph type="sldNum" sz="quarter" idx="12"/>
          </p:nvPr>
        </p:nvSpPr>
        <p:spPr/>
        <p:txBody>
          <a:bodyPr/>
          <a:lstStyle/>
          <a:p>
            <a:fld id="{3E5787D7-D0DF-4A78-86FF-45FF7B6AC598}" type="slidenum">
              <a:rPr lang="es-ES" smtClean="0"/>
              <a:t>4</a:t>
            </a:fld>
            <a:endParaRPr lang="es-ES" dirty="0"/>
          </a:p>
        </p:txBody>
      </p:sp>
      <p:sp>
        <p:nvSpPr>
          <p:cNvPr id="6" name="CuadroTexto 5"/>
          <p:cNvSpPr txBox="1"/>
          <p:nvPr/>
        </p:nvSpPr>
        <p:spPr>
          <a:xfrm>
            <a:off x="611560" y="404664"/>
            <a:ext cx="8075240" cy="584775"/>
          </a:xfrm>
          <a:prstGeom prst="rect">
            <a:avLst/>
          </a:prstGeom>
          <a:noFill/>
        </p:spPr>
        <p:txBody>
          <a:bodyPr wrap="square" rtlCol="0">
            <a:spAutoFit/>
          </a:bodyPr>
          <a:lstStyle/>
          <a:p>
            <a:pPr algn="ctr"/>
            <a:r>
              <a:rPr lang="es-ES" sz="3200" dirty="0" smtClean="0">
                <a:latin typeface="+mj-lt"/>
                <a:ea typeface="+mj-ea"/>
                <a:cs typeface="+mj-cs"/>
              </a:rPr>
              <a:t>Algunas definiciones importantes</a:t>
            </a:r>
            <a:endParaRPr lang="es-ES" sz="3200" dirty="0">
              <a:latin typeface="+mj-lt"/>
              <a:ea typeface="+mj-ea"/>
              <a:cs typeface="+mj-cs"/>
            </a:endParaRPr>
          </a:p>
        </p:txBody>
      </p:sp>
      <p:sp>
        <p:nvSpPr>
          <p:cNvPr id="5" name="Marcador de pie de página 4"/>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5195580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844824"/>
            <a:ext cx="8373616" cy="4608512"/>
          </a:xfrm>
        </p:spPr>
        <p:txBody>
          <a:bodyPr>
            <a:normAutofit fontScale="70000" lnSpcReduction="20000"/>
          </a:bodyPr>
          <a:lstStyle/>
          <a:p>
            <a:pPr marL="0" indent="0" algn="just">
              <a:buNone/>
            </a:pPr>
            <a:r>
              <a:rPr lang="es-ES" sz="2900" b="1" dirty="0" smtClean="0"/>
              <a:t>Formación práctica</a:t>
            </a:r>
          </a:p>
          <a:p>
            <a:pPr marL="0" indent="0" algn="just">
              <a:buNone/>
            </a:pPr>
            <a:endParaRPr lang="es-ES" sz="2900" dirty="0" smtClean="0"/>
          </a:p>
          <a:p>
            <a:pPr marL="0" indent="0" algn="just">
              <a:buNone/>
            </a:pPr>
            <a:r>
              <a:rPr lang="es-ES" sz="2600" dirty="0" smtClean="0"/>
              <a:t>Acreditar </a:t>
            </a:r>
            <a:r>
              <a:rPr lang="es-ES" sz="2600" dirty="0"/>
              <a:t>la realización de </a:t>
            </a:r>
            <a:r>
              <a:rPr lang="es-ES" sz="2600" dirty="0" smtClean="0"/>
              <a:t>trabajos efectivos ámbito económico-financiero, </a:t>
            </a:r>
            <a:r>
              <a:rPr lang="es-ES" sz="2600" b="1" dirty="0" smtClean="0"/>
              <a:t>al menos, 5.100 horas, de las cuales 3.400 deben corresponder a tareas integrantes de las distintas fases que componen la actividad de auditoría de cuentas</a:t>
            </a:r>
            <a:r>
              <a:rPr lang="es-ES" sz="2600" dirty="0" smtClean="0"/>
              <a:t>. De este último número de horas, podrá justificarse hasta un máximo de un 15% por dedicación a otras tareas relacionadas con la actividad de auditoría de cuentas”.</a:t>
            </a:r>
          </a:p>
          <a:p>
            <a:pPr marL="0" indent="0" algn="just">
              <a:buNone/>
            </a:pPr>
            <a:endParaRPr lang="es-ES" sz="2600" dirty="0" smtClean="0"/>
          </a:p>
          <a:p>
            <a:pPr marL="0" indent="0" algn="just">
              <a:buNone/>
            </a:pPr>
            <a:r>
              <a:rPr lang="es-ES" sz="2600" dirty="0" smtClean="0"/>
              <a:t>La </a:t>
            </a:r>
            <a:r>
              <a:rPr lang="es-ES" sz="2600" dirty="0"/>
              <a:t>formación práctica a realizar con un auditor de cuentas o una sociedad de auditoría, y </a:t>
            </a:r>
            <a:r>
              <a:rPr lang="es-ES" sz="2600" dirty="0" smtClean="0"/>
              <a:t>en relación </a:t>
            </a:r>
            <a:r>
              <a:rPr lang="es-ES" sz="2600" dirty="0"/>
              <a:t>a las tareas integrantes de las distintas fases que componen dicha actividad, </a:t>
            </a:r>
            <a:r>
              <a:rPr lang="es-ES" sz="2600" b="1" dirty="0" smtClean="0"/>
              <a:t>se realizará</a:t>
            </a:r>
            <a:r>
              <a:rPr lang="es-ES" sz="2600" b="1" dirty="0"/>
              <a:t>, con carácter general, con posterioridad a la terminación del programa de </a:t>
            </a:r>
            <a:r>
              <a:rPr lang="es-ES" sz="2600" b="1" dirty="0" smtClean="0"/>
              <a:t>enseñanza teórica </a:t>
            </a:r>
            <a:r>
              <a:rPr lang="es-ES" sz="2600" dirty="0"/>
              <a:t>regulado en el artículo anterior. A estos efectos, </a:t>
            </a:r>
            <a:r>
              <a:rPr lang="es-ES" sz="2600" b="1" dirty="0"/>
              <a:t>únicamente se computará con </a:t>
            </a:r>
            <a:r>
              <a:rPr lang="es-ES" sz="2600" b="1" dirty="0" smtClean="0"/>
              <a:t>un máximo </a:t>
            </a:r>
            <a:r>
              <a:rPr lang="es-ES" sz="2600" b="1" dirty="0"/>
              <a:t>de 1.700 horas antes de la terminación del citado programa </a:t>
            </a:r>
            <a:r>
              <a:rPr lang="es-ES" sz="2600" dirty="0"/>
              <a:t>la formación </a:t>
            </a:r>
            <a:r>
              <a:rPr lang="es-ES" sz="2600" dirty="0" smtClean="0"/>
              <a:t>práctica correspondiente </a:t>
            </a:r>
            <a:r>
              <a:rPr lang="es-ES" sz="2600" dirty="0"/>
              <a:t>a la actividad de auditoría de cuentas y a la realización sustancial de todas </a:t>
            </a:r>
            <a:r>
              <a:rPr lang="es-ES" sz="2600" dirty="0" smtClean="0"/>
              <a:t>las tareas </a:t>
            </a:r>
            <a:r>
              <a:rPr lang="es-ES" sz="2600" dirty="0"/>
              <a:t>relativas a la auditoría de </a:t>
            </a:r>
            <a:r>
              <a:rPr lang="es-ES" sz="2600" dirty="0" smtClean="0"/>
              <a:t>cuentas”. </a:t>
            </a:r>
            <a:r>
              <a:rPr lang="es-ES" sz="2600" b="1" dirty="0" smtClean="0">
                <a:solidFill>
                  <a:srgbClr val="FF0000"/>
                </a:solidFill>
              </a:rPr>
              <a:t>(Novedad)</a:t>
            </a:r>
            <a:endParaRPr lang="es-ES" sz="2600" b="1" dirty="0">
              <a:solidFill>
                <a:srgbClr val="FF0000"/>
              </a:solidFill>
            </a:endParaRPr>
          </a:p>
        </p:txBody>
      </p:sp>
      <p:sp>
        <p:nvSpPr>
          <p:cNvPr id="4" name="3 Marcador de número de diapositiva"/>
          <p:cNvSpPr>
            <a:spLocks noGrp="1"/>
          </p:cNvSpPr>
          <p:nvPr>
            <p:ph type="sldNum" sz="quarter" idx="12"/>
          </p:nvPr>
        </p:nvSpPr>
        <p:spPr/>
        <p:txBody>
          <a:bodyPr/>
          <a:lstStyle/>
          <a:p>
            <a:fld id="{3E5787D7-D0DF-4A78-86FF-45FF7B6AC598}" type="slidenum">
              <a:rPr lang="es-ES" smtClean="0"/>
              <a:t>40</a:t>
            </a:fld>
            <a:endParaRPr lang="es-ES" dirty="0"/>
          </a:p>
        </p:txBody>
      </p:sp>
      <p:sp>
        <p:nvSpPr>
          <p:cNvPr id="5" name="4 Rectángulo"/>
          <p:cNvSpPr/>
          <p:nvPr/>
        </p:nvSpPr>
        <p:spPr>
          <a:xfrm>
            <a:off x="729916" y="188640"/>
            <a:ext cx="7560840" cy="1415772"/>
          </a:xfrm>
          <a:prstGeom prst="rect">
            <a:avLst/>
          </a:prstGeom>
        </p:spPr>
        <p:txBody>
          <a:bodyPr wrap="square">
            <a:spAutoFit/>
          </a:bodyPr>
          <a:lstStyle/>
          <a:p>
            <a:pPr algn="ctr"/>
            <a:endParaRPr lang="es-ES" sz="2200" i="1" dirty="0"/>
          </a:p>
          <a:p>
            <a:pPr algn="ctr"/>
            <a:r>
              <a:rPr lang="es-ES" sz="3200" dirty="0" smtClean="0"/>
              <a:t>Acceso </a:t>
            </a:r>
            <a:r>
              <a:rPr lang="es-ES" sz="3200" dirty="0"/>
              <a:t>al ejercicio de la actividad de auditoría de </a:t>
            </a:r>
            <a:r>
              <a:rPr lang="es-ES" sz="3200" dirty="0" smtClean="0"/>
              <a:t>cuentas</a:t>
            </a:r>
            <a:endParaRPr lang="es-ES" sz="3200" dirty="0"/>
          </a:p>
        </p:txBody>
      </p:sp>
      <p:sp>
        <p:nvSpPr>
          <p:cNvPr id="2" name="Marcador de pie de página 1"/>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13158057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8459" y="2420888"/>
            <a:ext cx="8229600" cy="2952328"/>
          </a:xfrm>
        </p:spPr>
        <p:txBody>
          <a:bodyPr>
            <a:normAutofit/>
          </a:bodyPr>
          <a:lstStyle/>
          <a:p>
            <a:pPr marL="0" indent="0" algn="just">
              <a:buNone/>
            </a:pPr>
            <a:r>
              <a:rPr lang="es-ES" sz="1800" dirty="0" smtClean="0"/>
              <a:t>Adicionalmente</a:t>
            </a:r>
            <a:r>
              <a:rPr lang="es-ES" sz="1800" dirty="0"/>
              <a:t>, </a:t>
            </a:r>
            <a:r>
              <a:rPr lang="es-ES" sz="1800" b="1" dirty="0"/>
              <a:t>cuando la </a:t>
            </a:r>
            <a:r>
              <a:rPr lang="es-ES" sz="1800" b="1" u="sng" dirty="0"/>
              <a:t>auditoría sea obligatoria</a:t>
            </a:r>
            <a:r>
              <a:rPr lang="es-ES" sz="1800" dirty="0"/>
              <a:t>, </a:t>
            </a:r>
            <a:r>
              <a:rPr lang="es-ES" sz="1800" b="1" dirty="0"/>
              <a:t>dicha comunicación</a:t>
            </a:r>
            <a:r>
              <a:rPr lang="es-ES" sz="1800" dirty="0"/>
              <a:t> deberá </a:t>
            </a:r>
            <a:r>
              <a:rPr lang="es-ES" sz="1800" dirty="0" smtClean="0"/>
              <a:t>ser remitida</a:t>
            </a:r>
            <a:r>
              <a:rPr lang="es-ES" sz="1800" dirty="0"/>
              <a:t>, </a:t>
            </a:r>
            <a:r>
              <a:rPr lang="es-ES" sz="1800" b="1" dirty="0"/>
              <a:t>en el plazo indicado en el párrafo anterior</a:t>
            </a:r>
            <a:r>
              <a:rPr lang="es-ES" sz="1800" dirty="0"/>
              <a:t>, </a:t>
            </a:r>
            <a:r>
              <a:rPr lang="es-ES" sz="1800" b="1" dirty="0"/>
              <a:t>al Instituto de Contabilidad y Auditoría </a:t>
            </a:r>
            <a:r>
              <a:rPr lang="es-ES" sz="1800" b="1" dirty="0" smtClean="0"/>
              <a:t>de Cuentas </a:t>
            </a:r>
            <a:r>
              <a:rPr lang="es-ES" sz="1800" b="1" dirty="0"/>
              <a:t>y al Registro Mercantil </a:t>
            </a:r>
            <a:r>
              <a:rPr lang="es-ES" sz="1800" dirty="0"/>
              <a:t>del domicilio social correspondiente a la entidad auditada, </a:t>
            </a:r>
            <a:r>
              <a:rPr lang="es-ES" sz="1800" b="1" dirty="0" smtClean="0"/>
              <a:t>así como</a:t>
            </a:r>
            <a:r>
              <a:rPr lang="es-ES" sz="1800" b="1" dirty="0"/>
              <a:t>, en su caso, al órgano judicial </a:t>
            </a:r>
            <a:r>
              <a:rPr lang="es-ES" sz="1800" dirty="0"/>
              <a:t>que designó al auditor de cuentas para dicho </a:t>
            </a:r>
            <a:r>
              <a:rPr lang="es-ES" sz="1800" dirty="0" smtClean="0"/>
              <a:t>trabajo». </a:t>
            </a:r>
            <a:r>
              <a:rPr lang="es-ES" sz="1800" b="1" dirty="0" smtClean="0">
                <a:solidFill>
                  <a:srgbClr val="FF0000"/>
                </a:solidFill>
              </a:rPr>
              <a:t>(Aclaración)</a:t>
            </a:r>
          </a:p>
          <a:p>
            <a:pPr marL="0" indent="0" algn="just">
              <a:buNone/>
            </a:pPr>
            <a:endParaRPr lang="es-ES" sz="1800" dirty="0" smtClean="0"/>
          </a:p>
          <a:p>
            <a:pPr marL="0" indent="0" algn="just">
              <a:buNone/>
            </a:pPr>
            <a:r>
              <a:rPr lang="es-ES" sz="1800" dirty="0" smtClean="0"/>
              <a:t>En </a:t>
            </a:r>
            <a:r>
              <a:rPr lang="es-ES" sz="1800" dirty="0"/>
              <a:t>los supuestos </a:t>
            </a:r>
            <a:r>
              <a:rPr lang="es-ES" sz="1800" b="1" dirty="0"/>
              <a:t>de nombramiento de auditor de forma voluntaria cuando éste se </a:t>
            </a:r>
            <a:r>
              <a:rPr lang="es-ES" sz="1800" b="1" dirty="0" smtClean="0"/>
              <a:t>hubiese inscrito </a:t>
            </a:r>
            <a:r>
              <a:rPr lang="es-ES" sz="1800" b="1" dirty="0"/>
              <a:t>en Registro Mercantil</a:t>
            </a:r>
            <a:r>
              <a:rPr lang="es-ES" sz="1800" dirty="0"/>
              <a:t>, </a:t>
            </a:r>
            <a:r>
              <a:rPr lang="es-ES" sz="1800" b="1" dirty="0"/>
              <a:t>dicha comunicación deberá ser remitida, en el plazo indicado </a:t>
            </a:r>
            <a:r>
              <a:rPr lang="es-ES" sz="1800" b="1" dirty="0" smtClean="0"/>
              <a:t>en el </a:t>
            </a:r>
            <a:r>
              <a:rPr lang="es-ES" sz="1800" b="1" dirty="0"/>
              <a:t>párrafo anterior, al Registro Mercantil del domicilio social correspondiente a la </a:t>
            </a:r>
            <a:r>
              <a:rPr lang="es-ES" sz="1800" b="1" dirty="0" smtClean="0"/>
              <a:t>entidad auditada</a:t>
            </a:r>
            <a:r>
              <a:rPr lang="es-ES" sz="1800" dirty="0" smtClean="0"/>
              <a:t>.</a:t>
            </a:r>
            <a:endParaRPr lang="es-ES" sz="1800" dirty="0"/>
          </a:p>
        </p:txBody>
      </p:sp>
      <p:sp>
        <p:nvSpPr>
          <p:cNvPr id="4" name="3 Marcador de número de diapositiva"/>
          <p:cNvSpPr>
            <a:spLocks noGrp="1"/>
          </p:cNvSpPr>
          <p:nvPr>
            <p:ph type="sldNum" sz="quarter" idx="12"/>
          </p:nvPr>
        </p:nvSpPr>
        <p:spPr/>
        <p:txBody>
          <a:bodyPr/>
          <a:lstStyle/>
          <a:p>
            <a:fld id="{3E5787D7-D0DF-4A78-86FF-45FF7B6AC598}" type="slidenum">
              <a:rPr lang="es-ES" smtClean="0"/>
              <a:t>41</a:t>
            </a:fld>
            <a:endParaRPr lang="es-ES" dirty="0"/>
          </a:p>
        </p:txBody>
      </p:sp>
      <p:sp>
        <p:nvSpPr>
          <p:cNvPr id="2" name="CuadroTexto 1"/>
          <p:cNvSpPr txBox="1"/>
          <p:nvPr/>
        </p:nvSpPr>
        <p:spPr>
          <a:xfrm>
            <a:off x="611560" y="404664"/>
            <a:ext cx="7992888" cy="1569660"/>
          </a:xfrm>
          <a:prstGeom prst="rect">
            <a:avLst/>
          </a:prstGeom>
          <a:noFill/>
        </p:spPr>
        <p:txBody>
          <a:bodyPr wrap="square" rtlCol="0">
            <a:spAutoFit/>
          </a:bodyPr>
          <a:lstStyle/>
          <a:p>
            <a:pPr algn="just"/>
            <a:r>
              <a:rPr lang="es-ES" sz="3200" dirty="0">
                <a:latin typeface="+mj-lt"/>
                <a:ea typeface="+mj-ea"/>
                <a:cs typeface="+mj-cs"/>
              </a:rPr>
              <a:t>Obligación de emitir el informe de auditoría de </a:t>
            </a:r>
            <a:r>
              <a:rPr lang="es-ES" sz="3200" dirty="0" smtClean="0">
                <a:latin typeface="+mj-lt"/>
                <a:ea typeface="+mj-ea"/>
                <a:cs typeface="+mj-cs"/>
              </a:rPr>
              <a:t>CCAA </a:t>
            </a:r>
            <a:r>
              <a:rPr lang="es-ES" sz="3200" dirty="0">
                <a:latin typeface="+mj-lt"/>
                <a:ea typeface="+mj-ea"/>
                <a:cs typeface="+mj-cs"/>
              </a:rPr>
              <a:t>y la falta de su emisión o renuncia al contrato de auditoría</a:t>
            </a:r>
          </a:p>
        </p:txBody>
      </p:sp>
      <p:sp>
        <p:nvSpPr>
          <p:cNvPr id="5" name="Marcador de pie de página 4"/>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24875656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6793" y="1196752"/>
            <a:ext cx="8229600" cy="3744416"/>
          </a:xfrm>
        </p:spPr>
        <p:txBody>
          <a:bodyPr>
            <a:normAutofit/>
          </a:bodyPr>
          <a:lstStyle/>
          <a:p>
            <a:pPr marL="0" indent="0" algn="just">
              <a:buNone/>
            </a:pPr>
            <a:endParaRPr lang="es-ES" sz="1800" dirty="0"/>
          </a:p>
          <a:p>
            <a:pPr marL="0" indent="0" algn="just">
              <a:buNone/>
            </a:pPr>
            <a:endParaRPr lang="es-ES" sz="1800" dirty="0" smtClean="0"/>
          </a:p>
          <a:p>
            <a:pPr marL="0" indent="0" algn="just">
              <a:buNone/>
            </a:pPr>
            <a:r>
              <a:rPr lang="es-ES" sz="2000" dirty="0" smtClean="0"/>
              <a:t>En los casos de </a:t>
            </a:r>
            <a:r>
              <a:rPr lang="es-ES" sz="2000" b="1" dirty="0" smtClean="0"/>
              <a:t>nombramiento de auditor por el registrador mercantil </a:t>
            </a:r>
            <a:r>
              <a:rPr lang="es-ES" sz="2000" dirty="0" smtClean="0"/>
              <a:t>o por el órgano judicial, los auditores de cuentas </a:t>
            </a:r>
            <a:r>
              <a:rPr lang="es-ES" sz="2000" b="1" dirty="0" smtClean="0"/>
              <a:t>podrán solicitar caución adecuada o provisión de fondos </a:t>
            </a:r>
            <a:r>
              <a:rPr lang="es-ES" sz="2000" dirty="0" smtClean="0"/>
              <a:t>en garantía del pago de sus honorarios antes de iniciar el ejercicio de sus funciones. </a:t>
            </a:r>
          </a:p>
          <a:p>
            <a:pPr marL="0" indent="0" algn="just">
              <a:buNone/>
            </a:pPr>
            <a:r>
              <a:rPr lang="es-ES" sz="2000" dirty="0" smtClean="0"/>
              <a:t>Dicha garantía deberá ser prestada por la entidad en el plazo de 10 días desde la notificación de su solicitud por el auditor de cuentas. </a:t>
            </a:r>
          </a:p>
          <a:p>
            <a:pPr marL="0" indent="0" algn="just">
              <a:buNone/>
            </a:pPr>
            <a:r>
              <a:rPr lang="es-ES" sz="2000" b="1" dirty="0" smtClean="0"/>
              <a:t>De no prestarse la garantía en el plazo establecido el auditor podrá renunciar al contrato, debiendo comunicarlo al registrador mercantil</a:t>
            </a:r>
            <a:r>
              <a:rPr lang="es-ES" sz="2000" dirty="0" smtClean="0"/>
              <a:t>. </a:t>
            </a:r>
            <a:r>
              <a:rPr lang="es-ES" sz="2000" b="1" dirty="0" smtClean="0">
                <a:solidFill>
                  <a:srgbClr val="FF0000"/>
                </a:solidFill>
              </a:rPr>
              <a:t>(Aclaración)</a:t>
            </a:r>
          </a:p>
          <a:p>
            <a:pPr marL="0" indent="0" algn="just">
              <a:buNone/>
            </a:pPr>
            <a:endParaRPr lang="es-ES" sz="1800" dirty="0"/>
          </a:p>
        </p:txBody>
      </p:sp>
      <p:sp>
        <p:nvSpPr>
          <p:cNvPr id="5" name="4 Marcador de número de diapositiva"/>
          <p:cNvSpPr>
            <a:spLocks noGrp="1"/>
          </p:cNvSpPr>
          <p:nvPr>
            <p:ph type="sldNum" sz="quarter" idx="12"/>
          </p:nvPr>
        </p:nvSpPr>
        <p:spPr/>
        <p:txBody>
          <a:bodyPr/>
          <a:lstStyle/>
          <a:p>
            <a:fld id="{3E5787D7-D0DF-4A78-86FF-45FF7B6AC598}" type="slidenum">
              <a:rPr lang="es-ES" smtClean="0"/>
              <a:t>42</a:t>
            </a:fld>
            <a:endParaRPr lang="es-E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5458792"/>
            <a:ext cx="1953271"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p:cNvSpPr txBox="1"/>
          <p:nvPr/>
        </p:nvSpPr>
        <p:spPr>
          <a:xfrm>
            <a:off x="549145" y="525313"/>
            <a:ext cx="8147248" cy="584775"/>
          </a:xfrm>
          <a:prstGeom prst="rect">
            <a:avLst/>
          </a:prstGeom>
          <a:noFill/>
        </p:spPr>
        <p:txBody>
          <a:bodyPr wrap="square" rtlCol="0">
            <a:spAutoFit/>
          </a:bodyPr>
          <a:lstStyle/>
          <a:p>
            <a:pPr algn="ctr"/>
            <a:r>
              <a:rPr lang="es-ES" sz="3200" dirty="0"/>
              <a:t>Contrato de </a:t>
            </a:r>
            <a:r>
              <a:rPr lang="es-ES" sz="3200" dirty="0" smtClean="0"/>
              <a:t>auditoría </a:t>
            </a:r>
            <a:r>
              <a:rPr lang="es-ES" sz="3200" dirty="0"/>
              <a:t>de </a:t>
            </a:r>
            <a:r>
              <a:rPr lang="es-ES" sz="3200" dirty="0" smtClean="0"/>
              <a:t>CCAA</a:t>
            </a:r>
            <a:endParaRPr lang="es-ES" sz="3200" dirty="0"/>
          </a:p>
        </p:txBody>
      </p:sp>
      <p:sp>
        <p:nvSpPr>
          <p:cNvPr id="4" name="Marcador de pie de página 3"/>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16035789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61864" y="1196752"/>
            <a:ext cx="8424936" cy="4680521"/>
          </a:xfrm>
        </p:spPr>
        <p:txBody>
          <a:bodyPr>
            <a:normAutofit/>
          </a:bodyPr>
          <a:lstStyle/>
          <a:p>
            <a:pPr marL="0" indent="0" algn="just">
              <a:buNone/>
            </a:pPr>
            <a:r>
              <a:rPr lang="es-ES" sz="2200" i="1" dirty="0" smtClean="0"/>
              <a:t>Prorroga </a:t>
            </a:r>
            <a:r>
              <a:rPr lang="es-ES" sz="2200" i="1" dirty="0"/>
              <a:t>y rescisión</a:t>
            </a:r>
            <a:r>
              <a:rPr lang="es-ES" sz="2200" i="1" dirty="0" smtClean="0"/>
              <a:t>.</a:t>
            </a:r>
          </a:p>
          <a:p>
            <a:pPr marL="0" indent="0" algn="just">
              <a:buNone/>
            </a:pPr>
            <a:endParaRPr lang="es-ES" sz="1900" dirty="0" smtClean="0"/>
          </a:p>
          <a:p>
            <a:pPr marL="0" indent="0" algn="just">
              <a:buNone/>
            </a:pPr>
            <a:r>
              <a:rPr lang="es-ES" sz="1900" dirty="0" smtClean="0"/>
              <a:t>A </a:t>
            </a:r>
            <a:r>
              <a:rPr lang="es-ES" sz="1900" dirty="0"/>
              <a:t>los efectos de que el contrato de auditoría quede </a:t>
            </a:r>
            <a:r>
              <a:rPr lang="es-ES" sz="1900" b="1" dirty="0"/>
              <a:t>tácitamente prorrogado </a:t>
            </a:r>
            <a:r>
              <a:rPr lang="es-ES" sz="1900" dirty="0"/>
              <a:t>por un </a:t>
            </a:r>
            <a:r>
              <a:rPr lang="es-ES" sz="1900" dirty="0" smtClean="0"/>
              <a:t>plazo de </a:t>
            </a:r>
            <a:r>
              <a:rPr lang="es-ES" sz="1900" dirty="0"/>
              <a:t>tres años de acuerdo </a:t>
            </a:r>
            <a:r>
              <a:rPr lang="es-ES" sz="1900" dirty="0" smtClean="0"/>
              <a:t>con la LAC, </a:t>
            </a:r>
            <a:r>
              <a:rPr lang="es-ES" sz="1900" b="1" dirty="0" smtClean="0"/>
              <a:t>quien tenga competencia legal o estatutaria en la entidad auditada </a:t>
            </a:r>
            <a:r>
              <a:rPr lang="es-ES" sz="1900" b="1" u="sng" dirty="0" smtClean="0"/>
              <a:t>deberá </a:t>
            </a:r>
            <a:r>
              <a:rPr lang="es-ES" sz="1900" b="1" u="sng" dirty="0"/>
              <a:t>comunicar tal hecho en </a:t>
            </a:r>
            <a:r>
              <a:rPr lang="es-ES" sz="1900" b="1" u="sng" dirty="0" smtClean="0"/>
              <a:t>el Registro </a:t>
            </a:r>
            <a:r>
              <a:rPr lang="es-ES" sz="1900" b="1" u="sng" dirty="0"/>
              <a:t>Mercantil correspondiente a su </a:t>
            </a:r>
            <a:r>
              <a:rPr lang="es-ES" sz="1900" b="1" u="sng" dirty="0" smtClean="0"/>
              <a:t>domicilio </a:t>
            </a:r>
            <a:r>
              <a:rPr lang="es-ES" sz="1900" b="1" u="sng" dirty="0"/>
              <a:t>social, mediante la presentación del </a:t>
            </a:r>
            <a:r>
              <a:rPr lang="es-ES" sz="1900" b="1" u="sng" dirty="0" smtClean="0"/>
              <a:t>acuerdo o </a:t>
            </a:r>
            <a:r>
              <a:rPr lang="es-ES" sz="1900" b="1" u="sng" dirty="0"/>
              <a:t>certificado suscrito a este respecto en un plazo que no podrá ir más allá de la fecha en </a:t>
            </a:r>
            <a:r>
              <a:rPr lang="es-ES" sz="1900" b="1" u="sng" dirty="0" smtClean="0"/>
              <a:t>que se </a:t>
            </a:r>
            <a:r>
              <a:rPr lang="es-ES" sz="1900" b="1" u="sng" dirty="0"/>
              <a:t>presenten para su depósito las </a:t>
            </a:r>
            <a:r>
              <a:rPr lang="es-ES" sz="1900" b="1" u="sng" dirty="0" smtClean="0"/>
              <a:t>CCAA </a:t>
            </a:r>
            <a:r>
              <a:rPr lang="es-ES" sz="1900" b="1" u="sng" dirty="0"/>
              <a:t>auditadas correspondientes al </a:t>
            </a:r>
            <a:r>
              <a:rPr lang="es-ES" sz="1900" b="1" u="sng" dirty="0" smtClean="0"/>
              <a:t>último ejercicio </a:t>
            </a:r>
            <a:r>
              <a:rPr lang="es-ES" sz="1900" b="1" u="sng" dirty="0"/>
              <a:t>del periodo contratado</a:t>
            </a:r>
            <a:r>
              <a:rPr lang="es-ES" sz="1900" dirty="0" smtClean="0"/>
              <a:t>.</a:t>
            </a:r>
          </a:p>
          <a:p>
            <a:pPr marL="0" indent="0" algn="just">
              <a:buNone/>
            </a:pPr>
            <a:endParaRPr lang="es-ES" sz="1900" dirty="0"/>
          </a:p>
          <a:p>
            <a:pPr marL="0" indent="0" algn="just">
              <a:buNone/>
            </a:pPr>
            <a:r>
              <a:rPr lang="es-ES" sz="1900" dirty="0" smtClean="0"/>
              <a:t>La </a:t>
            </a:r>
            <a:r>
              <a:rPr lang="es-ES" sz="1900" dirty="0"/>
              <a:t>rescisión del contrato de auditoría o revocación del nombramiento de auditor por </a:t>
            </a:r>
            <a:r>
              <a:rPr lang="es-ES" sz="1900" dirty="0" smtClean="0"/>
              <a:t>los órganos </a:t>
            </a:r>
            <a:r>
              <a:rPr lang="es-ES" sz="1900" dirty="0"/>
              <a:t>competentes deberán estar originados por la existencia </a:t>
            </a:r>
            <a:r>
              <a:rPr lang="es-ES" sz="1900" b="1" u="sng" dirty="0"/>
              <a:t>de justa </a:t>
            </a:r>
            <a:r>
              <a:rPr lang="es-ES" sz="1900" b="1" u="sng" dirty="0" smtClean="0"/>
              <a:t>causa.</a:t>
            </a:r>
            <a:endParaRPr lang="es-ES" sz="1900" dirty="0" smtClean="0"/>
          </a:p>
        </p:txBody>
      </p:sp>
      <p:sp>
        <p:nvSpPr>
          <p:cNvPr id="4" name="3 Marcador de número de diapositiva"/>
          <p:cNvSpPr>
            <a:spLocks noGrp="1"/>
          </p:cNvSpPr>
          <p:nvPr>
            <p:ph type="sldNum" sz="quarter" idx="12"/>
          </p:nvPr>
        </p:nvSpPr>
        <p:spPr/>
        <p:txBody>
          <a:bodyPr/>
          <a:lstStyle/>
          <a:p>
            <a:fld id="{3E5787D7-D0DF-4A78-86FF-45FF7B6AC598}" type="slidenum">
              <a:rPr lang="es-ES" smtClean="0"/>
              <a:t>43</a:t>
            </a:fld>
            <a:endParaRPr lang="es-ES" dirty="0"/>
          </a:p>
        </p:txBody>
      </p:sp>
      <p:sp>
        <p:nvSpPr>
          <p:cNvPr id="2" name="Marcador de pie de página 1"/>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6832835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96752"/>
            <a:ext cx="8424936" cy="4680521"/>
          </a:xfrm>
        </p:spPr>
        <p:txBody>
          <a:bodyPr>
            <a:normAutofit/>
          </a:bodyPr>
          <a:lstStyle/>
          <a:p>
            <a:pPr marL="0" indent="0" algn="just">
              <a:buNone/>
            </a:pPr>
            <a:r>
              <a:rPr lang="es-ES" sz="2200" i="1" dirty="0" smtClean="0"/>
              <a:t>Prorroga </a:t>
            </a:r>
            <a:r>
              <a:rPr lang="es-ES" sz="2200" i="1" dirty="0"/>
              <a:t>y rescisión</a:t>
            </a:r>
            <a:r>
              <a:rPr lang="es-ES" sz="2200" i="1" dirty="0" smtClean="0"/>
              <a:t>. (cont.)</a:t>
            </a:r>
          </a:p>
          <a:p>
            <a:pPr marL="0" indent="0" algn="just">
              <a:buNone/>
            </a:pPr>
            <a:endParaRPr lang="es-ES" sz="2200" i="1" dirty="0" smtClean="0"/>
          </a:p>
          <a:p>
            <a:pPr marL="0" indent="0" algn="just">
              <a:buNone/>
            </a:pPr>
            <a:r>
              <a:rPr lang="es-ES" sz="1900" dirty="0" smtClean="0"/>
              <a:t>En </a:t>
            </a:r>
            <a:r>
              <a:rPr lang="es-ES" sz="1900" dirty="0"/>
              <a:t>los supuestos de rescisión del contrato de auditoría o de </a:t>
            </a:r>
            <a:r>
              <a:rPr lang="es-ES" sz="1900" dirty="0" smtClean="0"/>
              <a:t>revocación….</a:t>
            </a:r>
            <a:r>
              <a:rPr lang="es-ES" sz="1900" dirty="0"/>
              <a:t> </a:t>
            </a:r>
            <a:r>
              <a:rPr lang="es-ES" sz="1900" dirty="0" smtClean="0"/>
              <a:t>deberán comunicar tal circunstancia </a:t>
            </a:r>
            <a:r>
              <a:rPr lang="es-ES" sz="1900" b="1" dirty="0" smtClean="0"/>
              <a:t>al Instituto de Contabilidad y Auditoría de Cuentas en un plazo de quince días desde que ésa se haya producido</a:t>
            </a:r>
            <a:r>
              <a:rPr lang="es-ES" sz="1900" dirty="0" smtClean="0"/>
              <a:t>.</a:t>
            </a:r>
            <a:endParaRPr lang="es-ES" sz="1900" dirty="0"/>
          </a:p>
          <a:p>
            <a:pPr marL="0" indent="0" algn="just">
              <a:buNone/>
            </a:pPr>
            <a:endParaRPr lang="es-ES" sz="1900" dirty="0" smtClean="0"/>
          </a:p>
          <a:p>
            <a:pPr marL="0" indent="0" algn="just">
              <a:buNone/>
            </a:pPr>
            <a:r>
              <a:rPr lang="es-ES" sz="1900" dirty="0" smtClean="0"/>
              <a:t>En </a:t>
            </a:r>
            <a:r>
              <a:rPr lang="es-ES" sz="1900" dirty="0"/>
              <a:t>el caso de </a:t>
            </a:r>
            <a:r>
              <a:rPr lang="es-ES" sz="1900" b="1" dirty="0"/>
              <a:t>auditorías no obligatori</a:t>
            </a:r>
            <a:r>
              <a:rPr lang="es-ES" sz="1900" dirty="0"/>
              <a:t>as no será necesario realizar tales </a:t>
            </a:r>
            <a:r>
              <a:rPr lang="es-ES" sz="1900" dirty="0" smtClean="0"/>
              <a:t>comunicaciones, </a:t>
            </a:r>
            <a:r>
              <a:rPr lang="es-ES" sz="1900" b="1" dirty="0" smtClean="0"/>
              <a:t>salvo </a:t>
            </a:r>
            <a:r>
              <a:rPr lang="es-ES" sz="1900" b="1" dirty="0"/>
              <a:t>que el nombramiento de auditor se encuentre inscrito en el Registro </a:t>
            </a:r>
            <a:r>
              <a:rPr lang="es-ES" sz="1900" b="1" dirty="0" smtClean="0"/>
              <a:t>Mercantil correspondiente </a:t>
            </a:r>
            <a:r>
              <a:rPr lang="es-ES" sz="1900" b="1" dirty="0"/>
              <a:t>al domicilio social de la entidad</a:t>
            </a:r>
            <a:r>
              <a:rPr lang="es-ES" sz="1900" dirty="0"/>
              <a:t>, en cuyo caso deberá </a:t>
            </a:r>
            <a:r>
              <a:rPr lang="es-ES" sz="1900" b="1" dirty="0"/>
              <a:t>remitirse </a:t>
            </a:r>
            <a:r>
              <a:rPr lang="es-ES" sz="1900" b="1" dirty="0" smtClean="0"/>
              <a:t>la comunicación </a:t>
            </a:r>
            <a:r>
              <a:rPr lang="es-ES" sz="1900" b="1" dirty="0"/>
              <a:t>únicamente a dicho Registro</a:t>
            </a:r>
            <a:r>
              <a:rPr lang="es-ES" sz="1900" dirty="0"/>
              <a:t>.</a:t>
            </a:r>
            <a:endParaRPr lang="es-ES" sz="1900" b="1" i="1" dirty="0" smtClean="0">
              <a:solidFill>
                <a:srgbClr val="FF0000"/>
              </a:solidFill>
            </a:endParaRPr>
          </a:p>
        </p:txBody>
      </p:sp>
      <p:sp>
        <p:nvSpPr>
          <p:cNvPr id="4" name="3 Marcador de número de diapositiva"/>
          <p:cNvSpPr>
            <a:spLocks noGrp="1"/>
          </p:cNvSpPr>
          <p:nvPr>
            <p:ph type="sldNum" sz="quarter" idx="12"/>
          </p:nvPr>
        </p:nvSpPr>
        <p:spPr/>
        <p:txBody>
          <a:bodyPr/>
          <a:lstStyle/>
          <a:p>
            <a:fld id="{3E5787D7-D0DF-4A78-86FF-45FF7B6AC598}" type="slidenum">
              <a:rPr lang="es-ES" smtClean="0"/>
              <a:t>44</a:t>
            </a:fld>
            <a:endParaRPr lang="es-ES" dirty="0"/>
          </a:p>
        </p:txBody>
      </p:sp>
      <p:sp>
        <p:nvSpPr>
          <p:cNvPr id="2" name="Marcador de pie de página 1"/>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5292323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48109"/>
            <a:ext cx="8229600" cy="4525963"/>
          </a:xfrm>
        </p:spPr>
        <p:txBody>
          <a:bodyPr>
            <a:normAutofit/>
          </a:bodyPr>
          <a:lstStyle/>
          <a:p>
            <a:pPr marL="0" indent="0" algn="just">
              <a:buNone/>
            </a:pPr>
            <a:endParaRPr lang="es-ES" sz="1800" dirty="0" smtClean="0"/>
          </a:p>
          <a:p>
            <a:pPr marL="0" indent="0" algn="just">
              <a:buNone/>
            </a:pPr>
            <a:r>
              <a:rPr lang="es-ES" sz="1800" dirty="0" smtClean="0"/>
              <a:t>Cuando </a:t>
            </a:r>
            <a:r>
              <a:rPr lang="es-ES" sz="1800" dirty="0"/>
              <a:t>sean nombrados </a:t>
            </a:r>
            <a:r>
              <a:rPr lang="es-ES" sz="1800" b="1" dirty="0"/>
              <a:t>varios auditores de cuentas para la realización de un trabajo </a:t>
            </a:r>
            <a:r>
              <a:rPr lang="es-ES" sz="1800" b="1" dirty="0" smtClean="0"/>
              <a:t>de auditoría </a:t>
            </a:r>
            <a:r>
              <a:rPr lang="es-ES" sz="1800" b="1" dirty="0"/>
              <a:t>de cuentas</a:t>
            </a:r>
            <a:r>
              <a:rPr lang="es-ES" sz="1800" dirty="0"/>
              <a:t>, </a:t>
            </a:r>
            <a:r>
              <a:rPr lang="es-ES" sz="1800" b="1" dirty="0"/>
              <a:t>el informe de auditoría será único y se emitirá bajo la responsabilidad </a:t>
            </a:r>
            <a:r>
              <a:rPr lang="es-ES" sz="1800" b="1" dirty="0" smtClean="0"/>
              <a:t>de todos ellos.</a:t>
            </a:r>
          </a:p>
          <a:p>
            <a:pPr marL="0" indent="0" algn="just">
              <a:buNone/>
            </a:pPr>
            <a:endParaRPr lang="es-ES" sz="1800" b="1" dirty="0"/>
          </a:p>
          <a:p>
            <a:pPr marL="0" indent="0" algn="just">
              <a:buNone/>
            </a:pPr>
            <a:r>
              <a:rPr lang="es-ES" sz="1800" dirty="0" smtClean="0"/>
              <a:t>En </a:t>
            </a:r>
            <a:r>
              <a:rPr lang="es-ES" sz="1800" dirty="0"/>
              <a:t>caso de discrepancia en cuanto a </a:t>
            </a:r>
            <a:r>
              <a:rPr lang="es-ES" sz="1800" b="1" dirty="0"/>
              <a:t>la opinión técnica a </a:t>
            </a:r>
            <a:r>
              <a:rPr lang="es-ES" sz="1800" b="1" dirty="0" smtClean="0"/>
              <a:t>emitir</a:t>
            </a:r>
            <a:r>
              <a:rPr lang="es-ES" sz="1800" dirty="0" smtClean="0"/>
              <a:t>, cada auditor legal o sociedad de auditoría presentará </a:t>
            </a:r>
            <a:r>
              <a:rPr lang="es-ES" sz="1800" b="1" dirty="0" smtClean="0"/>
              <a:t>su </a:t>
            </a:r>
            <a:r>
              <a:rPr lang="es-ES" sz="1800" b="1" dirty="0"/>
              <a:t>opinión en un párrafo distinto del informe de auditoría </a:t>
            </a:r>
            <a:r>
              <a:rPr lang="es-ES" sz="1800" b="1" dirty="0" smtClean="0"/>
              <a:t>y expondrá </a:t>
            </a:r>
            <a:r>
              <a:rPr lang="es-ES" sz="1800" b="1" dirty="0"/>
              <a:t>los motivos de la </a:t>
            </a:r>
            <a:r>
              <a:rPr lang="es-ES" sz="1800" b="1" dirty="0" smtClean="0"/>
              <a:t>discrepancia.</a:t>
            </a:r>
          </a:p>
          <a:p>
            <a:pPr marL="0" indent="0" algn="just">
              <a:buNone/>
            </a:pPr>
            <a:endParaRPr lang="es-ES" sz="1800" b="1" dirty="0" smtClean="0"/>
          </a:p>
          <a:p>
            <a:pPr marL="0" indent="0" algn="just">
              <a:buNone/>
            </a:pPr>
            <a:r>
              <a:rPr lang="es-ES" sz="1800" dirty="0" smtClean="0"/>
              <a:t>Los </a:t>
            </a:r>
            <a:r>
              <a:rPr lang="es-ES" sz="1800" dirty="0"/>
              <a:t>auditores de cuentas nombrados conjuntamente </a:t>
            </a:r>
            <a:r>
              <a:rPr lang="es-ES" sz="1800" b="1" dirty="0"/>
              <a:t>no podrán pertenecer a la </a:t>
            </a:r>
            <a:r>
              <a:rPr lang="es-ES" sz="1800" b="1" dirty="0" smtClean="0"/>
              <a:t>misma red</a:t>
            </a:r>
            <a:r>
              <a:rPr lang="es-ES" sz="1800" dirty="0"/>
              <a:t>.</a:t>
            </a:r>
            <a:endParaRPr lang="es-ES" sz="1800" b="1" dirty="0"/>
          </a:p>
        </p:txBody>
      </p:sp>
      <p:sp>
        <p:nvSpPr>
          <p:cNvPr id="5" name="4 Marcador de número de diapositiva"/>
          <p:cNvSpPr>
            <a:spLocks noGrp="1"/>
          </p:cNvSpPr>
          <p:nvPr>
            <p:ph type="sldNum" sz="quarter" idx="12"/>
          </p:nvPr>
        </p:nvSpPr>
        <p:spPr/>
        <p:txBody>
          <a:bodyPr/>
          <a:lstStyle/>
          <a:p>
            <a:fld id="{3E5787D7-D0DF-4A78-86FF-45FF7B6AC598}" type="slidenum">
              <a:rPr lang="es-ES" smtClean="0"/>
              <a:t>45</a:t>
            </a:fld>
            <a:endParaRPr lang="es-ES" dirty="0"/>
          </a:p>
        </p:txBody>
      </p:sp>
      <p:sp>
        <p:nvSpPr>
          <p:cNvPr id="2" name="CuadroTexto 1"/>
          <p:cNvSpPr txBox="1"/>
          <p:nvPr/>
        </p:nvSpPr>
        <p:spPr>
          <a:xfrm>
            <a:off x="251520" y="476672"/>
            <a:ext cx="8568952" cy="584775"/>
          </a:xfrm>
          <a:prstGeom prst="rect">
            <a:avLst/>
          </a:prstGeom>
          <a:noFill/>
        </p:spPr>
        <p:txBody>
          <a:bodyPr wrap="square" rtlCol="0">
            <a:spAutoFit/>
          </a:bodyPr>
          <a:lstStyle/>
          <a:p>
            <a:pPr algn="ctr"/>
            <a:r>
              <a:rPr lang="es-ES" sz="3200" dirty="0"/>
              <a:t>Actuación conjunta de auditores</a:t>
            </a:r>
          </a:p>
        </p:txBody>
      </p:sp>
      <p:sp>
        <p:nvSpPr>
          <p:cNvPr id="4" name="Marcador de pie de página 3"/>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27985022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5620" y="2492896"/>
            <a:ext cx="8229600" cy="1872208"/>
          </a:xfrm>
        </p:spPr>
        <p:txBody>
          <a:bodyPr>
            <a:normAutofit/>
          </a:bodyPr>
          <a:lstStyle/>
          <a:p>
            <a:pPr marL="0" indent="0" algn="ctr">
              <a:buNone/>
            </a:pPr>
            <a:r>
              <a:rPr lang="es-ES" b="1" dirty="0">
                <a:solidFill>
                  <a:srgbClr val="0070C0"/>
                </a:solidFill>
              </a:rPr>
              <a:t>Ley 11/2018 de información no financiera: </a:t>
            </a:r>
            <a:endParaRPr lang="es-ES" b="1" dirty="0" smtClean="0">
              <a:solidFill>
                <a:srgbClr val="0070C0"/>
              </a:solidFill>
            </a:endParaRPr>
          </a:p>
          <a:p>
            <a:pPr marL="0" indent="0" algn="ctr">
              <a:buNone/>
            </a:pPr>
            <a:r>
              <a:rPr lang="es-ES" b="1" dirty="0" smtClean="0">
                <a:solidFill>
                  <a:srgbClr val="0070C0"/>
                </a:solidFill>
              </a:rPr>
              <a:t>el </a:t>
            </a:r>
            <a:r>
              <a:rPr lang="es-ES" b="1" dirty="0">
                <a:solidFill>
                  <a:srgbClr val="0070C0"/>
                </a:solidFill>
              </a:rPr>
              <a:t>papel del auditor y del prestador independiente de servicios de verificación </a:t>
            </a:r>
          </a:p>
          <a:p>
            <a:pPr marL="0" indent="0" algn="ctr">
              <a:buNone/>
            </a:pPr>
            <a:endParaRPr lang="es-ES" b="1" dirty="0">
              <a:solidFill>
                <a:srgbClr val="0070C0"/>
              </a:solidFill>
            </a:endParaRPr>
          </a:p>
          <a:p>
            <a:endParaRPr lang="es-ES" dirty="0"/>
          </a:p>
        </p:txBody>
      </p:sp>
      <p:sp>
        <p:nvSpPr>
          <p:cNvPr id="4" name="Marcador de número de diapositiva 3"/>
          <p:cNvSpPr>
            <a:spLocks noGrp="1"/>
          </p:cNvSpPr>
          <p:nvPr>
            <p:ph type="sldNum" sz="quarter" idx="12"/>
          </p:nvPr>
        </p:nvSpPr>
        <p:spPr/>
        <p:txBody>
          <a:bodyPr/>
          <a:lstStyle/>
          <a:p>
            <a:fld id="{3E5787D7-D0DF-4A78-86FF-45FF7B6AC598}" type="slidenum">
              <a:rPr lang="es-ES" smtClean="0"/>
              <a:t>46</a:t>
            </a:fld>
            <a:endParaRPr lang="es-ES" dirty="0"/>
          </a:p>
        </p:txBody>
      </p:sp>
      <p:sp>
        <p:nvSpPr>
          <p:cNvPr id="2" name="Marcador de pie de página 1"/>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8907601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260101"/>
            <a:ext cx="7886700" cy="994172"/>
          </a:xfrm>
        </p:spPr>
        <p:txBody>
          <a:bodyPr>
            <a:normAutofit/>
          </a:bodyPr>
          <a:lstStyle/>
          <a:p>
            <a:pPr algn="ctr"/>
            <a:r>
              <a:rPr lang="es-ES" sz="3200" b="1" dirty="0"/>
              <a:t>La normativa de referencia</a:t>
            </a:r>
          </a:p>
        </p:txBody>
      </p:sp>
      <p:sp>
        <p:nvSpPr>
          <p:cNvPr id="6" name="CuadroTexto 5"/>
          <p:cNvSpPr txBox="1"/>
          <p:nvPr/>
        </p:nvSpPr>
        <p:spPr>
          <a:xfrm>
            <a:off x="113117" y="1587525"/>
            <a:ext cx="8922618" cy="2169825"/>
          </a:xfrm>
          <a:prstGeom prst="rect">
            <a:avLst/>
          </a:prstGeom>
          <a:solidFill>
            <a:schemeClr val="accent1">
              <a:lumMod val="20000"/>
              <a:lumOff val="80000"/>
            </a:schemeClr>
          </a:solidFill>
        </p:spPr>
        <p:txBody>
          <a:bodyPr wrap="square" rtlCol="0">
            <a:spAutoFit/>
          </a:bodyPr>
          <a:lstStyle/>
          <a:p>
            <a:endParaRPr lang="es-ES" sz="1350" dirty="0" smtClean="0"/>
          </a:p>
          <a:p>
            <a:endParaRPr lang="es-ES" sz="1350" dirty="0"/>
          </a:p>
          <a:p>
            <a:endParaRPr lang="es-ES" sz="1350" dirty="0" smtClean="0"/>
          </a:p>
          <a:p>
            <a:endParaRPr lang="es-ES" sz="1350" dirty="0"/>
          </a:p>
          <a:p>
            <a:endParaRPr lang="es-ES" sz="1350" dirty="0" smtClean="0"/>
          </a:p>
          <a:p>
            <a:endParaRPr lang="es-ES" sz="1350" dirty="0"/>
          </a:p>
          <a:p>
            <a:endParaRPr lang="es-ES" sz="1350" dirty="0" smtClean="0"/>
          </a:p>
          <a:p>
            <a:endParaRPr lang="es-ES" sz="1350" dirty="0"/>
          </a:p>
          <a:p>
            <a:endParaRPr lang="es-ES" sz="1350" dirty="0" smtClean="0"/>
          </a:p>
          <a:p>
            <a:endParaRPr lang="es-ES" sz="1350" dirty="0"/>
          </a:p>
        </p:txBody>
      </p:sp>
      <p:sp>
        <p:nvSpPr>
          <p:cNvPr id="8" name="CuadroTexto 7"/>
          <p:cNvSpPr txBox="1"/>
          <p:nvPr/>
        </p:nvSpPr>
        <p:spPr>
          <a:xfrm>
            <a:off x="239283" y="2099721"/>
            <a:ext cx="3246929"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dirty="0"/>
              <a:t>Directiva 2014/95/UE </a:t>
            </a:r>
          </a:p>
          <a:p>
            <a:pPr algn="ctr"/>
            <a:r>
              <a:rPr lang="es-ES" sz="1050" dirty="0"/>
              <a:t>del Parlamento Europeo y del Consejo sobre la divulgación de información no financiera e información sobre diversidad por parte de determinadas grandes empresas y determinados grupos</a:t>
            </a:r>
            <a:endParaRPr lang="es-ES" sz="1050"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7832" y="1921134"/>
            <a:ext cx="638636" cy="425757"/>
          </a:xfrm>
          <a:prstGeom prst="rect">
            <a:avLst/>
          </a:prstGeom>
        </p:spPr>
      </p:pic>
      <p:sp>
        <p:nvSpPr>
          <p:cNvPr id="9" name="Flecha derecha 8"/>
          <p:cNvSpPr/>
          <p:nvPr/>
        </p:nvSpPr>
        <p:spPr>
          <a:xfrm>
            <a:off x="3612377" y="2360921"/>
            <a:ext cx="2199354" cy="625616"/>
          </a:xfrm>
          <a:prstGeom prst="rightArrow">
            <a:avLst/>
          </a:prstGeom>
          <a:solidFill>
            <a:schemeClr val="accent1">
              <a:lumMod val="60000"/>
              <a:lumOff val="4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50" dirty="0">
                <a:ln w="0"/>
                <a:solidFill>
                  <a:schemeClr val="accent1">
                    <a:lumMod val="50000"/>
                  </a:schemeClr>
                </a:solidFill>
                <a:effectLst>
                  <a:outerShdw blurRad="38100" dist="25400" dir="5400000" algn="ctr" rotWithShape="0">
                    <a:srgbClr val="6E747A">
                      <a:alpha val="43000"/>
                    </a:srgbClr>
                  </a:outerShdw>
                </a:effectLst>
              </a:rPr>
              <a:t>Guía que la interpreta…</a:t>
            </a:r>
            <a:endParaRPr lang="es-ES" sz="1350" dirty="0">
              <a:ln w="0"/>
              <a:solidFill>
                <a:schemeClr val="accent1">
                  <a:lumMod val="50000"/>
                </a:schemeClr>
              </a:solidFill>
              <a:effectLst>
                <a:outerShdw blurRad="38100" dist="25400" dir="5400000" algn="ctr" rotWithShape="0">
                  <a:srgbClr val="6E747A">
                    <a:alpha val="43000"/>
                  </a:srgbClr>
                </a:outerShdw>
              </a:effectLst>
            </a:endParaRPr>
          </a:p>
        </p:txBody>
      </p:sp>
      <p:sp>
        <p:nvSpPr>
          <p:cNvPr id="11" name="CuadroTexto 10"/>
          <p:cNvSpPr txBox="1"/>
          <p:nvPr/>
        </p:nvSpPr>
        <p:spPr>
          <a:xfrm>
            <a:off x="5939110" y="1966949"/>
            <a:ext cx="2903780"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dirty="0"/>
              <a:t>Comunicación de la Comisión</a:t>
            </a:r>
          </a:p>
          <a:p>
            <a:pPr algn="ctr"/>
            <a:r>
              <a:rPr lang="es-ES" dirty="0"/>
              <a:t>2017/C 215/01</a:t>
            </a:r>
            <a:endParaRPr lang="es-ES" sz="1050" dirty="0"/>
          </a:p>
          <a:p>
            <a:pPr algn="ctr"/>
            <a:r>
              <a:rPr lang="es-ES" sz="1050" dirty="0"/>
              <a:t>Directrices sobre la presentación de informes no financieros (Metodología para la presentación de información no financiera)</a:t>
            </a:r>
            <a:br>
              <a:rPr lang="es-ES" sz="1050" dirty="0"/>
            </a:br>
            <a:endParaRPr lang="es-ES" sz="1050" dirty="0"/>
          </a:p>
        </p:txBody>
      </p:sp>
      <p:sp>
        <p:nvSpPr>
          <p:cNvPr id="14" name="Flecha doblada hacia arriba 13"/>
          <p:cNvSpPr/>
          <p:nvPr/>
        </p:nvSpPr>
        <p:spPr>
          <a:xfrm rot="5400000">
            <a:off x="1963212" y="3494798"/>
            <a:ext cx="1965044" cy="2310743"/>
          </a:xfrm>
          <a:prstGeom prst="bentUpArrow">
            <a:avLst>
              <a:gd name="adj1" fmla="val 16242"/>
              <a:gd name="adj2" fmla="val 25000"/>
              <a:gd name="adj3" fmla="val 166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p>
        </p:txBody>
      </p:sp>
      <p:sp>
        <p:nvSpPr>
          <p:cNvPr id="15" name="CuadroTexto 14"/>
          <p:cNvSpPr txBox="1"/>
          <p:nvPr/>
        </p:nvSpPr>
        <p:spPr>
          <a:xfrm>
            <a:off x="2350418" y="4184055"/>
            <a:ext cx="1274869" cy="507831"/>
          </a:xfrm>
          <a:prstGeom prst="rect">
            <a:avLst/>
          </a:prstGeom>
          <a:noFill/>
        </p:spPr>
        <p:txBody>
          <a:bodyPr wrap="square" rtlCol="0">
            <a:spAutoFit/>
          </a:bodyPr>
          <a:lstStyle/>
          <a:p>
            <a:pPr algn="ctr"/>
            <a:r>
              <a:rPr lang="es-ES" sz="1350" dirty="0"/>
              <a:t>Trasposición de la Directiva</a:t>
            </a:r>
            <a:endParaRPr lang="es-ES" sz="1350" dirty="0"/>
          </a:p>
        </p:txBody>
      </p:sp>
      <p:sp>
        <p:nvSpPr>
          <p:cNvPr id="18" name="Rectángulo 17"/>
          <p:cNvSpPr/>
          <p:nvPr/>
        </p:nvSpPr>
        <p:spPr>
          <a:xfrm>
            <a:off x="4147863" y="3889324"/>
            <a:ext cx="4841114" cy="228151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p>
        </p:txBody>
      </p:sp>
      <p:sp>
        <p:nvSpPr>
          <p:cNvPr id="20" name="Rectángulo 19"/>
          <p:cNvSpPr/>
          <p:nvPr/>
        </p:nvSpPr>
        <p:spPr>
          <a:xfrm>
            <a:off x="139076" y="5769456"/>
            <a:ext cx="3486211" cy="830997"/>
          </a:xfrm>
          <a:prstGeom prst="rect">
            <a:avLst/>
          </a:prstGeom>
          <a:solidFill>
            <a:srgbClr val="FFFF00"/>
          </a:solidFill>
        </p:spPr>
        <p:txBody>
          <a:bodyPr wrap="square">
            <a:spAutoFit/>
          </a:bodyPr>
          <a:lstStyle/>
          <a:p>
            <a:pPr algn="ctr"/>
            <a:r>
              <a:rPr lang="es-ES" sz="1200" dirty="0" smtClean="0"/>
              <a:t>OJO: no olvidar que esta normativa se ha aplicado en 2017 a través del Real </a:t>
            </a:r>
            <a:r>
              <a:rPr lang="es-ES" sz="1200" dirty="0"/>
              <a:t>Decreto-ley 18/2017</a:t>
            </a:r>
          </a:p>
          <a:p>
            <a:pPr algn="ctr"/>
            <a:r>
              <a:rPr lang="es-ES" sz="1200" dirty="0"/>
              <a:t>(24/11/17</a:t>
            </a:r>
            <a:r>
              <a:rPr lang="es-ES" sz="1200" dirty="0" smtClean="0"/>
              <a:t>), aunque el texto definitivo tiene algunos cambios</a:t>
            </a:r>
            <a:endParaRPr lang="es-ES" sz="1200" dirty="0"/>
          </a:p>
        </p:txBody>
      </p:sp>
      <p:pic>
        <p:nvPicPr>
          <p:cNvPr id="21" name="Imagen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8712" y="4177564"/>
            <a:ext cx="468931" cy="312620"/>
          </a:xfrm>
          <a:prstGeom prst="rect">
            <a:avLst/>
          </a:prstGeom>
        </p:spPr>
      </p:pic>
      <p:sp>
        <p:nvSpPr>
          <p:cNvPr id="19" name="Abrir llave 18"/>
          <p:cNvSpPr/>
          <p:nvPr/>
        </p:nvSpPr>
        <p:spPr>
          <a:xfrm>
            <a:off x="6980808" y="4090602"/>
            <a:ext cx="93517" cy="1838552"/>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350" dirty="0"/>
          </a:p>
        </p:txBody>
      </p:sp>
      <p:sp>
        <p:nvSpPr>
          <p:cNvPr id="22" name="CuadroTexto 21"/>
          <p:cNvSpPr txBox="1"/>
          <p:nvPr/>
        </p:nvSpPr>
        <p:spPr>
          <a:xfrm>
            <a:off x="7206410" y="4698777"/>
            <a:ext cx="1771445" cy="646331"/>
          </a:xfrm>
          <a:prstGeom prst="rect">
            <a:avLst/>
          </a:prstGeom>
          <a:noFill/>
        </p:spPr>
        <p:txBody>
          <a:bodyPr wrap="square" rtlCol="0">
            <a:spAutoFit/>
          </a:bodyPr>
          <a:lstStyle/>
          <a:p>
            <a:pPr algn="ctr"/>
            <a:r>
              <a:rPr lang="es-ES" sz="1500" b="1" dirty="0"/>
              <a:t>Código de Comercio</a:t>
            </a:r>
          </a:p>
          <a:p>
            <a:pPr algn="ctr"/>
            <a:r>
              <a:rPr lang="es-ES" sz="1050" dirty="0"/>
              <a:t>(informe gestión consolidado)</a:t>
            </a:r>
            <a:endParaRPr lang="es-ES" sz="1050" dirty="0"/>
          </a:p>
        </p:txBody>
      </p:sp>
      <p:sp>
        <p:nvSpPr>
          <p:cNvPr id="24" name="CuadroTexto 23"/>
          <p:cNvSpPr txBox="1"/>
          <p:nvPr/>
        </p:nvSpPr>
        <p:spPr>
          <a:xfrm>
            <a:off x="7165262" y="4022896"/>
            <a:ext cx="1771445" cy="646331"/>
          </a:xfrm>
          <a:prstGeom prst="rect">
            <a:avLst/>
          </a:prstGeom>
          <a:noFill/>
        </p:spPr>
        <p:txBody>
          <a:bodyPr wrap="square" rtlCol="0">
            <a:spAutoFit/>
          </a:bodyPr>
          <a:lstStyle/>
          <a:p>
            <a:pPr algn="ctr"/>
            <a:r>
              <a:rPr lang="es-ES" sz="1500" b="1" dirty="0"/>
              <a:t>TRLSC</a:t>
            </a:r>
          </a:p>
          <a:p>
            <a:pPr algn="ctr"/>
            <a:r>
              <a:rPr lang="es-ES" sz="1050" dirty="0"/>
              <a:t>(informe gestión empresas individuales)</a:t>
            </a:r>
            <a:endParaRPr lang="es-ES" sz="1050" dirty="0"/>
          </a:p>
        </p:txBody>
      </p:sp>
      <p:sp>
        <p:nvSpPr>
          <p:cNvPr id="17" name="CuadroTexto 16"/>
          <p:cNvSpPr txBox="1"/>
          <p:nvPr/>
        </p:nvSpPr>
        <p:spPr>
          <a:xfrm>
            <a:off x="6917027" y="5345108"/>
            <a:ext cx="2229245" cy="646331"/>
          </a:xfrm>
          <a:prstGeom prst="rect">
            <a:avLst/>
          </a:prstGeom>
          <a:noFill/>
        </p:spPr>
        <p:txBody>
          <a:bodyPr wrap="square" rtlCol="0">
            <a:spAutoFit/>
          </a:bodyPr>
          <a:lstStyle/>
          <a:p>
            <a:pPr algn="ctr"/>
            <a:r>
              <a:rPr lang="es-ES" sz="1500" b="1" dirty="0"/>
              <a:t>Ley Auditoría Cuentas</a:t>
            </a:r>
          </a:p>
          <a:p>
            <a:pPr algn="ctr"/>
            <a:r>
              <a:rPr lang="es-ES" sz="1050" dirty="0"/>
              <a:t>(verificación del informe gestión individual y consolidado)</a:t>
            </a:r>
            <a:endParaRPr lang="es-ES" sz="1050" dirty="0"/>
          </a:p>
        </p:txBody>
      </p:sp>
      <p:sp>
        <p:nvSpPr>
          <p:cNvPr id="3" name="Flecha derecha 2"/>
          <p:cNvSpPr/>
          <p:nvPr/>
        </p:nvSpPr>
        <p:spPr>
          <a:xfrm>
            <a:off x="5762165" y="4610565"/>
            <a:ext cx="1139090" cy="761747"/>
          </a:xfrm>
          <a:prstGeom prst="rightArrow">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350" dirty="0"/>
              <a:t>Modifica</a:t>
            </a:r>
            <a:endParaRPr lang="es-ES" sz="1350" dirty="0"/>
          </a:p>
        </p:txBody>
      </p:sp>
      <p:sp>
        <p:nvSpPr>
          <p:cNvPr id="4" name="Marcador de número de diapositiva 3"/>
          <p:cNvSpPr>
            <a:spLocks noGrp="1"/>
          </p:cNvSpPr>
          <p:nvPr>
            <p:ph type="sldNum" sz="quarter" idx="12"/>
          </p:nvPr>
        </p:nvSpPr>
        <p:spPr/>
        <p:txBody>
          <a:bodyPr/>
          <a:lstStyle/>
          <a:p>
            <a:fld id="{2C50DA6E-3E7E-481F-90B6-37B6CF538A16}" type="slidenum">
              <a:rPr lang="es-ES" smtClean="0"/>
              <a:t>47</a:t>
            </a:fld>
            <a:endParaRPr lang="es-ES" dirty="0"/>
          </a:p>
        </p:txBody>
      </p:sp>
      <p:sp>
        <p:nvSpPr>
          <p:cNvPr id="5" name="Marcador de pie de página 4"/>
          <p:cNvSpPr>
            <a:spLocks noGrp="1"/>
          </p:cNvSpPr>
          <p:nvPr>
            <p:ph type="ftr" sz="quarter" idx="11"/>
          </p:nvPr>
        </p:nvSpPr>
        <p:spPr/>
        <p:txBody>
          <a:bodyPr/>
          <a:lstStyle/>
          <a:p>
            <a:r>
              <a:rPr lang="es-ES" smtClean="0"/>
              <a:t>Curso de Actualización en Contabilidad y Auditoría                    Manuel Rejón</a:t>
            </a:r>
            <a:endParaRPr lang="es-ES" dirty="0"/>
          </a:p>
        </p:txBody>
      </p:sp>
      <p:sp>
        <p:nvSpPr>
          <p:cNvPr id="23" name="Rectángulo 22"/>
          <p:cNvSpPr/>
          <p:nvPr/>
        </p:nvSpPr>
        <p:spPr>
          <a:xfrm>
            <a:off x="4282694" y="4588496"/>
            <a:ext cx="1463699" cy="784830"/>
          </a:xfrm>
          <a:prstGeom prst="rect">
            <a:avLst/>
          </a:prstGeom>
        </p:spPr>
        <p:txBody>
          <a:bodyPr wrap="square">
            <a:spAutoFit/>
          </a:bodyPr>
          <a:lstStyle/>
          <a:p>
            <a:pPr algn="ctr"/>
            <a:r>
              <a:rPr lang="es-ES" sz="1500" b="1" dirty="0" smtClean="0"/>
              <a:t>Ley 11/2018, de 28 de diciembre</a:t>
            </a:r>
            <a:endParaRPr lang="es-ES" sz="1500" b="1" dirty="0"/>
          </a:p>
          <a:p>
            <a:pPr algn="ctr"/>
            <a:r>
              <a:rPr lang="es-ES" sz="1500" b="1" dirty="0" smtClean="0"/>
              <a:t>(BOE 29/12/18)</a:t>
            </a:r>
            <a:endParaRPr lang="es-ES" sz="1500" b="1" dirty="0"/>
          </a:p>
        </p:txBody>
      </p:sp>
    </p:spTree>
    <p:extLst>
      <p:ext uri="{BB962C8B-B14F-4D97-AF65-F5344CB8AC3E}">
        <p14:creationId xmlns:p14="http://schemas.microsoft.com/office/powerpoint/2010/main" val="192683386"/>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274637"/>
            <a:ext cx="8712968" cy="1750381"/>
          </a:xfrm>
        </p:spPr>
        <p:txBody>
          <a:bodyPr>
            <a:noAutofit/>
          </a:bodyPr>
          <a:lstStyle/>
          <a:p>
            <a:r>
              <a:rPr lang="es-ES" sz="3200" b="1" dirty="0"/>
              <a:t>Directrices sobre la presentación de informes no </a:t>
            </a:r>
            <a:r>
              <a:rPr lang="es-ES" sz="3200" b="1" dirty="0" smtClean="0"/>
              <a:t>financieros (</a:t>
            </a:r>
            <a:r>
              <a:rPr lang="es-ES" sz="3200" b="1" dirty="0"/>
              <a:t>Metodología para la presentación de información no financiera</a:t>
            </a:r>
            <a:r>
              <a:rPr lang="es-ES" sz="3200" b="1" dirty="0" smtClean="0"/>
              <a:t>) (</a:t>
            </a:r>
            <a:r>
              <a:rPr lang="es-ES" sz="3200" b="1" dirty="0"/>
              <a:t>2017/C 215/01)</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534036260"/>
              </p:ext>
            </p:extLst>
          </p:nvPr>
        </p:nvGraphicFramePr>
        <p:xfrm>
          <a:off x="2366920" y="2756856"/>
          <a:ext cx="4230618" cy="2867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2C50DA6E-3E7E-481F-90B6-37B6CF538A16}" type="slidenum">
              <a:rPr lang="es-ES" smtClean="0"/>
              <a:t>48</a:t>
            </a:fld>
            <a:endParaRPr lang="es-ES" dirty="0"/>
          </a:p>
        </p:txBody>
      </p:sp>
      <p:sp>
        <p:nvSpPr>
          <p:cNvPr id="7" name="CuadroTexto 6"/>
          <p:cNvSpPr txBox="1"/>
          <p:nvPr/>
        </p:nvSpPr>
        <p:spPr>
          <a:xfrm>
            <a:off x="5965853" y="3104600"/>
            <a:ext cx="3095204" cy="1384995"/>
          </a:xfrm>
          <a:prstGeom prst="rect">
            <a:avLst/>
          </a:prstGeom>
          <a:noFill/>
        </p:spPr>
        <p:txBody>
          <a:bodyPr wrap="square" rtlCol="0">
            <a:spAutoFit/>
          </a:bodyPr>
          <a:lstStyle/>
          <a:p>
            <a:r>
              <a:rPr lang="es-ES" sz="1200" i="1" dirty="0"/>
              <a:t>Divulgación </a:t>
            </a:r>
            <a:r>
              <a:rPr lang="es-ES" sz="1200" i="1" dirty="0"/>
              <a:t>de </a:t>
            </a:r>
            <a:r>
              <a:rPr lang="es-ES" sz="1200" b="1" i="1" dirty="0"/>
              <a:t>información significativa </a:t>
            </a:r>
          </a:p>
          <a:p>
            <a:r>
              <a:rPr lang="es-ES" sz="1200" i="1" dirty="0"/>
              <a:t>Información </a:t>
            </a:r>
            <a:r>
              <a:rPr lang="es-ES" sz="1200" b="1" i="1" dirty="0"/>
              <a:t>fiel, equilibrada y comprensible </a:t>
            </a:r>
          </a:p>
          <a:p>
            <a:r>
              <a:rPr lang="es-ES" sz="1200" i="1" dirty="0"/>
              <a:t>Información </a:t>
            </a:r>
            <a:r>
              <a:rPr lang="es-ES" sz="1200" b="1" i="1" dirty="0"/>
              <a:t>completa pero concisa </a:t>
            </a:r>
          </a:p>
          <a:p>
            <a:r>
              <a:rPr lang="es-ES" sz="1200" i="1" dirty="0"/>
              <a:t>Información </a:t>
            </a:r>
            <a:r>
              <a:rPr lang="es-ES" sz="1200" b="1" i="1" dirty="0"/>
              <a:t>estratégica y prospectiva </a:t>
            </a:r>
          </a:p>
          <a:p>
            <a:r>
              <a:rPr lang="es-ES" sz="1200" i="1" dirty="0"/>
              <a:t>Información </a:t>
            </a:r>
            <a:r>
              <a:rPr lang="es-ES" sz="1200" b="1" i="1" dirty="0"/>
              <a:t>orientada a las partes interesadas </a:t>
            </a:r>
          </a:p>
          <a:p>
            <a:r>
              <a:rPr lang="es-ES" sz="1200" i="1" dirty="0"/>
              <a:t>Información </a:t>
            </a:r>
            <a:r>
              <a:rPr lang="es-ES" sz="1200" b="1" i="1" dirty="0"/>
              <a:t>coherente y sistemática </a:t>
            </a:r>
          </a:p>
        </p:txBody>
      </p:sp>
      <p:sp>
        <p:nvSpPr>
          <p:cNvPr id="8" name="Flecha derecha 7"/>
          <p:cNvSpPr/>
          <p:nvPr/>
        </p:nvSpPr>
        <p:spPr>
          <a:xfrm>
            <a:off x="5446585" y="3527623"/>
            <a:ext cx="519269" cy="515867"/>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sz="1350" dirty="0"/>
          </a:p>
        </p:txBody>
      </p:sp>
      <p:sp>
        <p:nvSpPr>
          <p:cNvPr id="9" name="CuadroTexto 8"/>
          <p:cNvSpPr txBox="1"/>
          <p:nvPr/>
        </p:nvSpPr>
        <p:spPr>
          <a:xfrm>
            <a:off x="628651" y="2290653"/>
            <a:ext cx="2550968" cy="1569660"/>
          </a:xfrm>
          <a:prstGeom prst="rect">
            <a:avLst/>
          </a:prstGeom>
          <a:noFill/>
        </p:spPr>
        <p:txBody>
          <a:bodyPr wrap="square" rtlCol="0">
            <a:spAutoFit/>
          </a:bodyPr>
          <a:lstStyle/>
          <a:p>
            <a:r>
              <a:rPr lang="es-ES" sz="1200" i="1" dirty="0"/>
              <a:t>Ayudar </a:t>
            </a:r>
            <a:r>
              <a:rPr lang="es-ES" sz="1200" i="1" dirty="0"/>
              <a:t>a las sociedades a </a:t>
            </a:r>
            <a:r>
              <a:rPr lang="es-ES" sz="1200" b="1" i="1" dirty="0"/>
              <a:t>divulgar información no financiera </a:t>
            </a:r>
            <a:r>
              <a:rPr lang="es-ES" sz="1200" b="1" i="1" dirty="0"/>
              <a:t>de </a:t>
            </a:r>
            <a:r>
              <a:rPr lang="es-ES" sz="1200" b="1" i="1" dirty="0"/>
              <a:t>alta calidad, pertinente, útil, coherente y más comparable</a:t>
            </a:r>
            <a:r>
              <a:rPr lang="es-ES" sz="1200" i="1" dirty="0"/>
              <a:t>, de una manera que promueva un crecimiento y un empleo resilientes y sostenibles y que proporcione transparencia a las partes </a:t>
            </a:r>
            <a:r>
              <a:rPr lang="es-ES" sz="1200" i="1" dirty="0"/>
              <a:t>interesadas (apartado 2)</a:t>
            </a:r>
            <a:endParaRPr lang="es-ES" sz="1200" i="1" dirty="0"/>
          </a:p>
        </p:txBody>
      </p:sp>
      <p:sp>
        <p:nvSpPr>
          <p:cNvPr id="10" name="Flecha izquierda 9"/>
          <p:cNvSpPr/>
          <p:nvPr/>
        </p:nvSpPr>
        <p:spPr>
          <a:xfrm>
            <a:off x="3179619" y="2853961"/>
            <a:ext cx="497660" cy="546212"/>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S" sz="1350" dirty="0"/>
          </a:p>
        </p:txBody>
      </p:sp>
      <p:sp>
        <p:nvSpPr>
          <p:cNvPr id="11" name="Flecha izquierda 10"/>
          <p:cNvSpPr/>
          <p:nvPr/>
        </p:nvSpPr>
        <p:spPr>
          <a:xfrm>
            <a:off x="1668982" y="4723221"/>
            <a:ext cx="697938" cy="515867"/>
          </a:xfrm>
          <a:prstGeom prst="lef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S" sz="1350" dirty="0"/>
          </a:p>
        </p:txBody>
      </p:sp>
      <p:sp>
        <p:nvSpPr>
          <p:cNvPr id="12" name="CuadroTexto 11"/>
          <p:cNvSpPr txBox="1"/>
          <p:nvPr/>
        </p:nvSpPr>
        <p:spPr>
          <a:xfrm>
            <a:off x="787433" y="4634905"/>
            <a:ext cx="1116701" cy="715581"/>
          </a:xfrm>
          <a:prstGeom prst="rect">
            <a:avLst/>
          </a:prstGeom>
          <a:noFill/>
        </p:spPr>
        <p:txBody>
          <a:bodyPr wrap="square" rtlCol="0">
            <a:spAutoFit/>
          </a:bodyPr>
          <a:lstStyle/>
          <a:p>
            <a:r>
              <a:rPr lang="es-ES" sz="1350" i="1" dirty="0"/>
              <a:t>Ver la siguiente Slide</a:t>
            </a:r>
            <a:endParaRPr lang="es-ES" sz="1350" i="1" dirty="0"/>
          </a:p>
        </p:txBody>
      </p:sp>
      <p:sp>
        <p:nvSpPr>
          <p:cNvPr id="3" name="Marcador de pie de página 2"/>
          <p:cNvSpPr>
            <a:spLocks noGrp="1"/>
          </p:cNvSpPr>
          <p:nvPr>
            <p:ph type="ftr" sz="quarter" idx="11"/>
          </p:nvPr>
        </p:nvSpPr>
        <p:spPr/>
        <p:txBody>
          <a:bodyPr/>
          <a:lstStyle/>
          <a:p>
            <a:r>
              <a:rPr lang="es-ES" smtClean="0"/>
              <a:t>Curso de Actualización en Contabilidad y Auditoría                    Manuel Rejón</a:t>
            </a:r>
            <a:endParaRPr lang="es-ES" dirty="0"/>
          </a:p>
        </p:txBody>
      </p:sp>
    </p:spTree>
    <p:extLst>
      <p:ext uri="{BB962C8B-B14F-4D97-AF65-F5344CB8AC3E}">
        <p14:creationId xmlns:p14="http://schemas.microsoft.com/office/powerpoint/2010/main" val="10417902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p:bldP spid="8" grpId="0" animBg="1"/>
      <p:bldP spid="9" grpId="0"/>
      <p:bldP spid="10" grpId="0" animBg="1"/>
      <p:bldP spid="11" grpId="0" animBg="1"/>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46177"/>
            <a:ext cx="9144000" cy="623455"/>
          </a:xfrm>
        </p:spPr>
        <p:txBody>
          <a:bodyPr>
            <a:normAutofit fontScale="90000"/>
          </a:bodyPr>
          <a:lstStyle/>
          <a:p>
            <a:pPr algn="ctr"/>
            <a:r>
              <a:rPr lang="es-ES" sz="2700" b="1" dirty="0"/>
              <a:t>¿En qué consiste el Estado de Información No Financiera (ENF)?</a:t>
            </a:r>
            <a:endParaRPr lang="es-ES" sz="2700" b="1" dirty="0"/>
          </a:p>
        </p:txBody>
      </p:sp>
      <p:sp>
        <p:nvSpPr>
          <p:cNvPr id="3" name="Marcador de contenido 2"/>
          <p:cNvSpPr>
            <a:spLocks noGrp="1"/>
          </p:cNvSpPr>
          <p:nvPr>
            <p:ph idx="1"/>
          </p:nvPr>
        </p:nvSpPr>
        <p:spPr>
          <a:xfrm>
            <a:off x="4073925" y="4148582"/>
            <a:ext cx="5012575" cy="902052"/>
          </a:xfrm>
          <a:solidFill>
            <a:srgbClr val="00B0F0"/>
          </a:solidFill>
        </p:spPr>
        <p:txBody>
          <a:bodyPr>
            <a:noAutofit/>
          </a:bodyPr>
          <a:lstStyle/>
          <a:p>
            <a:pPr marL="0" indent="0" algn="just">
              <a:buNone/>
            </a:pPr>
            <a:r>
              <a:rPr lang="es-ES" sz="1350" b="1" dirty="0"/>
              <a:t>INDICADORES DE RESULTADOS NO FINANCIEROS </a:t>
            </a:r>
            <a:r>
              <a:rPr lang="es-ES" sz="1350" dirty="0"/>
              <a:t>pertinentes respecto </a:t>
            </a:r>
            <a:r>
              <a:rPr lang="es-ES" sz="1350" dirty="0"/>
              <a:t>a la actividad empresarial </a:t>
            </a:r>
            <a:r>
              <a:rPr lang="es-ES" sz="1350" dirty="0"/>
              <a:t>concreta (se podrán utilizar aquellos generalmente aplicados y </a:t>
            </a:r>
            <a:r>
              <a:rPr lang="es-ES" sz="1350" dirty="0"/>
              <a:t>que </a:t>
            </a:r>
            <a:r>
              <a:rPr lang="es-ES" sz="1350" u="sng" dirty="0"/>
              <a:t>cumplan con las directrices de la </a:t>
            </a:r>
            <a:r>
              <a:rPr lang="es-ES" sz="1350" u="sng" dirty="0"/>
              <a:t>Comisión Europea </a:t>
            </a:r>
            <a:r>
              <a:rPr lang="es-ES" sz="1350" u="sng" dirty="0"/>
              <a:t>en esta </a:t>
            </a:r>
            <a:r>
              <a:rPr lang="es-ES" sz="1350" u="sng" dirty="0"/>
              <a:t>materia</a:t>
            </a:r>
            <a:r>
              <a:rPr lang="es-ES" sz="1350" dirty="0"/>
              <a:t>)</a:t>
            </a:r>
            <a:endParaRPr lang="es-ES" sz="1350" dirty="0"/>
          </a:p>
        </p:txBody>
      </p:sp>
      <p:sp>
        <p:nvSpPr>
          <p:cNvPr id="4" name="CuadroTexto 3"/>
          <p:cNvSpPr txBox="1"/>
          <p:nvPr/>
        </p:nvSpPr>
        <p:spPr>
          <a:xfrm>
            <a:off x="4073925" y="2032067"/>
            <a:ext cx="5012575" cy="300082"/>
          </a:xfrm>
          <a:prstGeom prst="rect">
            <a:avLst/>
          </a:prstGeom>
          <a:solidFill>
            <a:srgbClr val="FFC000"/>
          </a:solidFill>
        </p:spPr>
        <p:txBody>
          <a:bodyPr wrap="square" rtlCol="0">
            <a:spAutoFit/>
          </a:bodyPr>
          <a:lstStyle/>
          <a:p>
            <a:pPr algn="ctr"/>
            <a:r>
              <a:rPr lang="es-ES" sz="1350" dirty="0"/>
              <a:t>Descripción del </a:t>
            </a:r>
            <a:r>
              <a:rPr lang="es-ES" sz="1350" b="1" dirty="0"/>
              <a:t>MODELO DE NEGOCIO</a:t>
            </a:r>
            <a:endParaRPr lang="es-ES" sz="1350" b="1" dirty="0"/>
          </a:p>
        </p:txBody>
      </p:sp>
      <p:sp>
        <p:nvSpPr>
          <p:cNvPr id="5" name="CuadroTexto 4"/>
          <p:cNvSpPr txBox="1"/>
          <p:nvPr/>
        </p:nvSpPr>
        <p:spPr>
          <a:xfrm>
            <a:off x="54622" y="1501427"/>
            <a:ext cx="2801579" cy="715581"/>
          </a:xfrm>
          <a:prstGeom prst="rect">
            <a:avLst/>
          </a:prstGeom>
          <a:noFill/>
        </p:spPr>
        <p:txBody>
          <a:bodyPr wrap="square" rtlCol="0">
            <a:spAutoFit/>
          </a:bodyPr>
          <a:lstStyle/>
          <a:p>
            <a:pPr algn="ctr"/>
            <a:r>
              <a:rPr lang="es-ES" sz="1350" b="1" dirty="0"/>
              <a:t>El </a:t>
            </a:r>
            <a:r>
              <a:rPr lang="es-ES" sz="1350" b="1" dirty="0"/>
              <a:t>ENF incluirá </a:t>
            </a:r>
            <a:r>
              <a:rPr lang="es-ES" sz="1350" b="1" dirty="0"/>
              <a:t>la </a:t>
            </a:r>
            <a:r>
              <a:rPr lang="es-ES" sz="1350" b="1" dirty="0"/>
              <a:t>información necesaria sobre las siguientes CUESTIONES</a:t>
            </a:r>
            <a:endParaRPr lang="es-ES" sz="1350" b="1" dirty="0"/>
          </a:p>
        </p:txBody>
      </p:sp>
      <p:sp>
        <p:nvSpPr>
          <p:cNvPr id="7" name="Rectángulo 6"/>
          <p:cNvSpPr/>
          <p:nvPr/>
        </p:nvSpPr>
        <p:spPr>
          <a:xfrm>
            <a:off x="4073925" y="2362824"/>
            <a:ext cx="5012575" cy="715581"/>
          </a:xfrm>
          <a:prstGeom prst="rect">
            <a:avLst/>
          </a:prstGeom>
          <a:solidFill>
            <a:srgbClr val="FFFF00"/>
          </a:solidFill>
        </p:spPr>
        <p:txBody>
          <a:bodyPr wrap="square">
            <a:spAutoFit/>
          </a:bodyPr>
          <a:lstStyle/>
          <a:p>
            <a:pPr algn="ctr"/>
            <a:r>
              <a:rPr lang="es-ES" sz="1350" dirty="0"/>
              <a:t>Una descripción de las </a:t>
            </a:r>
            <a:r>
              <a:rPr lang="es-ES" sz="1350" b="1" dirty="0"/>
              <a:t>POLÍTICAS QUE APLICA LA EMPRESA (GRUPO) </a:t>
            </a:r>
            <a:r>
              <a:rPr lang="es-ES" sz="1350" dirty="0"/>
              <a:t>(procedimientos para identificación y evaluación </a:t>
            </a:r>
            <a:r>
              <a:rPr lang="es-ES" sz="1350" dirty="0"/>
              <a:t>de riesgos y de verificación y control, incluyendo qué medidas se </a:t>
            </a:r>
            <a:r>
              <a:rPr lang="es-ES" sz="1350" dirty="0"/>
              <a:t>han adoptado)</a:t>
            </a:r>
            <a:endParaRPr lang="es-ES" sz="1350" dirty="0"/>
          </a:p>
        </p:txBody>
      </p:sp>
      <p:sp>
        <p:nvSpPr>
          <p:cNvPr id="8" name="Rectángulo 7"/>
          <p:cNvSpPr/>
          <p:nvPr/>
        </p:nvSpPr>
        <p:spPr>
          <a:xfrm>
            <a:off x="4073926" y="3111122"/>
            <a:ext cx="5012575" cy="300082"/>
          </a:xfrm>
          <a:prstGeom prst="rect">
            <a:avLst/>
          </a:prstGeom>
          <a:solidFill>
            <a:srgbClr val="92D050"/>
          </a:solidFill>
        </p:spPr>
        <p:txBody>
          <a:bodyPr wrap="square">
            <a:spAutoFit/>
          </a:bodyPr>
          <a:lstStyle/>
          <a:p>
            <a:pPr algn="ctr"/>
            <a:r>
              <a:rPr lang="es-ES" sz="1350" b="1" dirty="0"/>
              <a:t>RESULTADOS DE ESAS POLÍTICAS</a:t>
            </a:r>
            <a:endParaRPr lang="es-ES" sz="1350" b="1" dirty="0"/>
          </a:p>
        </p:txBody>
      </p:sp>
      <p:sp>
        <p:nvSpPr>
          <p:cNvPr id="9" name="Rectángulo 8"/>
          <p:cNvSpPr/>
          <p:nvPr/>
        </p:nvSpPr>
        <p:spPr>
          <a:xfrm>
            <a:off x="4078404" y="3422104"/>
            <a:ext cx="5012575" cy="715581"/>
          </a:xfrm>
          <a:prstGeom prst="rect">
            <a:avLst/>
          </a:prstGeom>
          <a:solidFill>
            <a:srgbClr val="FF5050"/>
          </a:solidFill>
        </p:spPr>
        <p:txBody>
          <a:bodyPr wrap="square">
            <a:spAutoFit/>
          </a:bodyPr>
          <a:lstStyle/>
          <a:p>
            <a:pPr algn="ctr"/>
            <a:r>
              <a:rPr lang="es-ES" sz="1350" dirty="0"/>
              <a:t>Los </a:t>
            </a:r>
            <a:r>
              <a:rPr lang="es-ES" sz="1350" b="1" dirty="0"/>
              <a:t>PRINCIPALES RIESGOS </a:t>
            </a:r>
            <a:r>
              <a:rPr lang="es-ES" sz="1350" dirty="0"/>
              <a:t>relacionados con esas cuestiones vinculados a las actividades de la empresa (grupo) y </a:t>
            </a:r>
            <a:r>
              <a:rPr lang="es-ES" sz="1350" b="1" dirty="0"/>
              <a:t>CÓMO LA EMPRESA (GRUPO) GESTIONA DICHOS RIESGOS</a:t>
            </a:r>
            <a:endParaRPr lang="es-ES" sz="1350" b="1" dirty="0"/>
          </a:p>
        </p:txBody>
      </p:sp>
      <p:sp>
        <p:nvSpPr>
          <p:cNvPr id="11" name="Elipse 10"/>
          <p:cNvSpPr/>
          <p:nvPr/>
        </p:nvSpPr>
        <p:spPr>
          <a:xfrm>
            <a:off x="209094" y="2221167"/>
            <a:ext cx="2384478" cy="6787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Comprensión </a:t>
            </a:r>
            <a:r>
              <a:rPr lang="es-ES" sz="1200" b="1" dirty="0"/>
              <a:t>resultados y situación de la empresa</a:t>
            </a:r>
            <a:endParaRPr lang="es-ES" sz="1200" b="1" dirty="0"/>
          </a:p>
        </p:txBody>
      </p:sp>
      <p:sp>
        <p:nvSpPr>
          <p:cNvPr id="12" name="Elipse 11"/>
          <p:cNvSpPr/>
          <p:nvPr/>
        </p:nvSpPr>
        <p:spPr>
          <a:xfrm>
            <a:off x="209094" y="2912999"/>
            <a:ext cx="2384479" cy="794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Impacto de la actividad en </a:t>
            </a:r>
            <a:r>
              <a:rPr lang="es-ES" sz="1200" b="1" dirty="0"/>
              <a:t>cuestiones sociales</a:t>
            </a:r>
            <a:endParaRPr lang="es-ES" sz="1200" b="1" dirty="0"/>
          </a:p>
        </p:txBody>
      </p:sp>
      <p:sp>
        <p:nvSpPr>
          <p:cNvPr id="13" name="Elipse 12"/>
          <p:cNvSpPr/>
          <p:nvPr/>
        </p:nvSpPr>
        <p:spPr>
          <a:xfrm>
            <a:off x="219057" y="3707627"/>
            <a:ext cx="2384479" cy="8300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Impacto de la actividad en </a:t>
            </a:r>
            <a:r>
              <a:rPr lang="es-ES" sz="1200" b="1" dirty="0"/>
              <a:t>cuestiones medioambientales</a:t>
            </a:r>
            <a:endParaRPr lang="es-ES" sz="1200" b="1" dirty="0"/>
          </a:p>
        </p:txBody>
      </p:sp>
      <p:sp>
        <p:nvSpPr>
          <p:cNvPr id="14" name="Elipse 13"/>
          <p:cNvSpPr/>
          <p:nvPr/>
        </p:nvSpPr>
        <p:spPr>
          <a:xfrm>
            <a:off x="209093" y="4557237"/>
            <a:ext cx="2394443" cy="966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Impacto de la actividad en </a:t>
            </a:r>
            <a:r>
              <a:rPr lang="es-ES" sz="1200" b="1" dirty="0"/>
              <a:t>derechos humanos y lucha contra corrupción y soborno</a:t>
            </a:r>
            <a:endParaRPr lang="es-ES" sz="1200" b="1" dirty="0"/>
          </a:p>
        </p:txBody>
      </p:sp>
      <p:sp>
        <p:nvSpPr>
          <p:cNvPr id="15" name="Flecha derecha 14"/>
          <p:cNvSpPr/>
          <p:nvPr/>
        </p:nvSpPr>
        <p:spPr>
          <a:xfrm>
            <a:off x="2672446" y="1815538"/>
            <a:ext cx="1411442" cy="3741011"/>
          </a:xfrm>
          <a:prstGeom prst="rightArrow">
            <a:avLst>
              <a:gd name="adj1" fmla="val 50000"/>
              <a:gd name="adj2" fmla="val 49367"/>
            </a:avLst>
          </a:prstGeom>
        </p:spPr>
        <p:style>
          <a:lnRef idx="2">
            <a:schemeClr val="accent5"/>
          </a:lnRef>
          <a:fillRef idx="1">
            <a:schemeClr val="lt1"/>
          </a:fillRef>
          <a:effectRef idx="0">
            <a:schemeClr val="accent5"/>
          </a:effectRef>
          <a:fontRef idx="minor">
            <a:schemeClr val="dk1"/>
          </a:fontRef>
        </p:style>
        <p:txBody>
          <a:bodyPr rtlCol="0" anchor="ctr"/>
          <a:lstStyle/>
          <a:p>
            <a:pPr algn="r"/>
            <a:r>
              <a:rPr lang="es-ES" sz="1350" b="1" dirty="0"/>
              <a:t>Y éste es el CONTENIDO</a:t>
            </a:r>
            <a:endParaRPr lang="es-ES" sz="1350" b="1" dirty="0"/>
          </a:p>
        </p:txBody>
      </p:sp>
      <p:sp>
        <p:nvSpPr>
          <p:cNvPr id="16" name="Marcador de número de diapositiva 15"/>
          <p:cNvSpPr>
            <a:spLocks noGrp="1"/>
          </p:cNvSpPr>
          <p:nvPr>
            <p:ph type="sldNum" sz="quarter" idx="12"/>
          </p:nvPr>
        </p:nvSpPr>
        <p:spPr/>
        <p:txBody>
          <a:bodyPr/>
          <a:lstStyle/>
          <a:p>
            <a:fld id="{2C50DA6E-3E7E-481F-90B6-37B6CF538A16}" type="slidenum">
              <a:rPr lang="es-ES" smtClean="0"/>
              <a:t>49</a:t>
            </a:fld>
            <a:endParaRPr lang="es-ES" dirty="0"/>
          </a:p>
        </p:txBody>
      </p:sp>
      <p:sp>
        <p:nvSpPr>
          <p:cNvPr id="17" name="Flecha doblada hacia arriba 16"/>
          <p:cNvSpPr/>
          <p:nvPr/>
        </p:nvSpPr>
        <p:spPr>
          <a:xfrm rot="5400000">
            <a:off x="4673518" y="5197664"/>
            <a:ext cx="360329" cy="24583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p>
        </p:txBody>
      </p:sp>
      <p:sp>
        <p:nvSpPr>
          <p:cNvPr id="18" name="CuadroTexto 17"/>
          <p:cNvSpPr txBox="1"/>
          <p:nvPr/>
        </p:nvSpPr>
        <p:spPr>
          <a:xfrm>
            <a:off x="4976602" y="5239998"/>
            <a:ext cx="4041972" cy="461665"/>
          </a:xfrm>
          <a:prstGeom prst="rect">
            <a:avLst/>
          </a:prstGeom>
          <a:noFill/>
        </p:spPr>
        <p:txBody>
          <a:bodyPr wrap="square" rtlCol="0">
            <a:spAutoFit/>
          </a:bodyPr>
          <a:lstStyle/>
          <a:p>
            <a:pPr algn="just"/>
            <a:r>
              <a:rPr lang="es-ES" sz="1200" i="1" dirty="0"/>
              <a:t>Ver la siguiente slide para conocer cuáles son los marcos conceptuales de los indicadores aceptados</a:t>
            </a:r>
            <a:endParaRPr lang="es-ES" sz="1200" i="1" dirty="0"/>
          </a:p>
        </p:txBody>
      </p:sp>
      <p:sp>
        <p:nvSpPr>
          <p:cNvPr id="6" name="Marcador de pie de página 5"/>
          <p:cNvSpPr>
            <a:spLocks noGrp="1"/>
          </p:cNvSpPr>
          <p:nvPr>
            <p:ph type="ftr" sz="quarter" idx="11"/>
          </p:nvPr>
        </p:nvSpPr>
        <p:spPr/>
        <p:txBody>
          <a:bodyPr/>
          <a:lstStyle/>
          <a:p>
            <a:r>
              <a:rPr lang="es-ES" smtClean="0"/>
              <a:t>Curso de Actualización en Contabilidad y Auditoría                    Manuel Rejón</a:t>
            </a:r>
            <a:endParaRPr lang="es-ES" dirty="0"/>
          </a:p>
        </p:txBody>
      </p:sp>
    </p:spTree>
    <p:extLst>
      <p:ext uri="{BB962C8B-B14F-4D97-AF65-F5344CB8AC3E}">
        <p14:creationId xmlns:p14="http://schemas.microsoft.com/office/powerpoint/2010/main" val="3747507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bg/>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7" grpId="0" animBg="1"/>
      <p:bldP spid="8" grpId="0" animBg="1"/>
      <p:bldP spid="9" grpId="0" animBg="1"/>
      <p:bldP spid="15" grpId="0" animBg="1"/>
      <p:bldP spid="17"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4380" y="1556792"/>
            <a:ext cx="8229600" cy="4525963"/>
          </a:xfrm>
        </p:spPr>
        <p:txBody>
          <a:bodyPr>
            <a:normAutofit fontScale="92500"/>
          </a:bodyPr>
          <a:lstStyle/>
          <a:p>
            <a:pPr marL="0" indent="0" algn="just">
              <a:buNone/>
            </a:pPr>
            <a:r>
              <a:rPr lang="es-ES" sz="2200" b="1" dirty="0"/>
              <a:t>Entidades de interés </a:t>
            </a:r>
            <a:r>
              <a:rPr lang="es-ES" sz="2200" b="1" dirty="0" smtClean="0"/>
              <a:t>público (sigue):</a:t>
            </a:r>
          </a:p>
          <a:p>
            <a:pPr marL="0" indent="0" algn="just">
              <a:buNone/>
            </a:pPr>
            <a:r>
              <a:rPr lang="es-ES" sz="1800" dirty="0" smtClean="0"/>
              <a:t>c) Los fondos de pensiones que, durante dos ejercicios consecutivos, a la fecha de cierre de cada uno de ellos, tengan como mínimo 10.000 partícipes y las sociedades gestoras que administren dichos fondos.</a:t>
            </a:r>
          </a:p>
          <a:p>
            <a:pPr marL="0" indent="0" algn="just">
              <a:buNone/>
            </a:pPr>
            <a:endParaRPr lang="es-ES" sz="1800" dirty="0" smtClean="0"/>
          </a:p>
          <a:p>
            <a:pPr marL="0" indent="0" algn="just">
              <a:buNone/>
            </a:pPr>
            <a:r>
              <a:rPr lang="es-ES" sz="1800" dirty="0" smtClean="0"/>
              <a:t>d) Las fundaciones bancarias, las entidades de pago y las entidades de dinero electrónico.</a:t>
            </a:r>
          </a:p>
          <a:p>
            <a:pPr marL="0" indent="0" algn="just">
              <a:buNone/>
            </a:pPr>
            <a:endParaRPr lang="es-ES" sz="1800" dirty="0" smtClean="0"/>
          </a:p>
          <a:p>
            <a:pPr marL="0" indent="0" algn="just">
              <a:buNone/>
            </a:pPr>
            <a:r>
              <a:rPr lang="es-ES" sz="1800" dirty="0" smtClean="0"/>
              <a:t>e) Aquellas entidades distintas de las mencionadas en los párrafos anteriores cuyo importe neto de la cifra de negocios y plantilla media durante dos ejercicios consecutivos, a la fecha de cierre de cada uno de ellos, sea superior a 2.000 millones de € y a 4.000 empleados, respectivamente.</a:t>
            </a:r>
          </a:p>
          <a:p>
            <a:pPr marL="0" indent="0" algn="just">
              <a:buNone/>
            </a:pPr>
            <a:endParaRPr lang="es-ES" sz="1800" dirty="0" smtClean="0"/>
          </a:p>
          <a:p>
            <a:pPr marL="0" indent="0" algn="just">
              <a:buNone/>
            </a:pPr>
            <a:r>
              <a:rPr lang="es-ES" sz="1800" dirty="0" smtClean="0"/>
              <a:t>f) Los grupos de sociedades en los que la sociedad dominante sea una de las entidades contempladas en las letras anteriores. A tales efectos, se computarán los requisitos establecidos que estén consignados en las </a:t>
            </a:r>
            <a:r>
              <a:rPr lang="es-ES" sz="1800" dirty="0" smtClean="0"/>
              <a:t>CCAA </a:t>
            </a:r>
            <a:r>
              <a:rPr lang="es-ES" sz="1800" dirty="0" smtClean="0"/>
              <a:t>de la citada sociedad dominante.</a:t>
            </a:r>
            <a:endParaRPr lang="es-ES" sz="1800" dirty="0"/>
          </a:p>
        </p:txBody>
      </p:sp>
      <p:sp>
        <p:nvSpPr>
          <p:cNvPr id="2" name="1 Marcador de número de diapositiva"/>
          <p:cNvSpPr>
            <a:spLocks noGrp="1"/>
          </p:cNvSpPr>
          <p:nvPr>
            <p:ph type="sldNum" sz="quarter" idx="12"/>
          </p:nvPr>
        </p:nvSpPr>
        <p:spPr/>
        <p:txBody>
          <a:bodyPr/>
          <a:lstStyle/>
          <a:p>
            <a:fld id="{3E5787D7-D0DF-4A78-86FF-45FF7B6AC598}" type="slidenum">
              <a:rPr lang="es-ES" smtClean="0"/>
              <a:t>5</a:t>
            </a:fld>
            <a:endParaRPr lang="es-ES" dirty="0"/>
          </a:p>
        </p:txBody>
      </p:sp>
      <p:sp>
        <p:nvSpPr>
          <p:cNvPr id="5" name="CuadroTexto 4"/>
          <p:cNvSpPr txBox="1"/>
          <p:nvPr/>
        </p:nvSpPr>
        <p:spPr>
          <a:xfrm>
            <a:off x="611560" y="404664"/>
            <a:ext cx="8075240" cy="584775"/>
          </a:xfrm>
          <a:prstGeom prst="rect">
            <a:avLst/>
          </a:prstGeom>
          <a:noFill/>
        </p:spPr>
        <p:txBody>
          <a:bodyPr wrap="square" rtlCol="0">
            <a:spAutoFit/>
          </a:bodyPr>
          <a:lstStyle/>
          <a:p>
            <a:pPr algn="ctr"/>
            <a:r>
              <a:rPr lang="es-ES" sz="3200" dirty="0" smtClean="0">
                <a:latin typeface="+mj-lt"/>
                <a:ea typeface="+mj-ea"/>
                <a:cs typeface="+mj-cs"/>
              </a:rPr>
              <a:t>Algunas definiciones importantes</a:t>
            </a:r>
            <a:endParaRPr lang="es-ES" sz="3200" dirty="0">
              <a:latin typeface="+mj-lt"/>
              <a:ea typeface="+mj-ea"/>
              <a:cs typeface="+mj-cs"/>
            </a:endParaRPr>
          </a:p>
        </p:txBody>
      </p:sp>
      <p:sp>
        <p:nvSpPr>
          <p:cNvPr id="4" name="Marcador de pie de página 3"/>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13256586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3545" y="433819"/>
            <a:ext cx="8430096" cy="994172"/>
          </a:xfrm>
        </p:spPr>
        <p:txBody>
          <a:bodyPr>
            <a:noAutofit/>
          </a:bodyPr>
          <a:lstStyle/>
          <a:p>
            <a:pPr algn="just"/>
            <a:r>
              <a:rPr lang="es-ES" sz="3000" b="1" dirty="0"/>
              <a:t>¿Cuáles son los indicadores generalmente aceptados y cumplen con las Directrices de la Comisión Europea?</a:t>
            </a:r>
            <a:endParaRPr lang="es-ES" sz="3000" b="1" dirty="0"/>
          </a:p>
        </p:txBody>
      </p:sp>
      <p:pic>
        <p:nvPicPr>
          <p:cNvPr id="5" name="Marcador de contenido 4"/>
          <p:cNvPicPr>
            <a:picLocks noGrp="1" noChangeAspect="1"/>
          </p:cNvPicPr>
          <p:nvPr>
            <p:ph idx="1"/>
          </p:nvPr>
        </p:nvPicPr>
        <p:blipFill>
          <a:blip r:embed="rId2"/>
          <a:stretch>
            <a:fillRect/>
          </a:stretch>
        </p:blipFill>
        <p:spPr>
          <a:xfrm>
            <a:off x="1940580" y="1518004"/>
            <a:ext cx="1434426" cy="960671"/>
          </a:xfrm>
          <a:prstGeom prst="rect">
            <a:avLst/>
          </a:prstGeom>
        </p:spPr>
      </p:pic>
      <p:sp>
        <p:nvSpPr>
          <p:cNvPr id="4" name="Marcador de número de diapositiva 3"/>
          <p:cNvSpPr>
            <a:spLocks noGrp="1"/>
          </p:cNvSpPr>
          <p:nvPr>
            <p:ph type="sldNum" sz="quarter" idx="12"/>
          </p:nvPr>
        </p:nvSpPr>
        <p:spPr/>
        <p:txBody>
          <a:bodyPr/>
          <a:lstStyle/>
          <a:p>
            <a:fld id="{2C50DA6E-3E7E-481F-90B6-37B6CF538A16}" type="slidenum">
              <a:rPr lang="es-ES" smtClean="0"/>
              <a:t>50</a:t>
            </a:fld>
            <a:endParaRPr lang="es-ES" dirty="0"/>
          </a:p>
        </p:txBody>
      </p:sp>
      <p:pic>
        <p:nvPicPr>
          <p:cNvPr id="7" name="Imagen 6"/>
          <p:cNvPicPr>
            <a:picLocks noChangeAspect="1"/>
          </p:cNvPicPr>
          <p:nvPr/>
        </p:nvPicPr>
        <p:blipFill>
          <a:blip r:embed="rId3"/>
          <a:stretch>
            <a:fillRect/>
          </a:stretch>
        </p:blipFill>
        <p:spPr>
          <a:xfrm>
            <a:off x="4952040" y="1295036"/>
            <a:ext cx="2393156" cy="1364456"/>
          </a:xfrm>
          <a:prstGeom prst="rect">
            <a:avLst/>
          </a:prstGeom>
        </p:spPr>
      </p:pic>
      <p:sp>
        <p:nvSpPr>
          <p:cNvPr id="8" name="Rectángulo 7"/>
          <p:cNvSpPr/>
          <p:nvPr/>
        </p:nvSpPr>
        <p:spPr>
          <a:xfrm>
            <a:off x="3023905" y="2816351"/>
            <a:ext cx="2590523"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ES" dirty="0"/>
              <a:t>En </a:t>
            </a:r>
            <a:r>
              <a:rPr lang="es-ES" dirty="0"/>
              <a:t>concreto, los </a:t>
            </a:r>
            <a:r>
              <a:rPr lang="es-ES" b="1" dirty="0"/>
              <a:t>principios y los contenidos descritos </a:t>
            </a:r>
            <a:r>
              <a:rPr lang="es-ES" dirty="0"/>
              <a:t>en las Directrices de la Comisión </a:t>
            </a:r>
            <a:r>
              <a:rPr lang="es-ES" dirty="0"/>
              <a:t>se basan en </a:t>
            </a:r>
            <a:r>
              <a:rPr lang="es-ES" dirty="0"/>
              <a:t>gran medida en estos marcos</a:t>
            </a:r>
            <a:endParaRPr lang="es-ES" dirty="0"/>
          </a:p>
        </p:txBody>
      </p:sp>
      <p:pic>
        <p:nvPicPr>
          <p:cNvPr id="9" name="Imagen 8"/>
          <p:cNvPicPr>
            <a:picLocks noChangeAspect="1"/>
          </p:cNvPicPr>
          <p:nvPr/>
        </p:nvPicPr>
        <p:blipFill>
          <a:blip r:embed="rId4"/>
          <a:stretch>
            <a:fillRect/>
          </a:stretch>
        </p:blipFill>
        <p:spPr>
          <a:xfrm>
            <a:off x="254930" y="3973887"/>
            <a:ext cx="1486145" cy="767842"/>
          </a:xfrm>
          <a:prstGeom prst="rect">
            <a:avLst/>
          </a:prstGeom>
        </p:spPr>
      </p:pic>
      <p:pic>
        <p:nvPicPr>
          <p:cNvPr id="1026" name="Picture 2" descr="Resultado de imagen de OEC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3554541" y="1617785"/>
            <a:ext cx="1795778" cy="45736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6"/>
          <a:stretch>
            <a:fillRect/>
          </a:stretch>
        </p:blipFill>
        <p:spPr>
          <a:xfrm>
            <a:off x="5966238" y="4103729"/>
            <a:ext cx="941573" cy="1165457"/>
          </a:xfrm>
          <a:prstGeom prst="rect">
            <a:avLst/>
          </a:prstGeom>
        </p:spPr>
      </p:pic>
      <p:pic>
        <p:nvPicPr>
          <p:cNvPr id="11" name="Imagen 10"/>
          <p:cNvPicPr>
            <a:picLocks noChangeAspect="1"/>
          </p:cNvPicPr>
          <p:nvPr/>
        </p:nvPicPr>
        <p:blipFill>
          <a:blip r:embed="rId7"/>
          <a:stretch>
            <a:fillRect/>
          </a:stretch>
        </p:blipFill>
        <p:spPr>
          <a:xfrm>
            <a:off x="1192691" y="3486265"/>
            <a:ext cx="1609303" cy="382983"/>
          </a:xfrm>
          <a:prstGeom prst="rect">
            <a:avLst/>
          </a:prstGeom>
        </p:spPr>
      </p:pic>
      <p:pic>
        <p:nvPicPr>
          <p:cNvPr id="12" name="Imagen 11"/>
          <p:cNvPicPr>
            <a:picLocks noChangeAspect="1"/>
          </p:cNvPicPr>
          <p:nvPr/>
        </p:nvPicPr>
        <p:blipFill>
          <a:blip r:embed="rId8"/>
          <a:stretch>
            <a:fillRect/>
          </a:stretch>
        </p:blipFill>
        <p:spPr>
          <a:xfrm>
            <a:off x="1013920" y="5171904"/>
            <a:ext cx="1291646" cy="514942"/>
          </a:xfrm>
          <a:prstGeom prst="rect">
            <a:avLst/>
          </a:prstGeom>
        </p:spPr>
      </p:pic>
      <p:pic>
        <p:nvPicPr>
          <p:cNvPr id="13" name="Imagen 12"/>
          <p:cNvPicPr>
            <a:picLocks noChangeAspect="1"/>
          </p:cNvPicPr>
          <p:nvPr/>
        </p:nvPicPr>
        <p:blipFill>
          <a:blip r:embed="rId9"/>
          <a:stretch>
            <a:fillRect/>
          </a:stretch>
        </p:blipFill>
        <p:spPr>
          <a:xfrm>
            <a:off x="6001543" y="2822590"/>
            <a:ext cx="1618457" cy="1051997"/>
          </a:xfrm>
          <a:prstGeom prst="rect">
            <a:avLst/>
          </a:prstGeom>
        </p:spPr>
      </p:pic>
      <p:pic>
        <p:nvPicPr>
          <p:cNvPr id="14" name="Imagen 13"/>
          <p:cNvPicPr>
            <a:picLocks noChangeAspect="1"/>
          </p:cNvPicPr>
          <p:nvPr/>
        </p:nvPicPr>
        <p:blipFill>
          <a:blip r:embed="rId10"/>
          <a:stretch>
            <a:fillRect/>
          </a:stretch>
        </p:blipFill>
        <p:spPr>
          <a:xfrm>
            <a:off x="653338" y="1893491"/>
            <a:ext cx="1078706" cy="600075"/>
          </a:xfrm>
          <a:prstGeom prst="rect">
            <a:avLst/>
          </a:prstGeom>
        </p:spPr>
      </p:pic>
      <p:pic>
        <p:nvPicPr>
          <p:cNvPr id="16" name="Imagen 15"/>
          <p:cNvPicPr>
            <a:picLocks noChangeAspect="1"/>
          </p:cNvPicPr>
          <p:nvPr/>
        </p:nvPicPr>
        <p:blipFill>
          <a:blip r:embed="rId11"/>
          <a:stretch>
            <a:fillRect/>
          </a:stretch>
        </p:blipFill>
        <p:spPr>
          <a:xfrm>
            <a:off x="7014160" y="5343933"/>
            <a:ext cx="1500045" cy="999780"/>
          </a:xfrm>
          <a:prstGeom prst="rect">
            <a:avLst/>
          </a:prstGeom>
        </p:spPr>
      </p:pic>
      <p:pic>
        <p:nvPicPr>
          <p:cNvPr id="3" name="Picture 2" descr="Resultado de imagen de ISO 2600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2402" y="2642824"/>
            <a:ext cx="637310" cy="72228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13"/>
          <a:stretch>
            <a:fillRect/>
          </a:stretch>
        </p:blipFill>
        <p:spPr>
          <a:xfrm>
            <a:off x="1300982" y="2664817"/>
            <a:ext cx="1540242" cy="524540"/>
          </a:xfrm>
          <a:prstGeom prst="rect">
            <a:avLst/>
          </a:prstGeom>
        </p:spPr>
      </p:pic>
      <p:pic>
        <p:nvPicPr>
          <p:cNvPr id="15" name="Imagen 14"/>
          <p:cNvPicPr>
            <a:picLocks noChangeAspect="1"/>
          </p:cNvPicPr>
          <p:nvPr/>
        </p:nvPicPr>
        <p:blipFill>
          <a:blip r:embed="rId14"/>
          <a:stretch>
            <a:fillRect/>
          </a:stretch>
        </p:blipFill>
        <p:spPr>
          <a:xfrm>
            <a:off x="7236296" y="4150465"/>
            <a:ext cx="1743075" cy="735806"/>
          </a:xfrm>
          <a:prstGeom prst="rect">
            <a:avLst/>
          </a:prstGeom>
        </p:spPr>
      </p:pic>
      <p:pic>
        <p:nvPicPr>
          <p:cNvPr id="17" name="Imagen 16"/>
          <p:cNvPicPr>
            <a:picLocks noChangeAspect="1"/>
          </p:cNvPicPr>
          <p:nvPr/>
        </p:nvPicPr>
        <p:blipFill>
          <a:blip r:embed="rId15"/>
          <a:stretch>
            <a:fillRect/>
          </a:stretch>
        </p:blipFill>
        <p:spPr>
          <a:xfrm>
            <a:off x="7452320" y="1498275"/>
            <a:ext cx="1061885" cy="1061885"/>
          </a:xfrm>
          <a:prstGeom prst="rect">
            <a:avLst/>
          </a:prstGeom>
        </p:spPr>
      </p:pic>
      <p:sp>
        <p:nvSpPr>
          <p:cNvPr id="18" name="Marcador de pie de página 17"/>
          <p:cNvSpPr>
            <a:spLocks noGrp="1"/>
          </p:cNvSpPr>
          <p:nvPr>
            <p:ph type="ftr" sz="quarter" idx="11"/>
          </p:nvPr>
        </p:nvSpPr>
        <p:spPr/>
        <p:txBody>
          <a:bodyPr/>
          <a:lstStyle/>
          <a:p>
            <a:r>
              <a:rPr lang="es-ES" smtClean="0"/>
              <a:t>Curso de Actualización en Contabilidad y Auditoría                    Manuel Rejón</a:t>
            </a:r>
            <a:endParaRPr lang="es-ES" dirty="0"/>
          </a:p>
        </p:txBody>
      </p:sp>
      <p:sp>
        <p:nvSpPr>
          <p:cNvPr id="19" name="Rectángulo 18"/>
          <p:cNvSpPr/>
          <p:nvPr/>
        </p:nvSpPr>
        <p:spPr>
          <a:xfrm>
            <a:off x="700036" y="5041587"/>
            <a:ext cx="2101958" cy="77312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Flecha abajo 19"/>
          <p:cNvSpPr/>
          <p:nvPr/>
        </p:nvSpPr>
        <p:spPr>
          <a:xfrm>
            <a:off x="1300982" y="5894536"/>
            <a:ext cx="944261" cy="2200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p:cNvSpPr txBox="1"/>
          <p:nvPr/>
        </p:nvSpPr>
        <p:spPr>
          <a:xfrm>
            <a:off x="604415" y="6208290"/>
            <a:ext cx="2376218" cy="523220"/>
          </a:xfrm>
          <a:prstGeom prst="rect">
            <a:avLst/>
          </a:prstGeom>
          <a:solidFill>
            <a:srgbClr val="FFFF00"/>
          </a:solidFill>
        </p:spPr>
        <p:txBody>
          <a:bodyPr wrap="square" rtlCol="0">
            <a:spAutoFit/>
          </a:bodyPr>
          <a:lstStyle/>
          <a:p>
            <a:pPr algn="ctr"/>
            <a:r>
              <a:rPr lang="es-ES" sz="1400" dirty="0" smtClean="0"/>
              <a:t>La Ley 11/2018 menciona expresamente este cuadro</a:t>
            </a:r>
            <a:endParaRPr lang="es-ES" sz="1400" dirty="0"/>
          </a:p>
        </p:txBody>
      </p:sp>
    </p:spTree>
    <p:extLst>
      <p:ext uri="{BB962C8B-B14F-4D97-AF65-F5344CB8AC3E}">
        <p14:creationId xmlns:p14="http://schemas.microsoft.com/office/powerpoint/2010/main" val="1373265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400" b="1" dirty="0"/>
              <a:t>¿Qué sociedades de capital están obligadas a incluir un estado </a:t>
            </a:r>
            <a:r>
              <a:rPr lang="es-ES" sz="2400" b="1" dirty="0" smtClean="0"/>
              <a:t>de información </a:t>
            </a:r>
            <a:r>
              <a:rPr lang="es-ES" sz="2400" b="1" dirty="0"/>
              <a:t>no financiera </a:t>
            </a:r>
            <a:r>
              <a:rPr lang="es-ES" sz="2400" b="1" dirty="0" smtClean="0"/>
              <a:t>(EINF) en </a:t>
            </a:r>
            <a:r>
              <a:rPr lang="es-ES" sz="2400" b="1" dirty="0"/>
              <a:t>su informe de gestión, individual </a:t>
            </a:r>
            <a:r>
              <a:rPr lang="es-ES" sz="2400" b="1" dirty="0" smtClean="0"/>
              <a:t>o consolidado</a:t>
            </a:r>
            <a:r>
              <a:rPr lang="es-ES" sz="2400" b="1" dirty="0"/>
              <a:t>, de los ejercicios </a:t>
            </a:r>
            <a:r>
              <a:rPr lang="es-ES" sz="2400" b="1" dirty="0" smtClean="0"/>
              <a:t>iniciados a </a:t>
            </a:r>
            <a:r>
              <a:rPr lang="es-ES" sz="2400" b="1" dirty="0"/>
              <a:t>partir del </a:t>
            </a:r>
            <a:r>
              <a:rPr lang="es-ES" sz="2400" b="1" dirty="0" smtClean="0"/>
              <a:t>1-1-2018?</a:t>
            </a:r>
            <a:endParaRPr lang="es-ES" sz="2400" b="1"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3E5787D7-D0DF-4A78-86FF-45FF7B6AC598}" type="slidenum">
              <a:rPr lang="es-ES" smtClean="0"/>
              <a:t>51</a:t>
            </a:fld>
            <a:endParaRPr lang="es-ES" dirty="0"/>
          </a:p>
        </p:txBody>
      </p:sp>
      <p:sp>
        <p:nvSpPr>
          <p:cNvPr id="7" name="CuadroTexto 6"/>
          <p:cNvSpPr txBox="1"/>
          <p:nvPr/>
        </p:nvSpPr>
        <p:spPr>
          <a:xfrm>
            <a:off x="63623" y="3041330"/>
            <a:ext cx="2345343" cy="1200329"/>
          </a:xfrm>
          <a:prstGeom prst="rect">
            <a:avLst/>
          </a:prstGeom>
          <a:noFill/>
          <a:ln>
            <a:solidFill>
              <a:schemeClr val="tx1"/>
            </a:solidFill>
          </a:ln>
        </p:spPr>
        <p:txBody>
          <a:bodyPr wrap="square" rtlCol="0">
            <a:spAutoFit/>
          </a:bodyPr>
          <a:lstStyle/>
          <a:p>
            <a:pPr algn="ctr"/>
            <a:r>
              <a:rPr lang="es-ES" dirty="0" smtClean="0"/>
              <a:t>¿El número medio empleados por la sociedad/grupo es </a:t>
            </a:r>
          </a:p>
          <a:p>
            <a:pPr algn="ctr"/>
            <a:r>
              <a:rPr lang="es-ES" dirty="0"/>
              <a:t>&gt;</a:t>
            </a:r>
            <a:r>
              <a:rPr lang="es-ES" dirty="0" smtClean="0"/>
              <a:t> 500? </a:t>
            </a:r>
            <a:endParaRPr lang="es-ES" dirty="0"/>
          </a:p>
        </p:txBody>
      </p:sp>
      <p:sp>
        <p:nvSpPr>
          <p:cNvPr id="9" name="Flecha derecha 8"/>
          <p:cNvSpPr/>
          <p:nvPr/>
        </p:nvSpPr>
        <p:spPr>
          <a:xfrm rot="5400000">
            <a:off x="583413" y="4642526"/>
            <a:ext cx="1079734" cy="53241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n w="0"/>
                <a:solidFill>
                  <a:schemeClr val="tx1"/>
                </a:solidFill>
                <a:effectLst>
                  <a:outerShdw blurRad="38100" dist="19050" dir="2700000" algn="tl" rotWithShape="0">
                    <a:schemeClr val="dk1">
                      <a:alpha val="40000"/>
                    </a:schemeClr>
                  </a:outerShdw>
                </a:effectLst>
              </a:rPr>
              <a:t>No</a:t>
            </a:r>
            <a:endParaRPr lang="es-ES" dirty="0">
              <a:ln w="0"/>
              <a:solidFill>
                <a:schemeClr val="tx1"/>
              </a:solidFill>
              <a:effectLst>
                <a:outerShdw blurRad="38100" dist="19050" dir="2700000" algn="tl" rotWithShape="0">
                  <a:schemeClr val="dk1">
                    <a:alpha val="40000"/>
                  </a:schemeClr>
                </a:outerShdw>
              </a:effectLst>
            </a:endParaRPr>
          </a:p>
        </p:txBody>
      </p:sp>
      <p:sp>
        <p:nvSpPr>
          <p:cNvPr id="10" name="CuadroTexto 9"/>
          <p:cNvSpPr txBox="1"/>
          <p:nvPr/>
        </p:nvSpPr>
        <p:spPr>
          <a:xfrm>
            <a:off x="6004560" y="1730055"/>
            <a:ext cx="3096344" cy="646331"/>
          </a:xfrm>
          <a:prstGeom prst="rect">
            <a:avLst/>
          </a:prstGeom>
          <a:noFill/>
          <a:ln>
            <a:solidFill>
              <a:schemeClr val="tx1"/>
            </a:solidFill>
          </a:ln>
        </p:spPr>
        <p:txBody>
          <a:bodyPr wrap="square" rtlCol="0">
            <a:spAutoFit/>
          </a:bodyPr>
          <a:lstStyle/>
          <a:p>
            <a:pPr algn="ctr"/>
            <a:r>
              <a:rPr lang="es-ES" dirty="0"/>
              <a:t>¿</a:t>
            </a:r>
            <a:r>
              <a:rPr lang="es-ES" dirty="0" smtClean="0"/>
              <a:t>La sociedad/grupo es una EIP (art. 3.5 LAC)?</a:t>
            </a:r>
            <a:endParaRPr lang="es-ES" dirty="0"/>
          </a:p>
        </p:txBody>
      </p:sp>
      <p:sp>
        <p:nvSpPr>
          <p:cNvPr id="11" name="Flecha derecha 10"/>
          <p:cNvSpPr/>
          <p:nvPr/>
        </p:nvSpPr>
        <p:spPr>
          <a:xfrm rot="5400000">
            <a:off x="6461818" y="3566194"/>
            <a:ext cx="2647295" cy="50069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n w="0"/>
                <a:solidFill>
                  <a:schemeClr val="tx1"/>
                </a:solidFill>
                <a:effectLst>
                  <a:outerShdw blurRad="38100" dist="19050" dir="2700000" algn="tl" rotWithShape="0">
                    <a:schemeClr val="dk1">
                      <a:alpha val="40000"/>
                    </a:schemeClr>
                  </a:outerShdw>
                </a:effectLst>
              </a:rPr>
              <a:t>Sí</a:t>
            </a:r>
            <a:endParaRPr lang="es-ES" dirty="0">
              <a:ln w="0"/>
              <a:solidFill>
                <a:schemeClr val="tx1"/>
              </a:solidFill>
              <a:effectLst>
                <a:outerShdw blurRad="38100" dist="19050" dir="2700000" algn="tl" rotWithShape="0">
                  <a:schemeClr val="dk1">
                    <a:alpha val="40000"/>
                  </a:schemeClr>
                </a:outerShdw>
              </a:effectLst>
            </a:endParaRPr>
          </a:p>
        </p:txBody>
      </p:sp>
      <p:sp>
        <p:nvSpPr>
          <p:cNvPr id="12" name="CuadroTexto 11"/>
          <p:cNvSpPr txBox="1"/>
          <p:nvPr/>
        </p:nvSpPr>
        <p:spPr>
          <a:xfrm>
            <a:off x="6416194" y="5250144"/>
            <a:ext cx="2601487" cy="1477328"/>
          </a:xfrm>
          <a:prstGeom prst="rect">
            <a:avLst/>
          </a:prstGeom>
          <a:solidFill>
            <a:srgbClr val="92D050"/>
          </a:solidFill>
        </p:spPr>
        <p:txBody>
          <a:bodyPr wrap="square" rtlCol="0">
            <a:spAutoFit/>
          </a:bodyPr>
          <a:lstStyle/>
          <a:p>
            <a:pPr algn="ctr"/>
            <a:r>
              <a:rPr lang="es-ES" dirty="0" smtClean="0"/>
              <a:t>La sociedad/grupo tiene la obligación de elaborar el EINF e incluirlo en el informe de gestión o informe separado</a:t>
            </a:r>
            <a:endParaRPr lang="es-ES" dirty="0"/>
          </a:p>
        </p:txBody>
      </p:sp>
      <p:sp>
        <p:nvSpPr>
          <p:cNvPr id="13" name="CuadroTexto 12"/>
          <p:cNvSpPr txBox="1"/>
          <p:nvPr/>
        </p:nvSpPr>
        <p:spPr>
          <a:xfrm>
            <a:off x="201488" y="5798145"/>
            <a:ext cx="2389312" cy="923330"/>
          </a:xfrm>
          <a:prstGeom prst="rect">
            <a:avLst/>
          </a:prstGeom>
          <a:solidFill>
            <a:srgbClr val="FF66CC"/>
          </a:solidFill>
        </p:spPr>
        <p:txBody>
          <a:bodyPr wrap="square" rtlCol="0">
            <a:spAutoFit/>
          </a:bodyPr>
          <a:lstStyle/>
          <a:p>
            <a:pPr algn="ctr"/>
            <a:r>
              <a:rPr lang="es-ES" dirty="0" smtClean="0"/>
              <a:t>La sociedad/grupo no tiene obligación de preparar EINF</a:t>
            </a:r>
            <a:endParaRPr lang="es-ES" dirty="0"/>
          </a:p>
        </p:txBody>
      </p:sp>
      <p:sp>
        <p:nvSpPr>
          <p:cNvPr id="14" name="CuadroTexto 13"/>
          <p:cNvSpPr txBox="1"/>
          <p:nvPr/>
        </p:nvSpPr>
        <p:spPr>
          <a:xfrm>
            <a:off x="2844290" y="2764331"/>
            <a:ext cx="3077523" cy="2031325"/>
          </a:xfrm>
          <a:prstGeom prst="rect">
            <a:avLst/>
          </a:prstGeom>
          <a:noFill/>
          <a:ln>
            <a:solidFill>
              <a:schemeClr val="tx1"/>
            </a:solidFill>
          </a:ln>
        </p:spPr>
        <p:txBody>
          <a:bodyPr wrap="square" rtlCol="0">
            <a:spAutoFit/>
          </a:bodyPr>
          <a:lstStyle/>
          <a:p>
            <a:r>
              <a:rPr lang="es-ES" dirty="0" smtClean="0"/>
              <a:t>¿La sociedad/grupo supera dos ejercicios consecutivos dos de estos tres límites?</a:t>
            </a:r>
          </a:p>
          <a:p>
            <a:r>
              <a:rPr lang="es-ES" dirty="0" smtClean="0"/>
              <a:t>ACTIVO &gt; 20 MM €</a:t>
            </a:r>
          </a:p>
          <a:p>
            <a:r>
              <a:rPr lang="es-ES" dirty="0" smtClean="0"/>
              <a:t>INCN &gt; 40 MM €</a:t>
            </a:r>
          </a:p>
          <a:p>
            <a:r>
              <a:rPr lang="es-ES" dirty="0" smtClean="0"/>
              <a:t>EMPLEADOS (Nº MEDIO) &gt; 250</a:t>
            </a:r>
          </a:p>
          <a:p>
            <a:endParaRPr lang="es-ES" dirty="0"/>
          </a:p>
        </p:txBody>
      </p:sp>
      <p:sp>
        <p:nvSpPr>
          <p:cNvPr id="15" name="Flecha doblada 14"/>
          <p:cNvSpPr/>
          <p:nvPr/>
        </p:nvSpPr>
        <p:spPr>
          <a:xfrm>
            <a:off x="980637" y="1693679"/>
            <a:ext cx="4907206" cy="1290319"/>
          </a:xfrm>
          <a:prstGeom prst="bentArrow">
            <a:avLst>
              <a:gd name="adj1" fmla="val 18911"/>
              <a:gd name="adj2" fmla="val 22700"/>
              <a:gd name="adj3" fmla="val 25000"/>
              <a:gd name="adj4" fmla="val 460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16" name="CuadroTexto 15"/>
          <p:cNvSpPr txBox="1"/>
          <p:nvPr/>
        </p:nvSpPr>
        <p:spPr>
          <a:xfrm>
            <a:off x="3124200" y="1794616"/>
            <a:ext cx="980841" cy="371745"/>
          </a:xfrm>
          <a:prstGeom prst="rect">
            <a:avLst/>
          </a:prstGeom>
          <a:noFill/>
        </p:spPr>
        <p:txBody>
          <a:bodyPr wrap="square" rtlCol="0">
            <a:spAutoFit/>
          </a:bodyPr>
          <a:lstStyle/>
          <a:p>
            <a:pPr algn="ctr"/>
            <a:r>
              <a:rPr lang="es-ES" dirty="0" smtClean="0">
                <a:ln w="0"/>
                <a:effectLst>
                  <a:outerShdw blurRad="38100" dist="19050" dir="2700000" algn="tl" rotWithShape="0">
                    <a:schemeClr val="dk1">
                      <a:alpha val="40000"/>
                    </a:schemeClr>
                  </a:outerShdw>
                </a:effectLst>
              </a:rPr>
              <a:t>Sí</a:t>
            </a:r>
            <a:endParaRPr lang="es-ES" dirty="0"/>
          </a:p>
        </p:txBody>
      </p:sp>
      <p:sp>
        <p:nvSpPr>
          <p:cNvPr id="17" name="Flecha izquierda 16"/>
          <p:cNvSpPr/>
          <p:nvPr/>
        </p:nvSpPr>
        <p:spPr>
          <a:xfrm rot="19579870">
            <a:off x="5989715" y="2501309"/>
            <a:ext cx="980996" cy="477984"/>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n w="0"/>
                <a:solidFill>
                  <a:schemeClr val="tx1"/>
                </a:solidFill>
                <a:effectLst>
                  <a:outerShdw blurRad="38100" dist="19050" dir="2700000" algn="tl" rotWithShape="0">
                    <a:schemeClr val="dk1">
                      <a:alpha val="40000"/>
                    </a:schemeClr>
                  </a:outerShdw>
                </a:effectLst>
              </a:rPr>
              <a:t>No</a:t>
            </a:r>
            <a:endParaRPr lang="es-ES" dirty="0">
              <a:ln w="0"/>
              <a:solidFill>
                <a:schemeClr val="tx1"/>
              </a:solidFill>
              <a:effectLst>
                <a:outerShdw blurRad="38100" dist="19050" dir="2700000" algn="tl" rotWithShape="0">
                  <a:schemeClr val="dk1">
                    <a:alpha val="40000"/>
                  </a:schemeClr>
                </a:outerShdw>
              </a:effectLst>
            </a:endParaRPr>
          </a:p>
        </p:txBody>
      </p:sp>
      <p:sp>
        <p:nvSpPr>
          <p:cNvPr id="20" name="Flecha derecha 19"/>
          <p:cNvSpPr/>
          <p:nvPr/>
        </p:nvSpPr>
        <p:spPr>
          <a:xfrm rot="2077472">
            <a:off x="4585894" y="5249821"/>
            <a:ext cx="1852058" cy="50069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n w="0"/>
                <a:solidFill>
                  <a:schemeClr val="tx1"/>
                </a:solidFill>
                <a:effectLst>
                  <a:outerShdw blurRad="38100" dist="19050" dir="2700000" algn="tl" rotWithShape="0">
                    <a:schemeClr val="dk1">
                      <a:alpha val="40000"/>
                    </a:schemeClr>
                  </a:outerShdw>
                </a:effectLst>
              </a:rPr>
              <a:t>Sí</a:t>
            </a:r>
            <a:endParaRPr lang="es-ES" dirty="0">
              <a:ln w="0"/>
              <a:solidFill>
                <a:schemeClr val="tx1"/>
              </a:solidFill>
              <a:effectLst>
                <a:outerShdw blurRad="38100" dist="19050" dir="2700000" algn="tl" rotWithShape="0">
                  <a:schemeClr val="dk1">
                    <a:alpha val="40000"/>
                  </a:schemeClr>
                </a:outerShdw>
              </a:effectLst>
            </a:endParaRPr>
          </a:p>
        </p:txBody>
      </p:sp>
      <p:sp>
        <p:nvSpPr>
          <p:cNvPr id="21" name="Flecha izquierda 20"/>
          <p:cNvSpPr/>
          <p:nvPr/>
        </p:nvSpPr>
        <p:spPr>
          <a:xfrm rot="19579870">
            <a:off x="2488484" y="5264560"/>
            <a:ext cx="1930965" cy="477984"/>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n w="0"/>
                <a:solidFill>
                  <a:schemeClr val="tx1"/>
                </a:solidFill>
                <a:effectLst>
                  <a:outerShdw blurRad="38100" dist="19050" dir="2700000" algn="tl" rotWithShape="0">
                    <a:schemeClr val="dk1">
                      <a:alpha val="40000"/>
                    </a:schemeClr>
                  </a:outerShdw>
                </a:effectLst>
              </a:rPr>
              <a:t>No</a:t>
            </a:r>
            <a:endParaRPr lang="es-ES" dirty="0">
              <a:ln w="0"/>
              <a:solidFill>
                <a:schemeClr val="tx1"/>
              </a:solidFill>
              <a:effectLst>
                <a:outerShdw blurRad="38100" dist="19050" dir="2700000" algn="tl" rotWithShape="0">
                  <a:schemeClr val="dk1">
                    <a:alpha val="40000"/>
                  </a:schemeClr>
                </a:outerShdw>
              </a:effectLst>
            </a:endParaRPr>
          </a:p>
        </p:txBody>
      </p:sp>
      <p:sp>
        <p:nvSpPr>
          <p:cNvPr id="23" name="CuadroTexto 22"/>
          <p:cNvSpPr txBox="1"/>
          <p:nvPr/>
        </p:nvSpPr>
        <p:spPr>
          <a:xfrm>
            <a:off x="1537568" y="2579665"/>
            <a:ext cx="726040" cy="369332"/>
          </a:xfrm>
          <a:prstGeom prst="rect">
            <a:avLst/>
          </a:prstGeom>
          <a:noFill/>
        </p:spPr>
        <p:txBody>
          <a:bodyPr wrap="square" rtlCol="0">
            <a:spAutoFit/>
          </a:bodyPr>
          <a:lstStyle/>
          <a:p>
            <a:pPr algn="ctr"/>
            <a:r>
              <a:rPr lang="es-ES" b="1" dirty="0" smtClean="0">
                <a:solidFill>
                  <a:srgbClr val="FF0000"/>
                </a:solidFill>
              </a:rPr>
              <a:t>(i)</a:t>
            </a:r>
            <a:endParaRPr lang="es-ES" b="1" dirty="0">
              <a:solidFill>
                <a:srgbClr val="FF0000"/>
              </a:solidFill>
            </a:endParaRPr>
          </a:p>
        </p:txBody>
      </p:sp>
      <p:sp>
        <p:nvSpPr>
          <p:cNvPr id="24" name="CuadroTexto 23"/>
          <p:cNvSpPr txBox="1"/>
          <p:nvPr/>
        </p:nvSpPr>
        <p:spPr>
          <a:xfrm>
            <a:off x="7353917" y="1281013"/>
            <a:ext cx="726040" cy="369332"/>
          </a:xfrm>
          <a:prstGeom prst="rect">
            <a:avLst/>
          </a:prstGeom>
          <a:noFill/>
        </p:spPr>
        <p:txBody>
          <a:bodyPr wrap="square" rtlCol="0">
            <a:spAutoFit/>
          </a:bodyPr>
          <a:lstStyle/>
          <a:p>
            <a:pPr algn="ctr"/>
            <a:r>
              <a:rPr lang="es-ES" b="1" dirty="0" smtClean="0">
                <a:solidFill>
                  <a:srgbClr val="FF0000"/>
                </a:solidFill>
              </a:rPr>
              <a:t>(ii)</a:t>
            </a:r>
            <a:endParaRPr lang="es-ES" b="1" dirty="0">
              <a:solidFill>
                <a:srgbClr val="FF0000"/>
              </a:solidFill>
            </a:endParaRPr>
          </a:p>
        </p:txBody>
      </p:sp>
      <p:sp>
        <p:nvSpPr>
          <p:cNvPr id="25" name="CuadroTexto 24"/>
          <p:cNvSpPr txBox="1"/>
          <p:nvPr/>
        </p:nvSpPr>
        <p:spPr>
          <a:xfrm>
            <a:off x="4020031" y="2330709"/>
            <a:ext cx="726040" cy="369332"/>
          </a:xfrm>
          <a:prstGeom prst="rect">
            <a:avLst/>
          </a:prstGeom>
          <a:noFill/>
        </p:spPr>
        <p:txBody>
          <a:bodyPr wrap="square" rtlCol="0">
            <a:spAutoFit/>
          </a:bodyPr>
          <a:lstStyle/>
          <a:p>
            <a:pPr algn="ctr"/>
            <a:r>
              <a:rPr lang="es-ES" b="1" dirty="0" smtClean="0">
                <a:solidFill>
                  <a:srgbClr val="FF0000"/>
                </a:solidFill>
              </a:rPr>
              <a:t>(iii)</a:t>
            </a:r>
            <a:endParaRPr lang="es-ES" b="1" dirty="0">
              <a:solidFill>
                <a:srgbClr val="FF0000"/>
              </a:solidFill>
            </a:endParaRPr>
          </a:p>
        </p:txBody>
      </p:sp>
    </p:spTree>
    <p:extLst>
      <p:ext uri="{BB962C8B-B14F-4D97-AF65-F5344CB8AC3E}">
        <p14:creationId xmlns:p14="http://schemas.microsoft.com/office/powerpoint/2010/main" val="13291546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400" b="1" dirty="0"/>
              <a:t>¿Qué sociedades de capital están obligadas a incluir un estado </a:t>
            </a:r>
            <a:r>
              <a:rPr lang="es-ES" sz="2400" b="1" dirty="0" smtClean="0"/>
              <a:t>de información </a:t>
            </a:r>
            <a:r>
              <a:rPr lang="es-ES" sz="2400" b="1" dirty="0"/>
              <a:t>no financiera </a:t>
            </a:r>
            <a:r>
              <a:rPr lang="es-ES" sz="2400" b="1" dirty="0" smtClean="0"/>
              <a:t>(EINF) en </a:t>
            </a:r>
            <a:r>
              <a:rPr lang="es-ES" sz="2400" b="1" dirty="0"/>
              <a:t>su informe de gestión, individual </a:t>
            </a:r>
            <a:r>
              <a:rPr lang="es-ES" sz="2400" b="1" dirty="0" smtClean="0"/>
              <a:t>o consolidado</a:t>
            </a:r>
            <a:r>
              <a:rPr lang="es-ES" sz="2400" b="1" dirty="0"/>
              <a:t>, de los ejercicios </a:t>
            </a:r>
            <a:r>
              <a:rPr lang="es-ES" sz="2400" b="1" dirty="0" smtClean="0"/>
              <a:t>iniciados a </a:t>
            </a:r>
            <a:r>
              <a:rPr lang="es-ES" sz="2400" b="1" dirty="0"/>
              <a:t>partir del </a:t>
            </a:r>
            <a:r>
              <a:rPr lang="es-ES" sz="2400" b="1" dirty="0" smtClean="0"/>
              <a:t>1-1-2018?</a:t>
            </a:r>
            <a:endParaRPr lang="es-ES" sz="2400" b="1"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3E5787D7-D0DF-4A78-86FF-45FF7B6AC598}" type="slidenum">
              <a:rPr lang="es-ES" smtClean="0"/>
              <a:t>52</a:t>
            </a:fld>
            <a:endParaRPr lang="es-ES" dirty="0"/>
          </a:p>
        </p:txBody>
      </p:sp>
      <p:sp>
        <p:nvSpPr>
          <p:cNvPr id="3" name="CuadroTexto 2"/>
          <p:cNvSpPr txBox="1"/>
          <p:nvPr/>
        </p:nvSpPr>
        <p:spPr>
          <a:xfrm>
            <a:off x="179512" y="1686391"/>
            <a:ext cx="8712968" cy="4401205"/>
          </a:xfrm>
          <a:prstGeom prst="rect">
            <a:avLst/>
          </a:prstGeom>
          <a:noFill/>
        </p:spPr>
        <p:txBody>
          <a:bodyPr wrap="square" rtlCol="0">
            <a:spAutoFit/>
          </a:bodyPr>
          <a:lstStyle/>
          <a:p>
            <a:pPr algn="just"/>
            <a:r>
              <a:rPr lang="es-ES" sz="2000" dirty="0" smtClean="0"/>
              <a:t>- Las </a:t>
            </a:r>
            <a:r>
              <a:rPr lang="es-ES" sz="2000" dirty="0"/>
              <a:t>sociedades cesarán en la obligación de elaborar el estado de información no financiera si dejan de reunir, durante dos ejercicios consecutivos, el </a:t>
            </a:r>
            <a:r>
              <a:rPr lang="es-ES" sz="2000" dirty="0" smtClean="0"/>
              <a:t>requisito </a:t>
            </a:r>
            <a:r>
              <a:rPr lang="es-ES" sz="2000" b="1" dirty="0" smtClean="0">
                <a:solidFill>
                  <a:srgbClr val="FF0000"/>
                </a:solidFill>
              </a:rPr>
              <a:t>(i)</a:t>
            </a:r>
            <a:r>
              <a:rPr lang="es-ES" sz="2000" dirty="0" smtClean="0"/>
              <a:t> o </a:t>
            </a:r>
            <a:r>
              <a:rPr lang="es-ES" sz="2000" dirty="0"/>
              <a:t>ambos requisitos </a:t>
            </a:r>
            <a:r>
              <a:rPr lang="es-ES" sz="2000" b="1" dirty="0">
                <a:solidFill>
                  <a:srgbClr val="FF0000"/>
                </a:solidFill>
              </a:rPr>
              <a:t>(ii) </a:t>
            </a:r>
            <a:r>
              <a:rPr lang="es-ES" sz="2000" dirty="0" smtClean="0"/>
              <a:t>y </a:t>
            </a:r>
            <a:r>
              <a:rPr lang="es-ES" sz="2000" b="1" dirty="0">
                <a:solidFill>
                  <a:srgbClr val="FF0000"/>
                </a:solidFill>
              </a:rPr>
              <a:t>(iii)</a:t>
            </a:r>
          </a:p>
          <a:p>
            <a:pPr algn="just"/>
            <a:endParaRPr lang="es-ES" sz="2000" dirty="0"/>
          </a:p>
          <a:p>
            <a:pPr algn="just"/>
            <a:r>
              <a:rPr lang="es-ES" sz="2000" dirty="0" smtClean="0"/>
              <a:t>- En </a:t>
            </a:r>
            <a:r>
              <a:rPr lang="es-ES" sz="2000" dirty="0"/>
              <a:t>caso de emitir el </a:t>
            </a:r>
            <a:r>
              <a:rPr lang="es-ES" sz="2000" b="1" u="sng" dirty="0">
                <a:solidFill>
                  <a:srgbClr val="0070C0"/>
                </a:solidFill>
              </a:rPr>
              <a:t>informe separado</a:t>
            </a:r>
            <a:r>
              <a:rPr lang="es-ES" sz="2000" dirty="0"/>
              <a:t>, este está sometido los mismos criterios de aprobación, depósito y publicación que el informe de gestión y debe indicarse de manera expresa que dicha información forma parte del informe de gestión</a:t>
            </a:r>
            <a:r>
              <a:rPr lang="es-ES" sz="2000" dirty="0" smtClean="0"/>
              <a:t>.</a:t>
            </a:r>
          </a:p>
          <a:p>
            <a:pPr algn="just"/>
            <a:endParaRPr lang="es-ES" sz="2000" dirty="0"/>
          </a:p>
          <a:p>
            <a:pPr algn="just"/>
            <a:r>
              <a:rPr lang="es-ES" sz="2000" dirty="0" smtClean="0"/>
              <a:t>- No </a:t>
            </a:r>
            <a:r>
              <a:rPr lang="es-ES" sz="2000" dirty="0"/>
              <a:t>obstante, una sociedad estará </a:t>
            </a:r>
            <a:r>
              <a:rPr lang="es-ES" sz="2000" u="sng" dirty="0"/>
              <a:t>dispensada de dicha obligación</a:t>
            </a:r>
            <a:r>
              <a:rPr lang="es-ES" sz="2000" dirty="0"/>
              <a:t>, si la sociedad y sus dependientes, si las tuviera, están incluidas a su vez en el informe de gestión consolidado de un grupo, que incluye el estado de información no financiera consolidado elaborado conforme al contenido establecido en el art. 262 del TRLSC, y siempre que se cumplan los requisitos de publicidad establecidos en dicho artículo.</a:t>
            </a:r>
          </a:p>
        </p:txBody>
      </p:sp>
    </p:spTree>
    <p:extLst>
      <p:ext uri="{BB962C8B-B14F-4D97-AF65-F5344CB8AC3E}">
        <p14:creationId xmlns:p14="http://schemas.microsoft.com/office/powerpoint/2010/main" val="6193552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400" b="1" dirty="0" smtClean="0"/>
              <a:t>El Prestador Independiente de Servicios de Verificación</a:t>
            </a:r>
            <a:endParaRPr lang="es-ES" sz="2400" b="1"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3E5787D7-D0DF-4A78-86FF-45FF7B6AC598}" type="slidenum">
              <a:rPr lang="es-ES" smtClean="0"/>
              <a:t>53</a:t>
            </a:fld>
            <a:endParaRPr lang="es-ES" dirty="0"/>
          </a:p>
        </p:txBody>
      </p:sp>
      <p:sp>
        <p:nvSpPr>
          <p:cNvPr id="3" name="CuadroTexto 2"/>
          <p:cNvSpPr txBox="1"/>
          <p:nvPr/>
        </p:nvSpPr>
        <p:spPr>
          <a:xfrm>
            <a:off x="179512" y="1686391"/>
            <a:ext cx="8712968" cy="1631216"/>
          </a:xfrm>
          <a:prstGeom prst="rect">
            <a:avLst/>
          </a:prstGeom>
          <a:noFill/>
        </p:spPr>
        <p:txBody>
          <a:bodyPr wrap="square" rtlCol="0">
            <a:spAutoFit/>
          </a:bodyPr>
          <a:lstStyle/>
          <a:p>
            <a:pPr algn="just"/>
            <a:r>
              <a:rPr lang="es-ES" sz="2000" dirty="0" smtClean="0"/>
              <a:t>Dice la LEY 11/2018 que:</a:t>
            </a:r>
          </a:p>
          <a:p>
            <a:pPr algn="just"/>
            <a:endParaRPr lang="es-ES" sz="2000" dirty="0" smtClean="0"/>
          </a:p>
          <a:p>
            <a:pPr algn="just"/>
            <a:r>
              <a:rPr lang="es-ES" sz="2000" b="1" i="1" dirty="0" smtClean="0"/>
              <a:t>“La </a:t>
            </a:r>
            <a:r>
              <a:rPr lang="es-ES" sz="2000" b="1" i="1" dirty="0"/>
              <a:t>información incluida en el estado de información no financiera será verificada por un prestador independiente de servicios de verificación</a:t>
            </a:r>
            <a:r>
              <a:rPr lang="es-ES" sz="2000" b="1" i="1" dirty="0" smtClean="0"/>
              <a:t>.”</a:t>
            </a:r>
            <a:endParaRPr lang="es-ES" sz="2000" b="1" i="1" dirty="0"/>
          </a:p>
          <a:p>
            <a:pPr algn="just"/>
            <a:endParaRPr lang="es-ES" sz="2000" dirty="0"/>
          </a:p>
        </p:txBody>
      </p:sp>
      <p:sp>
        <p:nvSpPr>
          <p:cNvPr id="6" name="CuadroTexto 5"/>
          <p:cNvSpPr txBox="1"/>
          <p:nvPr/>
        </p:nvSpPr>
        <p:spPr>
          <a:xfrm>
            <a:off x="899592" y="3440718"/>
            <a:ext cx="7344816" cy="2585323"/>
          </a:xfrm>
          <a:prstGeom prst="rect">
            <a:avLst/>
          </a:prstGeom>
          <a:solidFill>
            <a:srgbClr val="FFFFCC"/>
          </a:solidFill>
        </p:spPr>
        <p:txBody>
          <a:bodyPr wrap="square" rtlCol="0">
            <a:spAutoFit/>
          </a:bodyPr>
          <a:lstStyle/>
          <a:p>
            <a:r>
              <a:rPr lang="es-ES" b="1" dirty="0" smtClean="0"/>
              <a:t>Consideraciones:</a:t>
            </a:r>
          </a:p>
          <a:p>
            <a:r>
              <a:rPr lang="es-ES" dirty="0" smtClean="0"/>
              <a:t>-Es una figura totalmente nueva en nuestro marco jurídico.</a:t>
            </a:r>
          </a:p>
          <a:p>
            <a:r>
              <a:rPr lang="es-ES" dirty="0" smtClean="0"/>
              <a:t>-Por ahora, EL AUDITOR PUEDE COINCIDIR CON EL VERIFICADOR, con las salvaguardas correspondientes.</a:t>
            </a:r>
          </a:p>
          <a:p>
            <a:r>
              <a:rPr lang="es-ES" dirty="0" smtClean="0"/>
              <a:t>-Hay que verificar información no financiera: ¿estamos preparados para ello? El trabajo puede ser muchísimo más complejo.</a:t>
            </a:r>
          </a:p>
          <a:p>
            <a:r>
              <a:rPr lang="es-ES" dirty="0" smtClean="0"/>
              <a:t>-Por ahora no hay un régimen sancionador establecido. </a:t>
            </a:r>
          </a:p>
          <a:p>
            <a:r>
              <a:rPr lang="es-ES" dirty="0" smtClean="0"/>
              <a:t>-Hay que definir la cobertura con las entidades aseguradoras. </a:t>
            </a:r>
          </a:p>
          <a:p>
            <a:endParaRPr lang="es-ES" dirty="0"/>
          </a:p>
        </p:txBody>
      </p:sp>
    </p:spTree>
    <p:extLst>
      <p:ext uri="{BB962C8B-B14F-4D97-AF65-F5344CB8AC3E}">
        <p14:creationId xmlns:p14="http://schemas.microsoft.com/office/powerpoint/2010/main" val="5262542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smtClean="0"/>
              <a:t>La posición del </a:t>
            </a:r>
            <a:br>
              <a:rPr lang="es-ES" b="1" dirty="0" smtClean="0"/>
            </a:br>
            <a:r>
              <a:rPr lang="es-ES" b="1" dirty="0" smtClean="0"/>
              <a:t>Consejo General de Economistas</a:t>
            </a:r>
            <a:endParaRPr lang="es-ES" b="1" dirty="0"/>
          </a:p>
        </p:txBody>
      </p:sp>
      <p:pic>
        <p:nvPicPr>
          <p:cNvPr id="6" name="Marcador de contenido 5"/>
          <p:cNvPicPr>
            <a:picLocks noGrp="1" noChangeAspect="1"/>
          </p:cNvPicPr>
          <p:nvPr>
            <p:ph idx="1"/>
          </p:nvPr>
        </p:nvPicPr>
        <p:blipFill>
          <a:blip r:embed="rId2"/>
          <a:stretch>
            <a:fillRect/>
          </a:stretch>
        </p:blipFill>
        <p:spPr>
          <a:xfrm>
            <a:off x="1187624" y="1628800"/>
            <a:ext cx="7119866" cy="3695930"/>
          </a:xfrm>
          <a:prstGeom prst="rect">
            <a:avLst/>
          </a:prstGeom>
        </p:spPr>
      </p:pic>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3E5787D7-D0DF-4A78-86FF-45FF7B6AC598}" type="slidenum">
              <a:rPr lang="es-ES" smtClean="0"/>
              <a:t>54</a:t>
            </a:fld>
            <a:endParaRPr lang="es-ES" dirty="0"/>
          </a:p>
        </p:txBody>
      </p:sp>
      <p:sp>
        <p:nvSpPr>
          <p:cNvPr id="7" name="CuadroTexto 6"/>
          <p:cNvSpPr txBox="1"/>
          <p:nvPr/>
        </p:nvSpPr>
        <p:spPr>
          <a:xfrm>
            <a:off x="971600" y="5517232"/>
            <a:ext cx="3024336" cy="646331"/>
          </a:xfrm>
          <a:prstGeom prst="rect">
            <a:avLst/>
          </a:prstGeom>
          <a:solidFill>
            <a:srgbClr val="FFFFCC"/>
          </a:solidFill>
        </p:spPr>
        <p:txBody>
          <a:bodyPr wrap="square" rtlCol="0">
            <a:spAutoFit/>
          </a:bodyPr>
          <a:lstStyle/>
          <a:p>
            <a:pPr algn="ctr"/>
            <a:r>
              <a:rPr lang="es-ES" dirty="0" smtClean="0"/>
              <a:t>El ICJCE no se ha pronunciado aún sobre esta cuestión</a:t>
            </a:r>
            <a:endParaRPr lang="es-ES" dirty="0"/>
          </a:p>
        </p:txBody>
      </p:sp>
    </p:spTree>
    <p:extLst>
      <p:ext uri="{BB962C8B-B14F-4D97-AF65-F5344CB8AC3E}">
        <p14:creationId xmlns:p14="http://schemas.microsoft.com/office/powerpoint/2010/main" val="3754982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400" b="1" dirty="0" smtClean="0"/>
              <a:t>El trabajo del auditor de cuentas respecto del estado de información no financiera</a:t>
            </a:r>
            <a:endParaRPr lang="es-ES" sz="2400" b="1"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3E5787D7-D0DF-4A78-86FF-45FF7B6AC598}" type="slidenum">
              <a:rPr lang="es-ES" smtClean="0"/>
              <a:t>55</a:t>
            </a:fld>
            <a:endParaRPr lang="es-ES" dirty="0"/>
          </a:p>
        </p:txBody>
      </p:sp>
      <p:sp>
        <p:nvSpPr>
          <p:cNvPr id="3" name="CuadroTexto 2"/>
          <p:cNvSpPr txBox="1"/>
          <p:nvPr/>
        </p:nvSpPr>
        <p:spPr>
          <a:xfrm>
            <a:off x="971600" y="1417638"/>
            <a:ext cx="7200800" cy="2554545"/>
          </a:xfrm>
          <a:prstGeom prst="rect">
            <a:avLst/>
          </a:prstGeom>
          <a:noFill/>
        </p:spPr>
        <p:txBody>
          <a:bodyPr wrap="square" rtlCol="0">
            <a:spAutoFit/>
          </a:bodyPr>
          <a:lstStyle/>
          <a:p>
            <a:pPr algn="just"/>
            <a:r>
              <a:rPr lang="es-ES" sz="2000" dirty="0" smtClean="0"/>
              <a:t>Dice la LEY 11/2018 (modificando el </a:t>
            </a:r>
            <a:r>
              <a:rPr lang="es-ES" sz="2000" dirty="0"/>
              <a:t>artículo </a:t>
            </a:r>
            <a:r>
              <a:rPr lang="es-ES" sz="2000" dirty="0" smtClean="0"/>
              <a:t>35 de la LAC):</a:t>
            </a:r>
          </a:p>
          <a:p>
            <a:pPr algn="just"/>
            <a:endParaRPr lang="es-ES" sz="2000" dirty="0" smtClean="0"/>
          </a:p>
          <a:p>
            <a:pPr algn="just"/>
            <a:r>
              <a:rPr lang="es-ES" sz="2000" b="1" i="1" dirty="0"/>
              <a:t>“el auditor deberá </a:t>
            </a:r>
            <a:r>
              <a:rPr lang="es-ES" sz="2000" b="1" i="1" u="sng" dirty="0"/>
              <a:t>comprobar únicamente </a:t>
            </a:r>
            <a:r>
              <a:rPr lang="es-ES" sz="2000" b="1" i="1" dirty="0"/>
              <a:t>que el citado estado de información no financiera </a:t>
            </a:r>
            <a:r>
              <a:rPr lang="es-ES" sz="2000" b="1" i="1" u="sng" dirty="0"/>
              <a:t>se encuentre incluido en el informe de gestión o, en su caso, se haya incorporado en éste la referencia correspondiente al informe separado </a:t>
            </a:r>
            <a:r>
              <a:rPr lang="es-ES" sz="2000" b="1" i="1" dirty="0"/>
              <a:t>en la forma prevista en los artículos mencionados en el párrafo anterior. En el caso de que no fuera así, lo indicará en el informe de auditoría</a:t>
            </a:r>
            <a:endParaRPr lang="es-ES" sz="2000" dirty="0"/>
          </a:p>
        </p:txBody>
      </p:sp>
      <p:sp>
        <p:nvSpPr>
          <p:cNvPr id="7" name="CuadroTexto 6"/>
          <p:cNvSpPr txBox="1"/>
          <p:nvPr/>
        </p:nvSpPr>
        <p:spPr>
          <a:xfrm>
            <a:off x="971600" y="3979031"/>
            <a:ext cx="7200800" cy="2308324"/>
          </a:xfrm>
          <a:prstGeom prst="rect">
            <a:avLst/>
          </a:prstGeom>
          <a:solidFill>
            <a:srgbClr val="FFFFCC"/>
          </a:solidFill>
        </p:spPr>
        <p:txBody>
          <a:bodyPr wrap="square" rtlCol="0">
            <a:spAutoFit/>
          </a:bodyPr>
          <a:lstStyle/>
          <a:p>
            <a:r>
              <a:rPr lang="es-ES" dirty="0" smtClean="0"/>
              <a:t>CONSIDERACIONES:</a:t>
            </a:r>
          </a:p>
          <a:p>
            <a:r>
              <a:rPr lang="es-ES" dirty="0" smtClean="0"/>
              <a:t>-El auditor sólo debe comprobar que EINF se aporta. Nada más. </a:t>
            </a:r>
          </a:p>
          <a:p>
            <a:r>
              <a:rPr lang="es-ES" dirty="0" smtClean="0"/>
              <a:t>-Una cosa buena es que el EINF debe estar verificado por el prestador independiente que hemos visto antes. </a:t>
            </a:r>
          </a:p>
          <a:p>
            <a:r>
              <a:rPr lang="es-ES" dirty="0" smtClean="0"/>
              <a:t>-Puede ser peor para el auditor el ser a su vez prestador independiente de servicios</a:t>
            </a:r>
          </a:p>
          <a:p>
            <a:r>
              <a:rPr lang="es-ES" dirty="0" smtClean="0"/>
              <a:t>-Un dato: el año pasado en CNMV se recibieron EINF de 2 páginas a 100 páginas.</a:t>
            </a:r>
            <a:endParaRPr lang="es-ES" dirty="0"/>
          </a:p>
        </p:txBody>
      </p:sp>
    </p:spTree>
    <p:extLst>
      <p:ext uri="{BB962C8B-B14F-4D97-AF65-F5344CB8AC3E}">
        <p14:creationId xmlns:p14="http://schemas.microsoft.com/office/powerpoint/2010/main" val="9736291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5620" y="2492896"/>
            <a:ext cx="8229600" cy="1180728"/>
          </a:xfrm>
        </p:spPr>
        <p:txBody>
          <a:bodyPr>
            <a:normAutofit/>
          </a:bodyPr>
          <a:lstStyle/>
          <a:p>
            <a:pPr marL="0" indent="0" algn="ctr">
              <a:buNone/>
            </a:pPr>
            <a:r>
              <a:rPr lang="es-ES" b="1" dirty="0" smtClean="0">
                <a:solidFill>
                  <a:srgbClr val="0070C0"/>
                </a:solidFill>
              </a:rPr>
              <a:t>Consultas del ICAC 2018 (BOICAC nº 113 y 115)</a:t>
            </a:r>
            <a:endParaRPr lang="es-ES" b="1" dirty="0">
              <a:solidFill>
                <a:srgbClr val="0070C0"/>
              </a:solidFill>
            </a:endParaRPr>
          </a:p>
          <a:p>
            <a:pPr marL="0" indent="0" algn="ctr">
              <a:buNone/>
            </a:pPr>
            <a:endParaRPr lang="es-ES" b="1" dirty="0">
              <a:solidFill>
                <a:srgbClr val="0070C0"/>
              </a:solidFill>
            </a:endParaRPr>
          </a:p>
          <a:p>
            <a:endParaRPr lang="es-ES" dirty="0"/>
          </a:p>
        </p:txBody>
      </p:sp>
      <p:sp>
        <p:nvSpPr>
          <p:cNvPr id="4" name="Marcador de número de diapositiva 3"/>
          <p:cNvSpPr>
            <a:spLocks noGrp="1"/>
          </p:cNvSpPr>
          <p:nvPr>
            <p:ph type="sldNum" sz="quarter" idx="12"/>
          </p:nvPr>
        </p:nvSpPr>
        <p:spPr/>
        <p:txBody>
          <a:bodyPr/>
          <a:lstStyle/>
          <a:p>
            <a:fld id="{3E5787D7-D0DF-4A78-86FF-45FF7B6AC598}" type="slidenum">
              <a:rPr lang="es-ES" smtClean="0"/>
              <a:t>56</a:t>
            </a:fld>
            <a:endParaRPr lang="es-ES" dirty="0"/>
          </a:p>
        </p:txBody>
      </p:sp>
      <p:sp>
        <p:nvSpPr>
          <p:cNvPr id="2" name="Marcador de pie de página 1"/>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3300199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Consultas auditoría ICAC (BOICAC 113)</a:t>
            </a:r>
            <a:endParaRPr lang="es-ES" dirty="0"/>
          </a:p>
        </p:txBody>
      </p:sp>
      <p:sp>
        <p:nvSpPr>
          <p:cNvPr id="3" name="Marcador de contenido 2"/>
          <p:cNvSpPr>
            <a:spLocks noGrp="1"/>
          </p:cNvSpPr>
          <p:nvPr>
            <p:ph idx="1"/>
          </p:nvPr>
        </p:nvSpPr>
        <p:spPr/>
        <p:txBody>
          <a:bodyPr>
            <a:normAutofit fontScale="92500" lnSpcReduction="10000"/>
          </a:bodyPr>
          <a:lstStyle/>
          <a:p>
            <a:pPr marL="0" indent="0" algn="just">
              <a:buNone/>
            </a:pPr>
            <a:r>
              <a:rPr lang="es-ES" sz="2800" dirty="0"/>
              <a:t>1.-Sobre aspectos más relevantes de la auditoría a incluir en el informe de auditoría de acuerdo con la NIA-ES 701 “Comunicación de las </a:t>
            </a:r>
            <a:r>
              <a:rPr lang="es-ES" sz="2800" b="1" dirty="0"/>
              <a:t>cuestiones clave de la </a:t>
            </a:r>
            <a:r>
              <a:rPr lang="es-ES" sz="2800" b="1" dirty="0" smtClean="0"/>
              <a:t>auditoría </a:t>
            </a:r>
            <a:r>
              <a:rPr lang="es-ES" sz="2800" dirty="0"/>
              <a:t>en el informe de auditoría emitido por un auditor independiente” en el caso de entidades que </a:t>
            </a:r>
            <a:r>
              <a:rPr lang="es-ES" sz="2800" b="1" dirty="0"/>
              <a:t>no son de interés público</a:t>
            </a:r>
            <a:r>
              <a:rPr lang="es-ES" sz="2800" dirty="0"/>
              <a:t>.</a:t>
            </a:r>
          </a:p>
          <a:p>
            <a:pPr marL="0" indent="0" algn="just">
              <a:buNone/>
            </a:pPr>
            <a:endParaRPr lang="es-ES" sz="2800" dirty="0" smtClean="0"/>
          </a:p>
          <a:p>
            <a:pPr marL="0" indent="0" algn="just">
              <a:buNone/>
            </a:pPr>
            <a:r>
              <a:rPr lang="es-ES" sz="2800" dirty="0" smtClean="0"/>
              <a:t>2</a:t>
            </a:r>
            <a:r>
              <a:rPr lang="es-ES" sz="2800" dirty="0"/>
              <a:t>.-Sobre la actuación del auditor de cuentas en relación con la </a:t>
            </a:r>
            <a:r>
              <a:rPr lang="es-ES" sz="2800" b="1" dirty="0"/>
              <a:t>información no financiera y sobre política de diversidad y otros aspectos</a:t>
            </a:r>
            <a:r>
              <a:rPr lang="es-ES" sz="2800" dirty="0"/>
              <a:t> que se incluye en determinados casos en el informe de gestión.</a:t>
            </a:r>
          </a:p>
          <a:p>
            <a:pPr marL="0" indent="0" algn="just">
              <a:buNone/>
            </a:pPr>
            <a:endParaRPr lang="es-ES" dirty="0" smtClean="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5EF7F6D6-9E6E-4DBE-B3CF-76D1DC762B84}" type="slidenum">
              <a:rPr lang="es-ES" smtClean="0"/>
              <a:t>57</a:t>
            </a:fld>
            <a:endParaRPr lang="es-ES" dirty="0"/>
          </a:p>
        </p:txBody>
      </p:sp>
    </p:spTree>
    <p:extLst>
      <p:ext uri="{BB962C8B-B14F-4D97-AF65-F5344CB8AC3E}">
        <p14:creationId xmlns:p14="http://schemas.microsoft.com/office/powerpoint/2010/main" val="3704460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Consultas auditoría ICAC (BOICAC 113)</a:t>
            </a:r>
            <a:endParaRPr lang="es-ES" dirty="0"/>
          </a:p>
        </p:txBody>
      </p:sp>
      <p:sp>
        <p:nvSpPr>
          <p:cNvPr id="3" name="Marcador de contenido 2"/>
          <p:cNvSpPr>
            <a:spLocks noGrp="1"/>
          </p:cNvSpPr>
          <p:nvPr>
            <p:ph idx="1"/>
          </p:nvPr>
        </p:nvSpPr>
        <p:spPr>
          <a:xfrm>
            <a:off x="476327" y="1484784"/>
            <a:ext cx="7886700" cy="4392488"/>
          </a:xfrm>
        </p:spPr>
        <p:txBody>
          <a:bodyPr>
            <a:normAutofit fontScale="32500" lnSpcReduction="20000"/>
          </a:bodyPr>
          <a:lstStyle/>
          <a:p>
            <a:pPr marL="0" indent="0" algn="just">
              <a:buNone/>
            </a:pPr>
            <a:endParaRPr lang="es-ES" dirty="0" smtClean="0"/>
          </a:p>
          <a:p>
            <a:pPr marL="0" indent="0" algn="just">
              <a:buNone/>
            </a:pPr>
            <a:r>
              <a:rPr lang="es-ES" sz="6000" dirty="0" smtClean="0"/>
              <a:t>3</a:t>
            </a:r>
            <a:r>
              <a:rPr lang="es-ES" sz="6000" dirty="0"/>
              <a:t>.-Sobre la </a:t>
            </a:r>
            <a:r>
              <a:rPr lang="es-ES" sz="6000" b="1" dirty="0"/>
              <a:t>consideración o no como entidad de interés público (EIP) </a:t>
            </a:r>
            <a:r>
              <a:rPr lang="es-ES" sz="6000" dirty="0"/>
              <a:t>de una sociedad mercantil que </a:t>
            </a:r>
            <a:r>
              <a:rPr lang="es-ES" sz="6000" b="1" dirty="0"/>
              <a:t>traslada su domicilio social a España y que cotiza en un mercado regulado en un estado miembro de la Unión Europea</a:t>
            </a:r>
            <a:r>
              <a:rPr lang="es-ES" sz="6000" dirty="0"/>
              <a:t>, así como de las obligaciones de rotación de la sociedad de auditoría que venía auditando las </a:t>
            </a:r>
            <a:r>
              <a:rPr lang="es-ES" sz="6000" dirty="0" smtClean="0"/>
              <a:t>CCAA </a:t>
            </a:r>
            <a:r>
              <a:rPr lang="es-ES" sz="6000" dirty="0"/>
              <a:t>de dicha sociedad y de las entidades de su red</a:t>
            </a:r>
            <a:r>
              <a:rPr lang="es-ES" sz="6000" dirty="0" smtClean="0"/>
              <a:t>.</a:t>
            </a:r>
          </a:p>
          <a:p>
            <a:pPr marL="0" indent="0" algn="just">
              <a:buNone/>
            </a:pPr>
            <a:endParaRPr lang="es-ES" sz="6000" dirty="0"/>
          </a:p>
          <a:p>
            <a:pPr marL="0" indent="0" algn="just">
              <a:buNone/>
            </a:pPr>
            <a:r>
              <a:rPr lang="es-ES" sz="6000" dirty="0"/>
              <a:t>4.-Sobre el </a:t>
            </a:r>
            <a:r>
              <a:rPr lang="es-ES" sz="6000" b="1" dirty="0"/>
              <a:t>momento efectivo en que deben producirse las comunicaciones por parte de los auditores de cuentas</a:t>
            </a:r>
            <a:r>
              <a:rPr lang="es-ES" sz="6000" dirty="0"/>
              <a:t> a las autoridades públicas supervisoras de las entidades auditadas, de acuerdo con lo dispuesto en el artículo 12 del </a:t>
            </a:r>
            <a:r>
              <a:rPr lang="es-ES" sz="6000" dirty="0" smtClean="0"/>
              <a:t>Reglamento </a:t>
            </a:r>
            <a:r>
              <a:rPr lang="es-ES" sz="6000" dirty="0"/>
              <a:t>(UE) nº 537/2014, del Parlamento Europeo y del Consejo, de 16 de abril de 2014 y la disposición adicional séptima de la ley 22/2015, de 20 de julio de Auditoría de Cuentas</a:t>
            </a:r>
            <a:r>
              <a:rPr lang="es-ES" sz="6000" dirty="0" smtClean="0"/>
              <a:t>.</a:t>
            </a:r>
            <a:endParaRPr lang="es-ES" sz="6000"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5EF7F6D6-9E6E-4DBE-B3CF-76D1DC762B84}" type="slidenum">
              <a:rPr lang="es-ES" smtClean="0"/>
              <a:t>58</a:t>
            </a:fld>
            <a:endParaRPr lang="es-ES" dirty="0"/>
          </a:p>
        </p:txBody>
      </p:sp>
    </p:spTree>
    <p:extLst>
      <p:ext uri="{BB962C8B-B14F-4D97-AF65-F5344CB8AC3E}">
        <p14:creationId xmlns:p14="http://schemas.microsoft.com/office/powerpoint/2010/main" val="9644467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Consultas auditoría ICAC (BOICAC 113)</a:t>
            </a:r>
            <a:endParaRPr lang="es-ES" dirty="0"/>
          </a:p>
        </p:txBody>
      </p:sp>
      <p:sp>
        <p:nvSpPr>
          <p:cNvPr id="3" name="Marcador de contenido 2"/>
          <p:cNvSpPr>
            <a:spLocks noGrp="1"/>
          </p:cNvSpPr>
          <p:nvPr>
            <p:ph idx="1"/>
          </p:nvPr>
        </p:nvSpPr>
        <p:spPr>
          <a:xfrm>
            <a:off x="628650" y="1988840"/>
            <a:ext cx="7886700" cy="3263504"/>
          </a:xfrm>
        </p:spPr>
        <p:txBody>
          <a:bodyPr>
            <a:normAutofit fontScale="47500" lnSpcReduction="20000"/>
          </a:bodyPr>
          <a:lstStyle/>
          <a:p>
            <a:pPr marL="0" indent="0" algn="just">
              <a:buNone/>
            </a:pPr>
            <a:endParaRPr lang="es-ES" dirty="0"/>
          </a:p>
          <a:p>
            <a:pPr marL="0" indent="0" algn="just">
              <a:buNone/>
            </a:pPr>
            <a:r>
              <a:rPr lang="es-ES" sz="3600" dirty="0"/>
              <a:t>5.-Referente a si en el </a:t>
            </a:r>
            <a:r>
              <a:rPr lang="es-ES" sz="3600" b="1" dirty="0"/>
              <a:t>cómputo para determinar el porcentaje de honorarios entre servicios de auditoría y distintos a los de auditoría de la entidad de interés público auditada</a:t>
            </a:r>
            <a:r>
              <a:rPr lang="es-ES" sz="3600" dirty="0"/>
              <a:t>, a que se refiere el artículo 4.2 del Reglamento (UE) nº 537/2014 del Parlamento Europeo y del Consejo, de 16 de abril de 2014, deben incluirse entre estos últimos los correspondientes a servicios exigidos por la normativa reguladora a la que se encuentra sujeta dicha entidad</a:t>
            </a:r>
            <a:r>
              <a:rPr lang="es-ES" sz="3600" dirty="0" smtClean="0"/>
              <a:t>.</a:t>
            </a:r>
          </a:p>
          <a:p>
            <a:pPr marL="0" indent="0" algn="just">
              <a:buNone/>
            </a:pPr>
            <a:endParaRPr lang="es-ES" sz="3600" dirty="0"/>
          </a:p>
          <a:p>
            <a:pPr marL="0" indent="0" algn="just">
              <a:buNone/>
            </a:pPr>
            <a:r>
              <a:rPr lang="es-ES" sz="3600" dirty="0"/>
              <a:t>6.-Sobre cómo afecta al </a:t>
            </a:r>
            <a:r>
              <a:rPr lang="es-ES" sz="3600" b="1" dirty="0"/>
              <a:t>régimen de independencia </a:t>
            </a:r>
            <a:r>
              <a:rPr lang="es-ES" sz="3600" dirty="0"/>
              <a:t>al que los auditores de las </a:t>
            </a:r>
            <a:r>
              <a:rPr lang="es-ES" sz="3600" dirty="0" smtClean="0"/>
              <a:t>CCAA </a:t>
            </a:r>
            <a:r>
              <a:rPr lang="es-ES" sz="3600" dirty="0"/>
              <a:t>de las entidades que emiten valores admitidos a negociación en mercados secundarios oficiales de valores se encuentran sujetos las distintas </a:t>
            </a:r>
            <a:r>
              <a:rPr lang="es-ES" sz="3600" b="1" dirty="0"/>
              <a:t>actuaciones que </a:t>
            </a:r>
            <a:r>
              <a:rPr lang="es-ES" sz="3600" b="1" dirty="0" smtClean="0"/>
              <a:t>éste </a:t>
            </a:r>
            <a:r>
              <a:rPr lang="es-ES" sz="3600" b="1" dirty="0"/>
              <a:t>debe realizar para la publicación del folleto </a:t>
            </a:r>
            <a:r>
              <a:rPr lang="es-ES" sz="3600" dirty="0"/>
              <a:t>que dicha entidad debe emitir y que vienen exigidas por la “normativa de folletos”.</a:t>
            </a:r>
          </a:p>
          <a:p>
            <a:pPr marL="0" indent="0" algn="just">
              <a:buNone/>
            </a:pPr>
            <a:endParaRPr lang="es-ES" sz="3600"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5EF7F6D6-9E6E-4DBE-B3CF-76D1DC762B84}" type="slidenum">
              <a:rPr lang="es-ES" smtClean="0"/>
              <a:t>59</a:t>
            </a:fld>
            <a:endParaRPr lang="es-ES" dirty="0"/>
          </a:p>
        </p:txBody>
      </p:sp>
    </p:spTree>
    <p:extLst>
      <p:ext uri="{BB962C8B-B14F-4D97-AF65-F5344CB8AC3E}">
        <p14:creationId xmlns:p14="http://schemas.microsoft.com/office/powerpoint/2010/main" val="4191747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196752"/>
            <a:ext cx="8229600" cy="4525963"/>
          </a:xfrm>
        </p:spPr>
        <p:txBody>
          <a:bodyPr>
            <a:normAutofit/>
          </a:bodyPr>
          <a:lstStyle/>
          <a:p>
            <a:pPr marL="0" indent="0" algn="just">
              <a:buNone/>
            </a:pPr>
            <a:r>
              <a:rPr lang="es-ES" sz="1800" b="1" dirty="0" smtClean="0"/>
              <a:t>Familiares </a:t>
            </a:r>
            <a:r>
              <a:rPr lang="es-ES" sz="1800" b="1" dirty="0"/>
              <a:t>con vínculos estrechos de la persona afectada por la causa </a:t>
            </a:r>
            <a:r>
              <a:rPr lang="es-ES" sz="1800" b="1" dirty="0" smtClean="0"/>
              <a:t>de incompatibilidad</a:t>
            </a:r>
            <a:endParaRPr lang="es-ES" sz="1800" b="1" dirty="0"/>
          </a:p>
          <a:p>
            <a:pPr algn="just"/>
            <a:endParaRPr lang="es-ES" sz="1800" dirty="0" smtClean="0"/>
          </a:p>
          <a:p>
            <a:pPr marL="0" indent="0" algn="just">
              <a:buNone/>
            </a:pPr>
            <a:r>
              <a:rPr lang="es-ES" sz="1800" dirty="0" smtClean="0"/>
              <a:t>«A </a:t>
            </a:r>
            <a:r>
              <a:rPr lang="es-ES" sz="1800" dirty="0"/>
              <a:t>efectos de lo establecido en el artículo 3.13 de la Ley 22/2015, de 20 de julio, </a:t>
            </a:r>
            <a:r>
              <a:rPr lang="es-ES" sz="1800" b="1" dirty="0" smtClean="0"/>
              <a:t>se entenderán </a:t>
            </a:r>
            <a:r>
              <a:rPr lang="es-ES" sz="1800" b="1" dirty="0"/>
              <a:t>como familiares consanguíneos con vínculos estrechos por razón de la </a:t>
            </a:r>
            <a:r>
              <a:rPr lang="es-ES" sz="1800" b="1" dirty="0" smtClean="0"/>
              <a:t>convivencia durante </a:t>
            </a:r>
            <a:r>
              <a:rPr lang="es-ES" sz="1800" b="1" dirty="0"/>
              <a:t>al menos un año en el hogar de la persona afectada</a:t>
            </a:r>
            <a:r>
              <a:rPr lang="es-ES" sz="1800" dirty="0"/>
              <a:t>, las personas que tengan </a:t>
            </a:r>
            <a:r>
              <a:rPr lang="es-ES" sz="1800" dirty="0" smtClean="0"/>
              <a:t>un vínculo </a:t>
            </a:r>
            <a:r>
              <a:rPr lang="es-ES" sz="1800" dirty="0"/>
              <a:t>de consanguinidad en primer grado directo </a:t>
            </a:r>
            <a:r>
              <a:rPr lang="es-ES" sz="1800" dirty="0" smtClean="0"/>
              <a:t>o en segundo </a:t>
            </a:r>
            <a:r>
              <a:rPr lang="es-ES" sz="1800" dirty="0"/>
              <a:t>grado colateral según </a:t>
            </a:r>
            <a:r>
              <a:rPr lang="es-ES" sz="1800" dirty="0" smtClean="0"/>
              <a:t>lo previsto </a:t>
            </a:r>
            <a:r>
              <a:rPr lang="es-ES" sz="1800" dirty="0"/>
              <a:t>en </a:t>
            </a:r>
            <a:r>
              <a:rPr lang="es-ES" sz="1800" dirty="0" smtClean="0"/>
              <a:t>el artículo </a:t>
            </a:r>
            <a:r>
              <a:rPr lang="es-ES" sz="1800" dirty="0"/>
              <a:t>3.12 de dicha </a:t>
            </a:r>
            <a:r>
              <a:rPr lang="es-ES" sz="1800" dirty="0" smtClean="0"/>
              <a:t>Ley». </a:t>
            </a:r>
            <a:r>
              <a:rPr lang="es-ES" sz="1800" b="1" dirty="0" smtClean="0">
                <a:solidFill>
                  <a:srgbClr val="FF0000"/>
                </a:solidFill>
              </a:rPr>
              <a:t>(Aclaración)</a:t>
            </a:r>
          </a:p>
          <a:p>
            <a:pPr marL="0" indent="0" algn="just">
              <a:buNone/>
            </a:pPr>
            <a:endParaRPr lang="es-ES" sz="1800" b="1" dirty="0">
              <a:solidFill>
                <a:srgbClr val="FF0000"/>
              </a:solidFill>
            </a:endParaRPr>
          </a:p>
          <a:p>
            <a:pPr marL="0" indent="0" algn="just">
              <a:buNone/>
            </a:pPr>
            <a:r>
              <a:rPr lang="es-ES" sz="1800" b="1" dirty="0" smtClean="0"/>
              <a:t> </a:t>
            </a:r>
            <a:r>
              <a:rPr lang="es-ES" sz="1800" b="1" dirty="0"/>
              <a:t>Red del auditor o la sociedad de </a:t>
            </a:r>
            <a:r>
              <a:rPr lang="es-ES" sz="1800" b="1" dirty="0" smtClean="0"/>
              <a:t>auditoría</a:t>
            </a:r>
            <a:endParaRPr lang="es-ES" sz="1800" b="1" i="1" dirty="0" smtClean="0"/>
          </a:p>
          <a:p>
            <a:pPr marL="0" indent="0" algn="just">
              <a:buNone/>
            </a:pPr>
            <a:r>
              <a:rPr lang="es-ES" sz="1800" b="1" i="1" dirty="0" smtClean="0"/>
              <a:t>…»</a:t>
            </a:r>
            <a:r>
              <a:rPr lang="es-ES" sz="1800" dirty="0" smtClean="0"/>
              <a:t>Un </a:t>
            </a:r>
            <a:r>
              <a:rPr lang="es-ES" sz="1800" dirty="0"/>
              <a:t>acuerdo de cooperación, </a:t>
            </a:r>
            <a:r>
              <a:rPr lang="es-ES" sz="1800" b="1" dirty="0"/>
              <a:t>cualquiera que sea la forma de su instrumentación</a:t>
            </a:r>
            <a:r>
              <a:rPr lang="es-ES" sz="1800" dirty="0"/>
              <a:t>, </a:t>
            </a:r>
            <a:r>
              <a:rPr lang="es-ES" sz="1800" b="1" dirty="0" smtClean="0"/>
              <a:t>incluida la </a:t>
            </a:r>
            <a:r>
              <a:rPr lang="es-ES" sz="1800" b="1" dirty="0"/>
              <a:t>no escrita</a:t>
            </a:r>
            <a:r>
              <a:rPr lang="es-ES" sz="1800" dirty="0" smtClean="0"/>
              <a:t>, </a:t>
            </a:r>
            <a:r>
              <a:rPr lang="es-ES" sz="1800" b="1" dirty="0">
                <a:solidFill>
                  <a:srgbClr val="FF0000"/>
                </a:solidFill>
              </a:rPr>
              <a:t>(</a:t>
            </a:r>
            <a:r>
              <a:rPr lang="es-ES" sz="1800" b="1" dirty="0" smtClean="0">
                <a:solidFill>
                  <a:srgbClr val="FF0000"/>
                </a:solidFill>
              </a:rPr>
              <a:t>Aclaración) </a:t>
            </a:r>
            <a:r>
              <a:rPr lang="es-ES" sz="1800" dirty="0" smtClean="0"/>
              <a:t>con </a:t>
            </a:r>
            <a:r>
              <a:rPr lang="es-ES" sz="1800" dirty="0"/>
              <a:t>vocación de permanencia cuando se mantenga por un periodo superior a </a:t>
            </a:r>
            <a:r>
              <a:rPr lang="es-ES" sz="1800" dirty="0" smtClean="0"/>
              <a:t>12 meses </a:t>
            </a:r>
            <a:r>
              <a:rPr lang="es-ES" sz="1800" dirty="0"/>
              <a:t>o cuando se repita de forma recurrente en el </a:t>
            </a:r>
            <a:r>
              <a:rPr lang="es-ES" sz="1800" dirty="0" smtClean="0"/>
              <a:t>tiempo,…»</a:t>
            </a:r>
          </a:p>
        </p:txBody>
      </p:sp>
      <p:sp>
        <p:nvSpPr>
          <p:cNvPr id="4" name="3 Marcador de número de diapositiva"/>
          <p:cNvSpPr>
            <a:spLocks noGrp="1"/>
          </p:cNvSpPr>
          <p:nvPr>
            <p:ph type="sldNum" sz="quarter" idx="12"/>
          </p:nvPr>
        </p:nvSpPr>
        <p:spPr/>
        <p:txBody>
          <a:bodyPr/>
          <a:lstStyle/>
          <a:p>
            <a:fld id="{3E5787D7-D0DF-4A78-86FF-45FF7B6AC598}" type="slidenum">
              <a:rPr lang="es-ES" smtClean="0"/>
              <a:t>6</a:t>
            </a:fld>
            <a:endParaRPr lang="es-ES" dirty="0"/>
          </a:p>
        </p:txBody>
      </p:sp>
      <p:sp>
        <p:nvSpPr>
          <p:cNvPr id="5" name="CuadroTexto 4"/>
          <p:cNvSpPr txBox="1"/>
          <p:nvPr/>
        </p:nvSpPr>
        <p:spPr>
          <a:xfrm>
            <a:off x="611560" y="404664"/>
            <a:ext cx="8075240" cy="584775"/>
          </a:xfrm>
          <a:prstGeom prst="rect">
            <a:avLst/>
          </a:prstGeom>
          <a:noFill/>
        </p:spPr>
        <p:txBody>
          <a:bodyPr wrap="square" rtlCol="0">
            <a:spAutoFit/>
          </a:bodyPr>
          <a:lstStyle/>
          <a:p>
            <a:pPr algn="ctr"/>
            <a:r>
              <a:rPr lang="es-ES" sz="3200" dirty="0" smtClean="0">
                <a:latin typeface="+mj-lt"/>
                <a:ea typeface="+mj-ea"/>
                <a:cs typeface="+mj-cs"/>
              </a:rPr>
              <a:t>Algunas definiciones importantes</a:t>
            </a:r>
            <a:endParaRPr lang="es-ES" sz="3200" dirty="0">
              <a:latin typeface="+mj-lt"/>
              <a:ea typeface="+mj-ea"/>
              <a:cs typeface="+mj-cs"/>
            </a:endParaRPr>
          </a:p>
        </p:txBody>
      </p:sp>
      <p:sp>
        <p:nvSpPr>
          <p:cNvPr id="2" name="Marcador de pie de página 1"/>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5631327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Consultas auditoría ICAC (BOICAC 113)</a:t>
            </a:r>
            <a:endParaRPr lang="es-ES" dirty="0"/>
          </a:p>
        </p:txBody>
      </p:sp>
      <p:sp>
        <p:nvSpPr>
          <p:cNvPr id="3" name="Marcador de contenido 2"/>
          <p:cNvSpPr>
            <a:spLocks noGrp="1"/>
          </p:cNvSpPr>
          <p:nvPr>
            <p:ph idx="1"/>
          </p:nvPr>
        </p:nvSpPr>
        <p:spPr/>
        <p:txBody>
          <a:bodyPr>
            <a:normAutofit fontScale="77500" lnSpcReduction="20000"/>
          </a:bodyPr>
          <a:lstStyle/>
          <a:p>
            <a:pPr marL="0" indent="0" algn="just">
              <a:buNone/>
            </a:pPr>
            <a:r>
              <a:rPr lang="es-ES" dirty="0"/>
              <a:t>7.-Sobre cómo afecta al alcance del encargo de auditoría de cuentas el </a:t>
            </a:r>
            <a:r>
              <a:rPr lang="es-ES" b="1" dirty="0"/>
              <a:t>cambio de ubicación de la información sobre la aplicación de resultados y el periodo medio de pago a proveedores en los modelos abreviado y de Pymes, en los términos regulados en la Orden JUS/471/2017, de 19 de mayo</a:t>
            </a:r>
            <a:r>
              <a:rPr lang="es-ES" dirty="0"/>
              <a:t>, por la que se aprueban los nuevos modelos para la presentación en el Registro Mercantil de las </a:t>
            </a:r>
            <a:r>
              <a:rPr lang="es-ES" dirty="0" smtClean="0"/>
              <a:t>CCAA </a:t>
            </a:r>
            <a:r>
              <a:rPr lang="es-ES" dirty="0"/>
              <a:t>de los sujetos obligados a su publicación.</a:t>
            </a:r>
          </a:p>
          <a:p>
            <a:pPr marL="0" indent="0" algn="just">
              <a:buNone/>
            </a:pPr>
            <a:endParaRPr lang="es-ES" dirty="0" smtClean="0"/>
          </a:p>
          <a:p>
            <a:pPr marL="0" indent="0" algn="just">
              <a:buNone/>
            </a:pPr>
            <a:r>
              <a:rPr lang="es-ES" dirty="0" smtClean="0"/>
              <a:t>8</a:t>
            </a:r>
            <a:r>
              <a:rPr lang="es-ES" dirty="0"/>
              <a:t>.-Sobre cómo afecta al régimen de independencia de los auditores de las cuentas la prestación de </a:t>
            </a:r>
            <a:r>
              <a:rPr lang="es-ES" b="1" dirty="0"/>
              <a:t>servicios de traducción de las </a:t>
            </a:r>
            <a:r>
              <a:rPr lang="es-ES" b="1" dirty="0" smtClean="0"/>
              <a:t>CCAA </a:t>
            </a:r>
            <a:r>
              <a:rPr lang="es-ES" b="1" dirty="0"/>
              <a:t>formuladas y auditadas o de conversión de las </a:t>
            </a:r>
            <a:r>
              <a:rPr lang="es-ES" b="1" dirty="0" smtClean="0"/>
              <a:t>CCAA </a:t>
            </a:r>
            <a:r>
              <a:rPr lang="es-ES" dirty="0"/>
              <a:t>para su presentación conforme a las Normas Internacionales de Información Financiera.</a:t>
            </a:r>
          </a:p>
          <a:p>
            <a:pPr marL="0" indent="0" algn="just">
              <a:buNone/>
            </a:pPr>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5EF7F6D6-9E6E-4DBE-B3CF-76D1DC762B84}" type="slidenum">
              <a:rPr lang="es-ES" smtClean="0"/>
              <a:t>60</a:t>
            </a:fld>
            <a:endParaRPr lang="es-ES" dirty="0"/>
          </a:p>
        </p:txBody>
      </p:sp>
    </p:spTree>
    <p:extLst>
      <p:ext uri="{BB962C8B-B14F-4D97-AF65-F5344CB8AC3E}">
        <p14:creationId xmlns:p14="http://schemas.microsoft.com/office/powerpoint/2010/main" val="28379167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Consultas auditoría ICAC (BOICAC 115)</a:t>
            </a:r>
            <a:endParaRPr lang="es-ES" dirty="0"/>
          </a:p>
        </p:txBody>
      </p:sp>
      <p:sp>
        <p:nvSpPr>
          <p:cNvPr id="3" name="Marcador de contenido 2"/>
          <p:cNvSpPr>
            <a:spLocks noGrp="1"/>
          </p:cNvSpPr>
          <p:nvPr>
            <p:ph idx="1"/>
          </p:nvPr>
        </p:nvSpPr>
        <p:spPr>
          <a:xfrm>
            <a:off x="457200" y="2204864"/>
            <a:ext cx="8229600" cy="2116831"/>
          </a:xfrm>
        </p:spPr>
        <p:txBody>
          <a:bodyPr>
            <a:normAutofit fontScale="85000" lnSpcReduction="10000"/>
          </a:bodyPr>
          <a:lstStyle/>
          <a:p>
            <a:pPr marL="0" indent="0" algn="just">
              <a:buNone/>
            </a:pPr>
            <a:r>
              <a:rPr lang="es-ES" dirty="0"/>
              <a:t>1.-Sobre la aplicación del </a:t>
            </a:r>
            <a:r>
              <a:rPr lang="es-ES" b="1" dirty="0"/>
              <a:t>régimen transitorio </a:t>
            </a:r>
            <a:r>
              <a:rPr lang="es-ES" dirty="0"/>
              <a:t>establecido en el artículo 41 del Reglamento (UE) 537/2014 del Parlamento Europeo y del Consejo, de 16 de abril de 2014, sobre los </a:t>
            </a:r>
            <a:r>
              <a:rPr lang="es-ES" b="1" dirty="0"/>
              <a:t>requisitos específicos para la auditoría legal de las entidades de interés público</a:t>
            </a:r>
            <a:r>
              <a:rPr lang="es-ES" dirty="0"/>
              <a:t>.</a:t>
            </a:r>
          </a:p>
          <a:p>
            <a:pPr marL="0" indent="0" algn="just">
              <a:buNone/>
            </a:pPr>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5EF7F6D6-9E6E-4DBE-B3CF-76D1DC762B84}" type="slidenum">
              <a:rPr lang="es-ES" smtClean="0"/>
              <a:t>61</a:t>
            </a:fld>
            <a:endParaRPr lang="es-ES" dirty="0"/>
          </a:p>
        </p:txBody>
      </p:sp>
    </p:spTree>
    <p:extLst>
      <p:ext uri="{BB962C8B-B14F-4D97-AF65-F5344CB8AC3E}">
        <p14:creationId xmlns:p14="http://schemas.microsoft.com/office/powerpoint/2010/main" val="10998513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smtClean="0"/>
              <a:t/>
            </a:r>
            <a:br>
              <a:rPr lang="es-ES" b="1" dirty="0" smtClean="0"/>
            </a:br>
            <a:endParaRPr lang="es-ES" b="1" dirty="0"/>
          </a:p>
        </p:txBody>
      </p:sp>
      <p:sp>
        <p:nvSpPr>
          <p:cNvPr id="9" name="Marcador de contenido 8"/>
          <p:cNvSpPr>
            <a:spLocks noGrp="1"/>
          </p:cNvSpPr>
          <p:nvPr>
            <p:ph idx="1"/>
          </p:nvPr>
        </p:nvSpPr>
        <p:spPr>
          <a:xfrm>
            <a:off x="1115617" y="2204864"/>
            <a:ext cx="3456384" cy="2911754"/>
          </a:xfrm>
        </p:spPr>
        <p:txBody>
          <a:bodyPr>
            <a:normAutofit fontScale="55000" lnSpcReduction="20000"/>
          </a:bodyPr>
          <a:lstStyle/>
          <a:p>
            <a:pPr marL="0" indent="0" algn="ctr">
              <a:buNone/>
            </a:pPr>
            <a:r>
              <a:rPr lang="es-ES" sz="4400" b="1" dirty="0">
                <a:latin typeface="Baskerville Old Face" panose="02020602080505020303" pitchFamily="18" charset="0"/>
              </a:rPr>
              <a:t>¡MUCHAS GRACIAS!</a:t>
            </a:r>
          </a:p>
          <a:p>
            <a:pPr marL="0" indent="0">
              <a:buNone/>
            </a:pPr>
            <a:endParaRPr lang="es-ES" dirty="0"/>
          </a:p>
          <a:p>
            <a:pPr marL="0" indent="0">
              <a:buNone/>
            </a:pPr>
            <a:r>
              <a:rPr lang="es-ES" dirty="0" smtClean="0">
                <a:latin typeface="Baskerville Old Face" panose="02020602080505020303" pitchFamily="18" charset="0"/>
              </a:rPr>
              <a:t>Contacto con el ponente:</a:t>
            </a:r>
          </a:p>
          <a:p>
            <a:pPr marL="0" indent="0">
              <a:buNone/>
            </a:pPr>
            <a:r>
              <a:rPr lang="es-ES" b="1" dirty="0" smtClean="0">
                <a:latin typeface="Baskerville Old Face" panose="02020602080505020303" pitchFamily="18" charset="0"/>
              </a:rPr>
              <a:t>Manuel Rejón López</a:t>
            </a:r>
          </a:p>
          <a:p>
            <a:pPr marL="0" indent="0">
              <a:buNone/>
            </a:pPr>
            <a:r>
              <a:rPr lang="es-ES" dirty="0" smtClean="0">
                <a:latin typeface="Baskerville Old Face" panose="02020602080505020303" pitchFamily="18" charset="0"/>
                <a:hlinkClick r:id="rId3"/>
              </a:rPr>
              <a:t>mrejonlopez@crea-sset.com</a:t>
            </a:r>
            <a:endParaRPr lang="es-ES" dirty="0" smtClean="0">
              <a:latin typeface="Baskerville Old Face" panose="02020602080505020303" pitchFamily="18" charset="0"/>
            </a:endParaRPr>
          </a:p>
          <a:p>
            <a:pPr marL="0" indent="0">
              <a:buNone/>
            </a:pPr>
            <a:r>
              <a:rPr lang="es-ES" dirty="0" smtClean="0">
                <a:latin typeface="Baskerville Old Face" panose="02020602080505020303" pitchFamily="18" charset="0"/>
                <a:hlinkClick r:id="rId4"/>
              </a:rPr>
              <a:t>www.crea-sset.com</a:t>
            </a:r>
            <a:endParaRPr lang="es-ES" dirty="0">
              <a:latin typeface="Baskerville Old Face" panose="02020602080505020303" pitchFamily="18" charset="0"/>
            </a:endParaRPr>
          </a:p>
          <a:p>
            <a:pPr marL="0" indent="0">
              <a:buNone/>
            </a:pPr>
            <a:r>
              <a:rPr lang="es-ES" dirty="0" smtClean="0">
                <a:latin typeface="Baskerville Old Face" panose="02020602080505020303" pitchFamily="18" charset="0"/>
              </a:rPr>
              <a:t>Twitter: @paccioliaccount</a:t>
            </a:r>
          </a:p>
          <a:p>
            <a:pPr marL="0" indent="0">
              <a:buNone/>
            </a:pPr>
            <a:r>
              <a:rPr lang="es-ES" dirty="0" smtClean="0">
                <a:latin typeface="Baskerville Old Face" panose="02020602080505020303" pitchFamily="18" charset="0"/>
              </a:rPr>
              <a:t>LinkedIn</a:t>
            </a:r>
          </a:p>
          <a:p>
            <a:pPr marL="0" indent="0">
              <a:buNone/>
            </a:pPr>
            <a:r>
              <a:rPr lang="es-ES" dirty="0" smtClean="0">
                <a:latin typeface="Baskerville Old Face" panose="02020602080505020303" pitchFamily="18" charset="0"/>
              </a:rPr>
              <a:t>Facebook</a:t>
            </a:r>
          </a:p>
          <a:p>
            <a:pPr marL="0" indent="0">
              <a:buNone/>
            </a:pPr>
            <a:endParaRPr lang="es-ES" dirty="0" smtClean="0"/>
          </a:p>
          <a:p>
            <a:pPr marL="0" indent="0">
              <a:buNone/>
            </a:pPr>
            <a:endParaRPr lang="es-ES" dirty="0"/>
          </a:p>
        </p:txBody>
      </p:sp>
      <p:pic>
        <p:nvPicPr>
          <p:cNvPr id="1030" name="Picture 6" descr="Manuel Rej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4450" y="220469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fld id="{5EF7F6D6-9E6E-4DBE-B3CF-76D1DC762B84}" type="slidenum">
              <a:rPr lang="es-ES" smtClean="0"/>
              <a:t>62</a:t>
            </a:fld>
            <a:endParaRPr lang="es-ES" dirty="0"/>
          </a:p>
        </p:txBody>
      </p:sp>
      <p:sp>
        <p:nvSpPr>
          <p:cNvPr id="4" name="Marcador de pie de página 3"/>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4258476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txBox="1">
            <a:spLocks noGrp="1"/>
          </p:cNvSpPr>
          <p:nvPr>
            <p:ph idx="1"/>
          </p:nvPr>
        </p:nvSpPr>
        <p:spPr>
          <a:xfrm>
            <a:off x="395536" y="881979"/>
            <a:ext cx="8229600" cy="5343001"/>
          </a:xfrm>
          <a:prstGeom prst="rect">
            <a:avLst/>
          </a:prstGeom>
          <a:noFill/>
        </p:spPr>
        <p:txBody>
          <a:bodyPr wrap="square" rtlCol="0">
            <a:spAutoFit/>
          </a:bodyPr>
          <a:lstStyle/>
          <a:p>
            <a:pPr marL="0" indent="0" algn="ctr">
              <a:buNone/>
            </a:pPr>
            <a:r>
              <a:rPr lang="es-ES" sz="2800" b="1" u="sng" dirty="0" smtClean="0"/>
              <a:t>Entrada en vigor </a:t>
            </a:r>
            <a:r>
              <a:rPr lang="es-ES" sz="2800" b="1" u="sng" dirty="0" smtClean="0">
                <a:sym typeface="Wingdings" panose="05000000000000000000" pitchFamily="2" charset="2"/>
              </a:rPr>
              <a:t> </a:t>
            </a:r>
            <a:r>
              <a:rPr lang="es-ES" sz="2800" b="1" u="sng" dirty="0">
                <a:sym typeface="Wingdings" panose="05000000000000000000" pitchFamily="2" charset="2"/>
              </a:rPr>
              <a:t>3</a:t>
            </a:r>
            <a:r>
              <a:rPr lang="es-ES" sz="2800" b="1" u="sng" dirty="0" smtClean="0">
                <a:sym typeface="Wingdings" panose="05000000000000000000" pitchFamily="2" charset="2"/>
              </a:rPr>
              <a:t> Hitos</a:t>
            </a:r>
            <a:endParaRPr lang="es-ES" sz="2800" b="1" u="sng" dirty="0" smtClean="0"/>
          </a:p>
          <a:p>
            <a:pPr marL="0" indent="0" algn="ctr">
              <a:buNone/>
            </a:pPr>
            <a:endParaRPr lang="es-ES" sz="1800" dirty="0"/>
          </a:p>
          <a:p>
            <a:pPr marL="0" indent="0">
              <a:buNone/>
            </a:pPr>
            <a:r>
              <a:rPr lang="es-ES" sz="1800" b="1" u="sng" dirty="0" smtClean="0">
                <a:solidFill>
                  <a:srgbClr val="0070C0"/>
                </a:solidFill>
                <a:effectLst>
                  <a:outerShdw blurRad="38100" dist="38100" dir="2700000" algn="tl">
                    <a:srgbClr val="000000">
                      <a:alpha val="43137"/>
                    </a:srgbClr>
                  </a:outerShdw>
                </a:effectLst>
              </a:rPr>
              <a:t>Entrada </a:t>
            </a:r>
            <a:r>
              <a:rPr lang="es-ES" sz="1800" b="1" u="sng" dirty="0">
                <a:solidFill>
                  <a:srgbClr val="0070C0"/>
                </a:solidFill>
                <a:effectLst>
                  <a:outerShdw blurRad="38100" dist="38100" dir="2700000" algn="tl">
                    <a:srgbClr val="000000">
                      <a:alpha val="43137"/>
                    </a:srgbClr>
                  </a:outerShdw>
                </a:effectLst>
              </a:rPr>
              <a:t>en vigor: 1 de julio siguiente a su </a:t>
            </a:r>
            <a:r>
              <a:rPr lang="es-ES" sz="1800" b="1" u="sng" dirty="0" smtClean="0">
                <a:solidFill>
                  <a:srgbClr val="0070C0"/>
                </a:solidFill>
                <a:effectLst>
                  <a:outerShdw blurRad="38100" dist="38100" dir="2700000" algn="tl">
                    <a:srgbClr val="000000">
                      <a:alpha val="43137"/>
                    </a:srgbClr>
                  </a:outerShdw>
                </a:effectLst>
              </a:rPr>
              <a:t>aprobación (¿2019?), con dos excepciones</a:t>
            </a:r>
          </a:p>
          <a:p>
            <a:pPr marL="0" indent="0" algn="ctr">
              <a:buNone/>
            </a:pPr>
            <a:endParaRPr lang="es-ES" sz="1800" b="1" dirty="0"/>
          </a:p>
          <a:p>
            <a:pPr marL="0" indent="0" algn="just">
              <a:buNone/>
            </a:pPr>
            <a:r>
              <a:rPr lang="es-ES" sz="1800" b="1" dirty="0" smtClean="0"/>
              <a:t>a) Aplicable </a:t>
            </a:r>
            <a:r>
              <a:rPr lang="es-ES" sz="1800" b="1" dirty="0"/>
              <a:t>para los trabajos de auditoría de </a:t>
            </a:r>
            <a:r>
              <a:rPr lang="es-ES" sz="1800" b="1" dirty="0" smtClean="0"/>
              <a:t>cuentas correspondientes </a:t>
            </a:r>
            <a:r>
              <a:rPr lang="es-ES" sz="1800" b="1" dirty="0"/>
              <a:t>a ejercicios </a:t>
            </a:r>
            <a:r>
              <a:rPr lang="es-ES" sz="1800" b="1" dirty="0" smtClean="0"/>
              <a:t>económicos anuales </a:t>
            </a:r>
            <a:r>
              <a:rPr lang="es-ES" sz="1800" b="1" dirty="0"/>
              <a:t>que </a:t>
            </a:r>
            <a:r>
              <a:rPr lang="es-ES" sz="1800" b="1" dirty="0" smtClean="0"/>
              <a:t>se inicien </a:t>
            </a:r>
            <a:r>
              <a:rPr lang="es-ES" sz="1800" b="1" dirty="0"/>
              <a:t>con posterioridad a la entrada en vigor </a:t>
            </a:r>
            <a:r>
              <a:rPr lang="es-ES" sz="1800" b="1" dirty="0" smtClean="0"/>
              <a:t>del Reglamento (por ejemplo 1-1-20):</a:t>
            </a:r>
            <a:endParaRPr lang="es-ES" sz="1800" b="1" dirty="0"/>
          </a:p>
          <a:p>
            <a:pPr algn="just"/>
            <a:r>
              <a:rPr lang="es-ES" sz="1800" dirty="0"/>
              <a:t>Modalidades de auditoría de cuentas  </a:t>
            </a:r>
            <a:r>
              <a:rPr lang="es-ES" sz="1800" dirty="0" smtClean="0"/>
              <a:t>(art </a:t>
            </a:r>
            <a:r>
              <a:rPr lang="es-ES" sz="1800" dirty="0"/>
              <a:t>9 a 19)</a:t>
            </a:r>
          </a:p>
          <a:p>
            <a:pPr algn="just"/>
            <a:r>
              <a:rPr lang="es-ES" sz="1800" dirty="0"/>
              <a:t>Independencia </a:t>
            </a:r>
            <a:r>
              <a:rPr lang="es-ES" sz="1800" dirty="0" smtClean="0"/>
              <a:t>(art </a:t>
            </a:r>
            <a:r>
              <a:rPr lang="es-ES" sz="1800" dirty="0"/>
              <a:t>37 a 64)</a:t>
            </a:r>
          </a:p>
          <a:p>
            <a:pPr algn="just"/>
            <a:r>
              <a:rPr lang="es-ES" sz="1800" dirty="0"/>
              <a:t>Auditoría Entidades de Interés </a:t>
            </a:r>
            <a:r>
              <a:rPr lang="es-ES" sz="1800" dirty="0" smtClean="0"/>
              <a:t>Público </a:t>
            </a:r>
            <a:r>
              <a:rPr lang="es-ES" sz="1800" dirty="0"/>
              <a:t>(75 a 86)</a:t>
            </a:r>
          </a:p>
          <a:p>
            <a:pPr marL="0" indent="0" algn="just">
              <a:buNone/>
            </a:pPr>
            <a:endParaRPr lang="es-ES" sz="1800" dirty="0"/>
          </a:p>
          <a:p>
            <a:pPr marL="0" indent="0">
              <a:buNone/>
            </a:pPr>
            <a:r>
              <a:rPr lang="es-ES" sz="1800" b="1" dirty="0" smtClean="0"/>
              <a:t>b) 1-1-2021: lo dispuesto </a:t>
            </a:r>
            <a:r>
              <a:rPr lang="es-ES" sz="1800" b="1" dirty="0"/>
              <a:t>en el capítulo IV del título II, en el artículo 72.2 y en el artículo </a:t>
            </a:r>
            <a:r>
              <a:rPr lang="es-ES" sz="1800" b="1" dirty="0" smtClean="0"/>
              <a:t>86:</a:t>
            </a:r>
            <a:endParaRPr lang="es-ES" sz="1800" b="1" dirty="0"/>
          </a:p>
          <a:p>
            <a:r>
              <a:rPr lang="es-ES" sz="1800" dirty="0"/>
              <a:t>Organización Interna (</a:t>
            </a:r>
            <a:r>
              <a:rPr lang="es-ES" sz="1800" dirty="0" smtClean="0"/>
              <a:t>art. </a:t>
            </a:r>
            <a:r>
              <a:rPr lang="es-ES" sz="1800" dirty="0"/>
              <a:t>66 a 71)</a:t>
            </a:r>
          </a:p>
          <a:p>
            <a:r>
              <a:rPr lang="es-ES" sz="1800" dirty="0"/>
              <a:t>Deberes de custodia y secreto (art 72.2)</a:t>
            </a:r>
          </a:p>
          <a:p>
            <a:r>
              <a:rPr lang="es-ES" sz="1800" dirty="0"/>
              <a:t>Estructura organizativa </a:t>
            </a:r>
            <a:r>
              <a:rPr lang="es-ES" sz="1800" dirty="0" smtClean="0"/>
              <a:t>Entidades de Interés Público </a:t>
            </a:r>
            <a:r>
              <a:rPr lang="es-ES" sz="1800" dirty="0"/>
              <a:t>(</a:t>
            </a:r>
            <a:r>
              <a:rPr lang="es-ES" sz="1800" dirty="0" smtClean="0"/>
              <a:t>art. </a:t>
            </a:r>
            <a:r>
              <a:rPr lang="es-ES" sz="1800" dirty="0"/>
              <a:t>86)</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233907"/>
            <a:ext cx="1619250"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3E5787D7-D0DF-4A78-86FF-45FF7B6AC598}" type="slidenum">
              <a:rPr lang="es-ES" smtClean="0"/>
              <a:t>7</a:t>
            </a:fld>
            <a:endParaRPr lang="es-ES" dirty="0"/>
          </a:p>
        </p:txBody>
      </p:sp>
      <p:sp>
        <p:nvSpPr>
          <p:cNvPr id="3" name="Marcador de pie de página 2"/>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2902912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435280" cy="4525963"/>
          </a:xfrm>
        </p:spPr>
        <p:txBody>
          <a:bodyPr>
            <a:normAutofit fontScale="92500" lnSpcReduction="20000"/>
          </a:bodyPr>
          <a:lstStyle/>
          <a:p>
            <a:pPr marL="0" indent="0" algn="just">
              <a:buNone/>
            </a:pPr>
            <a:r>
              <a:rPr lang="es-ES" sz="1800" dirty="0" smtClean="0"/>
              <a:t>- Más </a:t>
            </a:r>
            <a:r>
              <a:rPr lang="es-ES" sz="1800" b="1" dirty="0" smtClean="0"/>
              <a:t>obligaciones</a:t>
            </a:r>
            <a:r>
              <a:rPr lang="es-ES" sz="1800" dirty="0" smtClean="0"/>
              <a:t> de:</a:t>
            </a:r>
          </a:p>
          <a:p>
            <a:pPr algn="just">
              <a:buAutoNum type="alphaLcParenR"/>
            </a:pPr>
            <a:r>
              <a:rPr lang="es-ES" sz="1800" dirty="0" smtClean="0"/>
              <a:t>Documentación</a:t>
            </a:r>
          </a:p>
          <a:p>
            <a:pPr algn="just">
              <a:buAutoNum type="alphaLcParenR"/>
            </a:pPr>
            <a:r>
              <a:rPr lang="es-ES" sz="1800" dirty="0" smtClean="0"/>
              <a:t>Comunicación</a:t>
            </a:r>
          </a:p>
          <a:p>
            <a:pPr algn="just">
              <a:buAutoNum type="alphaLcParenR"/>
            </a:pPr>
            <a:r>
              <a:rPr lang="es-ES" sz="1800" dirty="0" smtClean="0"/>
              <a:t>Mantenimiento de registros</a:t>
            </a:r>
          </a:p>
          <a:p>
            <a:pPr algn="just">
              <a:buAutoNum type="alphaLcParenR"/>
            </a:pPr>
            <a:r>
              <a:rPr lang="es-ES" sz="1800" dirty="0" smtClean="0"/>
              <a:t>Acreditación</a:t>
            </a:r>
          </a:p>
          <a:p>
            <a:pPr algn="just">
              <a:buAutoNum type="alphaLcParenR"/>
            </a:pPr>
            <a:r>
              <a:rPr lang="es-ES" sz="1800" dirty="0" smtClean="0"/>
              <a:t>Recorte de plazos</a:t>
            </a:r>
          </a:p>
          <a:p>
            <a:pPr algn="just">
              <a:buAutoNum type="alphaLcParenR"/>
            </a:pPr>
            <a:r>
              <a:rPr lang="es-ES" sz="1800" dirty="0" smtClean="0"/>
              <a:t>Controles</a:t>
            </a:r>
            <a:endParaRPr lang="es-ES" sz="1800" dirty="0"/>
          </a:p>
          <a:p>
            <a:pPr marL="0" indent="0" algn="just">
              <a:buNone/>
            </a:pPr>
            <a:endParaRPr lang="es-ES" sz="1800" dirty="0" smtClean="0"/>
          </a:p>
          <a:p>
            <a:pPr marL="0" indent="0" algn="just">
              <a:buNone/>
            </a:pPr>
            <a:r>
              <a:rPr lang="es-ES" sz="1800" dirty="0" smtClean="0"/>
              <a:t>- </a:t>
            </a:r>
            <a:r>
              <a:rPr lang="es-ES" sz="1800" b="1" dirty="0" smtClean="0"/>
              <a:t>Costes del implementación elevados</a:t>
            </a:r>
            <a:r>
              <a:rPr lang="es-ES" sz="1800" dirty="0" smtClean="0"/>
              <a:t>: recursos humanos, tecnología, auditores ROAC…</a:t>
            </a:r>
          </a:p>
          <a:p>
            <a:pPr marL="0" indent="0" algn="just">
              <a:buNone/>
            </a:pPr>
            <a:endParaRPr lang="es-ES" sz="1800" dirty="0" smtClean="0"/>
          </a:p>
          <a:p>
            <a:pPr marL="0" indent="0" algn="just">
              <a:buNone/>
            </a:pPr>
            <a:r>
              <a:rPr lang="es-ES" sz="1800" dirty="0" smtClean="0"/>
              <a:t>- El incumplimiento de las obligaciones son posibles </a:t>
            </a:r>
            <a:r>
              <a:rPr lang="es-ES" sz="1800" b="1" dirty="0" smtClean="0"/>
              <a:t>infracciones y sanciones. </a:t>
            </a:r>
            <a:r>
              <a:rPr lang="es-ES" sz="1800" dirty="0" smtClean="0"/>
              <a:t> </a:t>
            </a:r>
            <a:endParaRPr lang="es-ES" sz="1800" dirty="0"/>
          </a:p>
          <a:p>
            <a:pPr marL="0" indent="0" algn="just">
              <a:buNone/>
            </a:pPr>
            <a:endParaRPr lang="es-ES" sz="1800" dirty="0"/>
          </a:p>
          <a:p>
            <a:pPr marL="0" indent="0" algn="just">
              <a:buNone/>
            </a:pPr>
            <a:r>
              <a:rPr lang="es-ES" sz="1800" dirty="0" smtClean="0"/>
              <a:t>-Dudas sobre si se resuelven las cuestiones de desarrollo de la i</a:t>
            </a:r>
            <a:r>
              <a:rPr lang="es-ES" sz="1800" b="1" dirty="0" smtClean="0"/>
              <a:t>ndependencia </a:t>
            </a:r>
            <a:r>
              <a:rPr lang="es-ES" sz="1800" dirty="0" smtClean="0"/>
              <a:t>propuestas en la LAC 22/2015.</a:t>
            </a:r>
          </a:p>
          <a:p>
            <a:pPr marL="0" indent="0" algn="just">
              <a:buNone/>
            </a:pPr>
            <a:endParaRPr lang="es-ES" sz="1800" dirty="0"/>
          </a:p>
          <a:p>
            <a:pPr marL="0" indent="0" algn="just">
              <a:buNone/>
            </a:pPr>
            <a:r>
              <a:rPr lang="es-ES" sz="1800" dirty="0" smtClean="0"/>
              <a:t>-</a:t>
            </a:r>
            <a:r>
              <a:rPr lang="es-ES" sz="1800" b="1" dirty="0" smtClean="0"/>
              <a:t>Honorarios</a:t>
            </a:r>
          </a:p>
        </p:txBody>
      </p:sp>
      <p:sp>
        <p:nvSpPr>
          <p:cNvPr id="4" name="3 Marcador de número de diapositiva"/>
          <p:cNvSpPr>
            <a:spLocks noGrp="1"/>
          </p:cNvSpPr>
          <p:nvPr>
            <p:ph type="sldNum" sz="quarter" idx="12"/>
          </p:nvPr>
        </p:nvSpPr>
        <p:spPr/>
        <p:txBody>
          <a:bodyPr/>
          <a:lstStyle/>
          <a:p>
            <a:fld id="{3E5787D7-D0DF-4A78-86FF-45FF7B6AC598}" type="slidenum">
              <a:rPr lang="es-ES" smtClean="0"/>
              <a:t>8</a:t>
            </a:fld>
            <a:endParaRPr lang="es-ES" dirty="0"/>
          </a:p>
        </p:txBody>
      </p:sp>
      <p:sp>
        <p:nvSpPr>
          <p:cNvPr id="2" name="CuadroTexto 1"/>
          <p:cNvSpPr txBox="1"/>
          <p:nvPr/>
        </p:nvSpPr>
        <p:spPr>
          <a:xfrm>
            <a:off x="611560" y="404664"/>
            <a:ext cx="8075240" cy="1077218"/>
          </a:xfrm>
          <a:prstGeom prst="rect">
            <a:avLst/>
          </a:prstGeom>
          <a:noFill/>
        </p:spPr>
        <p:txBody>
          <a:bodyPr wrap="square" rtlCol="0">
            <a:spAutoFit/>
          </a:bodyPr>
          <a:lstStyle/>
          <a:p>
            <a:pPr algn="ctr"/>
            <a:r>
              <a:rPr lang="es-ES" sz="3200" dirty="0" smtClean="0">
                <a:latin typeface="+mj-lt"/>
                <a:ea typeface="+mj-ea"/>
                <a:cs typeface="+mj-cs"/>
              </a:rPr>
              <a:t>Características generales del </a:t>
            </a:r>
          </a:p>
          <a:p>
            <a:pPr algn="ctr"/>
            <a:r>
              <a:rPr lang="es-ES" sz="3200" dirty="0" smtClean="0">
                <a:latin typeface="+mj-lt"/>
                <a:ea typeface="+mj-ea"/>
                <a:cs typeface="+mj-cs"/>
              </a:rPr>
              <a:t>proyecto de Reglamento</a:t>
            </a:r>
            <a:endParaRPr lang="es-ES" sz="3200" dirty="0">
              <a:latin typeface="+mj-lt"/>
              <a:ea typeface="+mj-ea"/>
              <a:cs typeface="+mj-cs"/>
            </a:endParaRPr>
          </a:p>
        </p:txBody>
      </p:sp>
      <p:sp>
        <p:nvSpPr>
          <p:cNvPr id="5" name="Marcador de pie de página 4"/>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05542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772816"/>
            <a:ext cx="8424936" cy="3456384"/>
          </a:xfrm>
        </p:spPr>
        <p:txBody>
          <a:bodyPr>
            <a:normAutofit/>
          </a:bodyPr>
          <a:lstStyle/>
          <a:p>
            <a:pPr marL="0" indent="0" algn="just">
              <a:buNone/>
            </a:pPr>
            <a:r>
              <a:rPr lang="es-ES" sz="1900" b="1" dirty="0" smtClean="0"/>
              <a:t>CARACTERÍSTICAS PRINCIPALES</a:t>
            </a:r>
          </a:p>
          <a:p>
            <a:pPr algn="just"/>
            <a:r>
              <a:rPr lang="es-ES" sz="1900" dirty="0" smtClean="0"/>
              <a:t>Asegurar el cumplimiento de la normativa que le aplica a la auditora. </a:t>
            </a:r>
          </a:p>
          <a:p>
            <a:pPr algn="just"/>
            <a:r>
              <a:rPr lang="es-ES" sz="1900" dirty="0" smtClean="0"/>
              <a:t>Debe ser aprobada por un órgano competente y formalizada por escrito.</a:t>
            </a:r>
          </a:p>
          <a:p>
            <a:pPr algn="just"/>
            <a:r>
              <a:rPr lang="es-ES" sz="1900" dirty="0" smtClean="0"/>
              <a:t>Asignar responsabilidades, tareas, funciones a todos los niveles necesarios </a:t>
            </a:r>
            <a:r>
              <a:rPr lang="es-ES" sz="1900" dirty="0" smtClean="0">
                <a:solidFill>
                  <a:srgbClr val="FF0000"/>
                </a:solidFill>
              </a:rPr>
              <a:t>(¿qué es un nivel necesario?)</a:t>
            </a:r>
          </a:p>
          <a:p>
            <a:pPr algn="just"/>
            <a:r>
              <a:rPr lang="es-ES" sz="1900" dirty="0" smtClean="0"/>
              <a:t>Debe permitir la </a:t>
            </a:r>
            <a:r>
              <a:rPr lang="es-ES" sz="1900" u="sng" dirty="0" smtClean="0"/>
              <a:t>coordinación de todas las partes intervinientes </a:t>
            </a:r>
            <a:r>
              <a:rPr lang="es-ES" sz="1900" dirty="0" smtClean="0"/>
              <a:t>en los trabajos de auditoría, ya sea personal propio como externo.</a:t>
            </a:r>
          </a:p>
          <a:p>
            <a:pPr algn="just"/>
            <a:r>
              <a:rPr lang="es-ES" sz="1900" dirty="0" smtClean="0"/>
              <a:t>La organización interna debe estar adaptada a la dimensión del auditor de cuentas o sociedad de auditoría, tanto en naturaleza de los trabajos como en la complejidad de los mismos </a:t>
            </a:r>
            <a:r>
              <a:rPr lang="es-ES" sz="1900" dirty="0" smtClean="0">
                <a:solidFill>
                  <a:srgbClr val="FF0000"/>
                </a:solidFill>
              </a:rPr>
              <a:t>(no se entra en mucho detalle).</a:t>
            </a:r>
            <a:endParaRPr lang="es-ES" sz="1900" b="1" i="1" dirty="0">
              <a:solidFill>
                <a:srgbClr val="FF0000"/>
              </a:solidFill>
            </a:endParaRPr>
          </a:p>
          <a:p>
            <a:pPr marL="0" indent="0" algn="just">
              <a:buNone/>
            </a:pPr>
            <a:endParaRPr lang="es-ES" sz="2100" dirty="0" smtClean="0"/>
          </a:p>
        </p:txBody>
      </p:sp>
      <p:sp>
        <p:nvSpPr>
          <p:cNvPr id="4" name="3 Marcador de número de diapositiva"/>
          <p:cNvSpPr>
            <a:spLocks noGrp="1"/>
          </p:cNvSpPr>
          <p:nvPr>
            <p:ph type="sldNum" sz="quarter" idx="12"/>
          </p:nvPr>
        </p:nvSpPr>
        <p:spPr/>
        <p:txBody>
          <a:bodyPr/>
          <a:lstStyle/>
          <a:p>
            <a:fld id="{3E5787D7-D0DF-4A78-86FF-45FF7B6AC598}" type="slidenum">
              <a:rPr lang="es-ES" smtClean="0"/>
              <a:t>9</a:t>
            </a:fld>
            <a:endParaRPr lang="es-ES" dirty="0"/>
          </a:p>
        </p:txBody>
      </p:sp>
      <p:sp>
        <p:nvSpPr>
          <p:cNvPr id="5" name="4 Rectángulo"/>
          <p:cNvSpPr/>
          <p:nvPr/>
        </p:nvSpPr>
        <p:spPr>
          <a:xfrm>
            <a:off x="251520" y="335416"/>
            <a:ext cx="8640960" cy="861774"/>
          </a:xfrm>
          <a:prstGeom prst="rect">
            <a:avLst/>
          </a:prstGeom>
        </p:spPr>
        <p:txBody>
          <a:bodyPr wrap="square">
            <a:spAutoFit/>
          </a:bodyPr>
          <a:lstStyle/>
          <a:p>
            <a:pPr algn="ctr"/>
            <a:r>
              <a:rPr lang="es-ES" sz="3200" dirty="0" smtClean="0"/>
              <a:t>Organización Interna</a:t>
            </a:r>
            <a:endParaRPr lang="es-ES" sz="3200" dirty="0"/>
          </a:p>
          <a:p>
            <a:pPr algn="ctr"/>
            <a:endParaRPr lang="es-ES" i="1" dirty="0" smtClean="0"/>
          </a:p>
        </p:txBody>
      </p:sp>
      <p:sp>
        <p:nvSpPr>
          <p:cNvPr id="2" name="Rectángulo 1"/>
          <p:cNvSpPr/>
          <p:nvPr/>
        </p:nvSpPr>
        <p:spPr>
          <a:xfrm>
            <a:off x="467544" y="2091914"/>
            <a:ext cx="7920880" cy="369332"/>
          </a:xfrm>
          <a:prstGeom prst="rect">
            <a:avLst/>
          </a:prstGeom>
        </p:spPr>
        <p:txBody>
          <a:bodyPr wrap="square">
            <a:spAutoFit/>
          </a:bodyPr>
          <a:lstStyle/>
          <a:p>
            <a:pPr algn="just"/>
            <a:endParaRPr lang="es-ES" dirty="0"/>
          </a:p>
        </p:txBody>
      </p:sp>
      <p:sp>
        <p:nvSpPr>
          <p:cNvPr id="6" name="Marcador de pie de página 5"/>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4267891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2566</TotalTime>
  <Words>6468</Words>
  <Application>Microsoft Office PowerPoint</Application>
  <PresentationFormat>Presentación en pantalla (4:3)</PresentationFormat>
  <Paragraphs>585</Paragraphs>
  <Slides>62</Slides>
  <Notes>10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62</vt:i4>
      </vt:variant>
    </vt:vector>
  </HeadingPairs>
  <TitlesOfParts>
    <vt:vector size="67" baseType="lpstr">
      <vt:lpstr>Arial</vt:lpstr>
      <vt:lpstr>Baskerville Old Face</vt:lpstr>
      <vt:lpstr>Calibri</vt:lpstr>
      <vt:lpstr>Wingdings</vt:lpstr>
      <vt:lpstr>Tema de Office</vt:lpstr>
      <vt:lpstr>REVISIÓN DE NOVEDADES  EN AUDITORÍA  (MENCIÓN ESPECIAL AL PROYECTO DE REGLAMENTO)  Manuel Rejón Auditor de Cuentas  Profesor del Master de Auditoría de la Universidad de Granada  Sevilla, 7 de febrero de 2019 </vt:lpstr>
      <vt:lpstr>Programa</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normativa de referencia</vt:lpstr>
      <vt:lpstr>Directrices sobre la presentación de informes no financieros (Metodología para la presentación de información no financiera) (2017/C 215/01)</vt:lpstr>
      <vt:lpstr>¿En qué consiste el Estado de Información No Financiera (ENF)?</vt:lpstr>
      <vt:lpstr>¿Cuáles son los indicadores generalmente aceptados y cumplen con las Directrices de la Comisión Europea?</vt:lpstr>
      <vt:lpstr>¿Qué sociedades de capital están obligadas a incluir un estado de información no financiera (EINF) en su informe de gestión, individual o consolidado, de los ejercicios iniciados a partir del 1-1-2018?</vt:lpstr>
      <vt:lpstr>¿Qué sociedades de capital están obligadas a incluir un estado de información no financiera (EINF) en su informe de gestión, individual o consolidado, de los ejercicios iniciados a partir del 1-1-2018?</vt:lpstr>
      <vt:lpstr>El Prestador Independiente de Servicios de Verificación</vt:lpstr>
      <vt:lpstr>La posición del  Consejo General de Economistas</vt:lpstr>
      <vt:lpstr>El trabajo del auditor de cuentas respecto del estado de información no financiera</vt:lpstr>
      <vt:lpstr>Presentación de PowerPoint</vt:lpstr>
      <vt:lpstr>Consultas auditoría ICAC (BOICAC 113)</vt:lpstr>
      <vt:lpstr>Consultas auditoría ICAC (BOICAC 113)</vt:lpstr>
      <vt:lpstr>Consultas auditoría ICAC (BOICAC 113)</vt:lpstr>
      <vt:lpstr>Consultas auditoría ICAC (BOICAC 113)</vt:lpstr>
      <vt:lpstr>Consultas auditoría ICAC (BOICAC 115)</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REAL DECRETO POR EL QUE SE APRUEBA EL REGLAMENTO DE DESARROLLO DE LA LEY 22/2015, DE 20 DE JULIO, DE AUDITORÍA DE CUENTAS</dc:title>
  <dc:creator>USUARIO</dc:creator>
  <cp:lastModifiedBy>Manuel</cp:lastModifiedBy>
  <cp:revision>144</cp:revision>
  <dcterms:created xsi:type="dcterms:W3CDTF">2018-11-08T10:46:40Z</dcterms:created>
  <dcterms:modified xsi:type="dcterms:W3CDTF">2019-02-07T11:51:14Z</dcterms:modified>
</cp:coreProperties>
</file>