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handoutMasterIdLst>
    <p:handoutMasterId r:id="rId46"/>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1" r:id="rId34"/>
    <p:sldId id="290" r:id="rId35"/>
    <p:sldId id="292" r:id="rId36"/>
    <p:sldId id="293" r:id="rId37"/>
    <p:sldId id="294" r:id="rId38"/>
    <p:sldId id="295" r:id="rId39"/>
    <p:sldId id="296" r:id="rId40"/>
    <p:sldId id="297" r:id="rId41"/>
    <p:sldId id="299" r:id="rId42"/>
    <p:sldId id="300" r:id="rId43"/>
    <p:sldId id="301" r:id="rId44"/>
  </p:sldIdLst>
  <p:sldSz cx="12192000" cy="6858000"/>
  <p:notesSz cx="6797675" cy="987425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86"/>
    <p:restoredTop sz="94737"/>
  </p:normalViewPr>
  <p:slideViewPr>
    <p:cSldViewPr snapToGrid="0" snapToObjects="1">
      <p:cViewPr varScale="1">
        <p:scale>
          <a:sx n="115" d="100"/>
          <a:sy n="115" d="100"/>
        </p:scale>
        <p:origin x="-1026" y="-10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08" d="100"/>
          <a:sy n="108" d="100"/>
        </p:scale>
        <p:origin x="1864" y="192"/>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extLst>
          </p:cNvPr>
          <p:cNvSpPr>
            <a:spLocks noGrp="1"/>
          </p:cNvSpPr>
          <p:nvPr>
            <p:ph type="hdr" sz="quarter"/>
          </p:nvPr>
        </p:nvSpPr>
        <p:spPr>
          <a:xfrm>
            <a:off x="0" y="0"/>
            <a:ext cx="2946400"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a:extLst>
              <a:ext uri="{FF2B5EF4-FFF2-40B4-BE49-F238E27FC236}"/>
            </a:extLst>
          </p:cNvPr>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472AB91-FC62-4258-AFC7-39D3CE6915BE}" type="datetimeFigureOut">
              <a:rPr lang="es-ES"/>
              <a:pPr>
                <a:defRPr/>
              </a:pPr>
              <a:t>26/10/2018</a:t>
            </a:fld>
            <a:endParaRPr lang="es-ES"/>
          </a:p>
        </p:txBody>
      </p:sp>
      <p:sp>
        <p:nvSpPr>
          <p:cNvPr id="4" name="Marcador de pie de página 3">
            <a:extLst>
              <a:ext uri="{FF2B5EF4-FFF2-40B4-BE49-F238E27FC236}"/>
            </a:extLst>
          </p:cNvPr>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5" name="Marcador de número de diapositiva 4">
            <a:extLst>
              <a:ext uri="{FF2B5EF4-FFF2-40B4-BE49-F238E27FC236}"/>
            </a:extLst>
          </p:cNvPr>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F42DFC0-20E2-4F65-8596-4FF28181417D}"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49688" y="0"/>
            <a:ext cx="2946400" cy="4953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FA4EAAE-6FF3-4F8D-9659-F243C90C08FA}" type="datetimeFigureOut">
              <a:rPr lang="es-ES"/>
              <a:pPr>
                <a:defRPr/>
              </a:pPr>
              <a:t>26/10/2018</a:t>
            </a:fld>
            <a:endParaRPr lang="es-ES"/>
          </a:p>
        </p:txBody>
      </p:sp>
      <p:sp>
        <p:nvSpPr>
          <p:cNvPr id="4" name="Marcador de imagen de diapositiva 3"/>
          <p:cNvSpPr>
            <a:spLocks noGrp="1" noRot="1" noChangeAspect="1"/>
          </p:cNvSpPr>
          <p:nvPr>
            <p:ph type="sldImg" idx="2"/>
          </p:nvPr>
        </p:nvSpPr>
        <p:spPr>
          <a:xfrm>
            <a:off x="436563" y="1235075"/>
            <a:ext cx="5924550" cy="3332163"/>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s-ES" noProof="0"/>
              <a:t>Editar los estilos de texto del patrón
Segundo nivel
Tercer nivel
Cuarto nivel
Quinto nivel</a:t>
            </a:r>
          </a:p>
        </p:txBody>
      </p:sp>
      <p:sp>
        <p:nvSpPr>
          <p:cNvPr id="6" name="Marcador de pie de página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E21A17E-4060-4859-A816-034FA77AF30A}"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742950" indent="-285750" algn="l" rtl="0" fontAlgn="base">
      <a:spcBef>
        <a:spcPct val="30000"/>
      </a:spcBef>
      <a:spcAft>
        <a:spcPct val="0"/>
      </a:spcAft>
      <a:defRPr sz="1200" kern="1200">
        <a:solidFill>
          <a:schemeClr val="tx1"/>
        </a:solidFill>
        <a:latin typeface="+mn-lt"/>
        <a:ea typeface="+mn-ea"/>
        <a:cs typeface="+mn-cs"/>
      </a:defRPr>
    </a:lvl2pPr>
    <a:lvl3pPr marL="1143000" indent="-228600" algn="l" rtl="0" fontAlgn="base">
      <a:spcBef>
        <a:spcPct val="30000"/>
      </a:spcBef>
      <a:spcAft>
        <a:spcPct val="0"/>
      </a:spcAft>
      <a:defRPr sz="1200" kern="1200">
        <a:solidFill>
          <a:schemeClr val="tx1"/>
        </a:solidFill>
        <a:latin typeface="+mn-lt"/>
        <a:ea typeface="+mn-ea"/>
        <a:cs typeface="+mn-cs"/>
      </a:defRPr>
    </a:lvl3pPr>
    <a:lvl4pPr marL="1600200" indent="-228600" algn="l" rtl="0" fontAlgn="base">
      <a:spcBef>
        <a:spcPct val="30000"/>
      </a:spcBef>
      <a:spcAft>
        <a:spcPct val="0"/>
      </a:spcAft>
      <a:defRPr sz="1200" kern="1200">
        <a:solidFill>
          <a:schemeClr val="tx1"/>
        </a:solidFill>
        <a:latin typeface="+mn-lt"/>
        <a:ea typeface="+mn-ea"/>
        <a:cs typeface="+mn-cs"/>
      </a:defRPr>
    </a:lvl4pPr>
    <a:lvl5pPr marL="2057400" indent="-2286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Marcador de imagen de diapositiva 1"/>
          <p:cNvSpPr>
            <a:spLocks noGrp="1" noRot="1" noChangeAspect="1"/>
          </p:cNvSpPr>
          <p:nvPr>
            <p:ph type="sldImg"/>
          </p:nvPr>
        </p:nvSpPr>
        <p:spPr bwMode="auto">
          <a:noFill/>
          <a:ln>
            <a:solidFill>
              <a:srgbClr val="000000"/>
            </a:solidFill>
            <a:miter lim="800000"/>
            <a:headEnd/>
            <a:tailEnd/>
          </a:ln>
        </p:spPr>
      </p:sp>
      <p:sp>
        <p:nvSpPr>
          <p:cNvPr id="24578"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4579"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5683E5-A8D0-4FD8-AD82-2A12DE8D5DE0}" type="slidenum">
              <a:rPr lang="es-ES">
                <a:cs typeface="Arial" charset="0"/>
              </a:rPr>
              <a:pPr fontAlgn="base">
                <a:spcBef>
                  <a:spcPct val="0"/>
                </a:spcBef>
                <a:spcAft>
                  <a:spcPct val="0"/>
                </a:spcAft>
              </a:pPr>
              <a:t>9</a:t>
            </a:fld>
            <a:endParaRPr lang="es-E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imagen de diapositiva 1"/>
          <p:cNvSpPr>
            <a:spLocks noGrp="1" noRot="1" noChangeAspect="1"/>
          </p:cNvSpPr>
          <p:nvPr>
            <p:ph type="sldImg"/>
          </p:nvPr>
        </p:nvSpPr>
        <p:spPr bwMode="auto">
          <a:noFill/>
          <a:ln>
            <a:solidFill>
              <a:srgbClr val="000000"/>
            </a:solidFill>
            <a:miter lim="800000"/>
            <a:headEnd/>
            <a:tailEnd/>
          </a:ln>
        </p:spPr>
      </p:sp>
      <p:sp>
        <p:nvSpPr>
          <p:cNvPr id="30722"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30723"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A7D657-2369-455A-B6BA-1A9963F608F4}" type="slidenum">
              <a:rPr lang="es-ES">
                <a:cs typeface="Arial" charset="0"/>
              </a:rPr>
              <a:pPr fontAlgn="base">
                <a:spcBef>
                  <a:spcPct val="0"/>
                </a:spcBef>
                <a:spcAft>
                  <a:spcPct val="0"/>
                </a:spcAft>
              </a:pPr>
              <a:t>14</a:t>
            </a:fld>
            <a:endParaRPr lang="es-E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Marcador de imagen de diapositiva 1"/>
          <p:cNvSpPr>
            <a:spLocks noGrp="1" noRot="1" noChangeAspect="1"/>
          </p:cNvSpPr>
          <p:nvPr>
            <p:ph type="sldImg"/>
          </p:nvPr>
        </p:nvSpPr>
        <p:spPr bwMode="auto">
          <a:noFill/>
          <a:ln>
            <a:solidFill>
              <a:srgbClr val="000000"/>
            </a:solidFill>
            <a:miter lim="800000"/>
            <a:headEnd/>
            <a:tailEnd/>
          </a:ln>
        </p:spPr>
      </p:sp>
      <p:sp>
        <p:nvSpPr>
          <p:cNvPr id="49154"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49155"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459252-F5D6-4528-A53D-DFAE73850D07}" type="slidenum">
              <a:rPr lang="es-ES">
                <a:cs typeface="Arial" charset="0"/>
              </a:rPr>
              <a:pPr fontAlgn="base">
                <a:spcBef>
                  <a:spcPct val="0"/>
                </a:spcBef>
                <a:spcAft>
                  <a:spcPct val="0"/>
                </a:spcAft>
              </a:pPr>
              <a:t>31</a:t>
            </a:fld>
            <a:endParaRPr lang="es-E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743DCE46-94BC-414B-BB11-95D2A1F07F88}" type="datetimeFigureOut">
              <a:rPr lang="es-ES"/>
              <a:pPr>
                <a:defRPr/>
              </a:pPr>
              <a:t>26/10/2018</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D785C305-8BA9-4ED7-B3C0-EFC0C6B936A0}"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extLst>
          </p:cNvPr>
          <p:cNvSpPr>
            <a:spLocks noGrp="1"/>
          </p:cNvSpPr>
          <p:nvPr>
            <p:ph type="body" orient="vert" idx="1"/>
          </p:nvPr>
        </p:nvSpPr>
        <p:spPr/>
        <p:txBody>
          <a:bodyPr vert="eaVert"/>
          <a:lstStyle/>
          <a:p>
            <a:r>
              <a:rPr lang="es-ES"/>
              <a:t>Editar los estilos de texto del patrón
Segundo nivel
Tercer nivel
Cuarto nivel
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ED3A18F0-A13D-4A10-B9DE-C8591A76D983}" type="datetimeFigureOut">
              <a:rPr lang="es-ES"/>
              <a:pPr>
                <a:defRPr/>
              </a:pPr>
              <a:t>26/10/2018</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09C36213-6539-400A-BF05-E3ACEA7F15AC}"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8D37B350-E59E-49B2-80E5-19CEAC15B658}" type="datetimeFigureOut">
              <a:rPr lang="es-ES"/>
              <a:pPr>
                <a:defRPr/>
              </a:pPr>
              <a:t>26/10/2018</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E13D5C98-B2B8-4FF8-B2AD-5C00DE247092}"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extLst>
          </p:cNvPr>
          <p:cNvSpPr>
            <a:spLocks noGrp="1"/>
          </p:cNvSpPr>
          <p:nvPr>
            <p:ph idx="1"/>
          </p:nvPr>
        </p:nvSpPr>
        <p:spPr/>
        <p:txBody>
          <a:bodyPr/>
          <a:lstStyle/>
          <a:p>
            <a:r>
              <a:rPr lang="es-ES"/>
              <a:t>Editar los estilos de texto del patrón
Segundo nivel
Tercer nivel
Cuarto nivel
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5E3AF6D0-B28B-4EC5-9F83-9394A0D243F0}" type="datetimeFigureOut">
              <a:rPr lang="es-ES"/>
              <a:pPr>
                <a:defRPr/>
              </a:pPr>
              <a:t>26/10/2018</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29FDD29A-8197-4F3F-BFF7-741679F0C29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C9B997B5-2945-4786-95A0-6686968C0D12}" type="datetimeFigureOut">
              <a:rPr lang="es-ES"/>
              <a:pPr>
                <a:defRPr/>
              </a:pPr>
              <a:t>26/10/2018</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CBF86961-1683-4C93-BF7F-15C78FA9469D}"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p>
        </p:txBody>
      </p:sp>
      <p:sp>
        <p:nvSpPr>
          <p:cNvPr id="4" name="Marcador de contenido 3">
            <a:extLst>
              <a:ext uri="{FF2B5EF4-FFF2-40B4-BE49-F238E27FC236}"/>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p>
        </p:txBody>
      </p:sp>
      <p:sp>
        <p:nvSpPr>
          <p:cNvPr id="5" name="Marcador de fecha 3">
            <a:extLst>
              <a:ext uri="{FF2B5EF4-FFF2-40B4-BE49-F238E27FC236}"/>
            </a:extLst>
          </p:cNvPr>
          <p:cNvSpPr>
            <a:spLocks noGrp="1"/>
          </p:cNvSpPr>
          <p:nvPr>
            <p:ph type="dt" sz="half" idx="10"/>
          </p:nvPr>
        </p:nvSpPr>
        <p:spPr/>
        <p:txBody>
          <a:bodyPr/>
          <a:lstStyle>
            <a:lvl1pPr>
              <a:defRPr/>
            </a:lvl1pPr>
          </a:lstStyle>
          <a:p>
            <a:pPr>
              <a:defRPr/>
            </a:pPr>
            <a:fld id="{D4EC562C-DEE5-45E2-AEBB-613CB7161C49}" type="datetimeFigureOut">
              <a:rPr lang="es-ES"/>
              <a:pPr>
                <a:defRPr/>
              </a:pPr>
              <a:t>26/10/2018</a:t>
            </a:fld>
            <a:endParaRPr lang="es-ES"/>
          </a:p>
        </p:txBody>
      </p:sp>
      <p:sp>
        <p:nvSpPr>
          <p:cNvPr id="6"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29F820E1-FEBE-4AF7-B0A9-8BDE51148CFB}"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4" name="Marcador de contenido 3">
            <a:extLst>
              <a:ext uri="{FF2B5EF4-FFF2-40B4-BE49-F238E27FC236}"/>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p>
        </p:txBody>
      </p:sp>
      <p:sp>
        <p:nvSpPr>
          <p:cNvPr id="5" name="Marcador de texto 4">
            <a:extLst>
              <a:ext uri="{FF2B5EF4-FFF2-40B4-BE49-F238E27FC236}"/>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6" name="Marcador de contenido 5">
            <a:extLst>
              <a:ext uri="{FF2B5EF4-FFF2-40B4-BE49-F238E27FC236}"/>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p>
        </p:txBody>
      </p:sp>
      <p:sp>
        <p:nvSpPr>
          <p:cNvPr id="7" name="Marcador de fecha 3">
            <a:extLst>
              <a:ext uri="{FF2B5EF4-FFF2-40B4-BE49-F238E27FC236}"/>
            </a:extLst>
          </p:cNvPr>
          <p:cNvSpPr>
            <a:spLocks noGrp="1"/>
          </p:cNvSpPr>
          <p:nvPr>
            <p:ph type="dt" sz="half" idx="10"/>
          </p:nvPr>
        </p:nvSpPr>
        <p:spPr/>
        <p:txBody>
          <a:bodyPr/>
          <a:lstStyle>
            <a:lvl1pPr>
              <a:defRPr/>
            </a:lvl1pPr>
          </a:lstStyle>
          <a:p>
            <a:pPr>
              <a:defRPr/>
            </a:pPr>
            <a:fld id="{F9B39646-A584-4A69-9251-2131AA57E2D9}" type="datetimeFigureOut">
              <a:rPr lang="es-ES"/>
              <a:pPr>
                <a:defRPr/>
              </a:pPr>
              <a:t>26/10/2018</a:t>
            </a:fld>
            <a:endParaRPr lang="es-ES"/>
          </a:p>
        </p:txBody>
      </p:sp>
      <p:sp>
        <p:nvSpPr>
          <p:cNvPr id="8"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9"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841E0F6A-6F43-4AEB-8253-BDEF78964F02}"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fecha 3">
            <a:extLst>
              <a:ext uri="{FF2B5EF4-FFF2-40B4-BE49-F238E27FC236}"/>
            </a:extLst>
          </p:cNvPr>
          <p:cNvSpPr>
            <a:spLocks noGrp="1"/>
          </p:cNvSpPr>
          <p:nvPr>
            <p:ph type="dt" sz="half" idx="10"/>
          </p:nvPr>
        </p:nvSpPr>
        <p:spPr/>
        <p:txBody>
          <a:bodyPr/>
          <a:lstStyle>
            <a:lvl1pPr>
              <a:defRPr/>
            </a:lvl1pPr>
          </a:lstStyle>
          <a:p>
            <a:pPr>
              <a:defRPr/>
            </a:pPr>
            <a:fld id="{0B9C317A-5BF1-474D-B4EC-8F403329589A}" type="datetimeFigureOut">
              <a:rPr lang="es-ES"/>
              <a:pPr>
                <a:defRPr/>
              </a:pPr>
              <a:t>26/10/2018</a:t>
            </a:fld>
            <a:endParaRPr lang="es-ES"/>
          </a:p>
        </p:txBody>
      </p:sp>
      <p:sp>
        <p:nvSpPr>
          <p:cNvPr id="4"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5"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BBED60ED-9389-4A8D-A7EF-1107BC40166B}"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a:extLst>
              <a:ext uri="{FF2B5EF4-FFF2-40B4-BE49-F238E27FC236}"/>
            </a:extLst>
          </p:cNvPr>
          <p:cNvSpPr>
            <a:spLocks noGrp="1"/>
          </p:cNvSpPr>
          <p:nvPr>
            <p:ph type="dt" sz="half" idx="10"/>
          </p:nvPr>
        </p:nvSpPr>
        <p:spPr/>
        <p:txBody>
          <a:bodyPr/>
          <a:lstStyle>
            <a:lvl1pPr>
              <a:defRPr/>
            </a:lvl1pPr>
          </a:lstStyle>
          <a:p>
            <a:pPr>
              <a:defRPr/>
            </a:pPr>
            <a:fld id="{2CEC0943-0A3C-44EB-937A-5A429959CB1D}" type="datetimeFigureOut">
              <a:rPr lang="es-ES"/>
              <a:pPr>
                <a:defRPr/>
              </a:pPr>
              <a:t>26/10/2018</a:t>
            </a:fld>
            <a:endParaRPr lang="es-ES"/>
          </a:p>
        </p:txBody>
      </p:sp>
      <p:sp>
        <p:nvSpPr>
          <p:cNvPr id="3"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4"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4E47B647-83BF-476F-B8CA-9137571585E1}"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p>
        </p:txBody>
      </p:sp>
      <p:sp>
        <p:nvSpPr>
          <p:cNvPr id="4" name="Marcador de texto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3">
            <a:extLst>
              <a:ext uri="{FF2B5EF4-FFF2-40B4-BE49-F238E27FC236}"/>
            </a:extLst>
          </p:cNvPr>
          <p:cNvSpPr>
            <a:spLocks noGrp="1"/>
          </p:cNvSpPr>
          <p:nvPr>
            <p:ph type="dt" sz="half" idx="10"/>
          </p:nvPr>
        </p:nvSpPr>
        <p:spPr/>
        <p:txBody>
          <a:bodyPr/>
          <a:lstStyle>
            <a:lvl1pPr>
              <a:defRPr/>
            </a:lvl1pPr>
          </a:lstStyle>
          <a:p>
            <a:pPr>
              <a:defRPr/>
            </a:pPr>
            <a:fld id="{11EDF130-CC1E-49DD-8392-3D9A61DB2267}" type="datetimeFigureOut">
              <a:rPr lang="es-ES"/>
              <a:pPr>
                <a:defRPr/>
              </a:pPr>
              <a:t>26/10/2018</a:t>
            </a:fld>
            <a:endParaRPr lang="es-ES"/>
          </a:p>
        </p:txBody>
      </p:sp>
      <p:sp>
        <p:nvSpPr>
          <p:cNvPr id="6"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2DEE5FA5-48D5-46E0-AD7E-11643973A898}"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3">
            <a:extLst>
              <a:ext uri="{FF2B5EF4-FFF2-40B4-BE49-F238E27FC236}"/>
            </a:extLst>
          </p:cNvPr>
          <p:cNvSpPr>
            <a:spLocks noGrp="1"/>
          </p:cNvSpPr>
          <p:nvPr>
            <p:ph type="dt" sz="half" idx="10"/>
          </p:nvPr>
        </p:nvSpPr>
        <p:spPr/>
        <p:txBody>
          <a:bodyPr/>
          <a:lstStyle>
            <a:lvl1pPr>
              <a:defRPr/>
            </a:lvl1pPr>
          </a:lstStyle>
          <a:p>
            <a:pPr>
              <a:defRPr/>
            </a:pPr>
            <a:fld id="{86F59ADE-5CB0-4C29-A229-DE265325A07F}" type="datetimeFigureOut">
              <a:rPr lang="es-ES"/>
              <a:pPr>
                <a:defRPr/>
              </a:pPr>
              <a:t>26/10/2018</a:t>
            </a:fld>
            <a:endParaRPr lang="es-ES"/>
          </a:p>
        </p:txBody>
      </p:sp>
      <p:sp>
        <p:nvSpPr>
          <p:cNvPr id="6"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36A72162-85EC-43F9-8F7B-621E1FC8B830}"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Marcador de tex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Editar los estilos de texto del patrón
Segundo nivel
Tercer nivel
Cuarto nivel
Quinto nivel</a:t>
            </a:r>
          </a:p>
        </p:txBody>
      </p:sp>
      <p:sp>
        <p:nvSpPr>
          <p:cNvPr id="4" name="Marcador de fecha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BE34B19-1A79-498A-94A8-133B42DAF0C4}" type="datetimeFigureOut">
              <a:rPr lang="es-ES"/>
              <a:pPr>
                <a:defRPr/>
              </a:pPr>
              <a:t>26/10/2018</a:t>
            </a:fld>
            <a:endParaRPr lang="es-ES"/>
          </a:p>
        </p:txBody>
      </p:sp>
      <p:sp>
        <p:nvSpPr>
          <p:cNvPr id="5" name="Marcador de pie de página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F5025EB-F1FF-489D-B5C6-3E5F6F2F55EA}"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boe.es/buscar/doc.php?id=BOE-A-2014-136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p:cNvSpPr>
            <a:spLocks noGrp="1"/>
          </p:cNvSpPr>
          <p:nvPr>
            <p:ph type="title"/>
          </p:nvPr>
        </p:nvSpPr>
        <p:spPr/>
        <p:txBody>
          <a:bodyPr/>
          <a:lstStyle/>
          <a:p>
            <a:r>
              <a:rPr lang="es-ES" b="1" smtClean="0"/>
              <a:t>Régimen presupuestario local</a:t>
            </a:r>
          </a:p>
        </p:txBody>
      </p:sp>
      <p:sp>
        <p:nvSpPr>
          <p:cNvPr id="15362" name="Marcador de contenido 2"/>
          <p:cNvSpPr>
            <a:spLocks noGrp="1"/>
          </p:cNvSpPr>
          <p:nvPr>
            <p:ph idx="1"/>
          </p:nvPr>
        </p:nvSpPr>
        <p:spPr/>
        <p:txBody>
          <a:bodyPr/>
          <a:lstStyle/>
          <a:p>
            <a:r>
              <a:rPr lang="es-ES" smtClean="0"/>
              <a:t>Titulo VI R.D. L. 2/2004 T-R Ley Reguladora de las HACIENDAS LOCALES : ”Presupuesto y gasto público”</a:t>
            </a:r>
          </a:p>
          <a:p>
            <a:r>
              <a:rPr lang="es-ES" smtClean="0"/>
              <a:t>De los presupuestos (capitulo I) </a:t>
            </a:r>
          </a:p>
          <a:p>
            <a:r>
              <a:rPr lang="es-ES" smtClean="0"/>
              <a:t>Art. 162. Definición.</a:t>
            </a:r>
          </a:p>
          <a:p>
            <a:pPr lvl="2"/>
            <a:r>
              <a:rPr lang="es-ES" smtClean="0"/>
              <a:t>Los presupuestos generales de las entidades locales constituyen la expresión cifrada, conjunta y sistemática de las obligaciones 	que, como máximo , pueden reconocer la entidad y sus organismos autónomos, y de los derechos que prevean liquidar durante el correspondiente ejercicio, así como las previsiones de ingresos y gastos de las sociedades mercantiles cuyo capital social pertenezca íntegramente a la entidad local correspondiente.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ítulo 1"/>
          <p:cNvSpPr>
            <a:spLocks noGrp="1"/>
          </p:cNvSpPr>
          <p:nvPr>
            <p:ph type="title"/>
          </p:nvPr>
        </p:nvSpPr>
        <p:spPr/>
        <p:txBody>
          <a:bodyPr/>
          <a:lstStyle/>
          <a:p>
            <a:r>
              <a:rPr lang="es-ES" smtClean="0"/>
              <a:t>ESTRUCTURA PRESUPUESTARIA</a:t>
            </a:r>
          </a:p>
        </p:txBody>
      </p:sp>
      <p:sp>
        <p:nvSpPr>
          <p:cNvPr id="25602" name="Marcador de contenido 2"/>
          <p:cNvSpPr>
            <a:spLocks noGrp="1"/>
          </p:cNvSpPr>
          <p:nvPr>
            <p:ph idx="1"/>
          </p:nvPr>
        </p:nvSpPr>
        <p:spPr/>
        <p:txBody>
          <a:bodyPr/>
          <a:lstStyle/>
          <a:p>
            <a:r>
              <a:rPr lang="es-ES" b="1" smtClean="0"/>
              <a:t>Artículo 9. </a:t>
            </a:r>
            <a:r>
              <a:rPr lang="es-ES" i="1" smtClean="0"/>
              <a:t>Clasificación económica del ingreso. </a:t>
            </a:r>
            <a:endParaRPr lang="es-ES" smtClean="0"/>
          </a:p>
          <a:p>
            <a:r>
              <a:rPr lang="es-ES" smtClean="0"/>
              <a:t>1. Las previsiones incluidas en los estados de ingresos del presupuesto de la entidad local se clasificarán separando las operaciones corrientes, las de capital y </a:t>
            </a:r>
            <a:r>
              <a:rPr lang="es-ES" b="1" smtClean="0"/>
              <a:t>las financieras</a:t>
            </a:r>
            <a:r>
              <a:rPr lang="es-ES" smtClean="0"/>
              <a:t>, de acuerdo con la estructura que por capítulos, artículos, conceptos y subconceptos se detalla en el anexo IV de la presente Orden. </a:t>
            </a:r>
          </a:p>
          <a:p>
            <a:r>
              <a:rPr lang="es-ES" smtClean="0"/>
              <a:t>2. La estructura por conceptos y subconceptos es abierta, por lo que podrán crearse los que se consideren necesarios cuando no figuren en la estructura que esta Orden establece </a:t>
            </a:r>
          </a:p>
          <a:p>
            <a:endParaRPr lang="es-E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p:cNvSpPr>
            <a:spLocks noGrp="1"/>
          </p:cNvSpPr>
          <p:nvPr>
            <p:ph type="title"/>
          </p:nvPr>
        </p:nvSpPr>
        <p:spPr/>
        <p:txBody>
          <a:bodyPr/>
          <a:lstStyle/>
          <a:p>
            <a:r>
              <a:rPr lang="es-ES" smtClean="0"/>
              <a:t>ESTRUCTURA  PRESUPUESTARIA</a:t>
            </a:r>
          </a:p>
        </p:txBody>
      </p:sp>
      <p:sp>
        <p:nvSpPr>
          <p:cNvPr id="3" name="Marcador de contenido 2">
            <a:extLst>
              <a:ext uri="{FF2B5EF4-FFF2-40B4-BE49-F238E27FC236}"/>
            </a:extLst>
          </p:cNvPr>
          <p:cNvSpPr>
            <a:spLocks noGrp="1"/>
          </p:cNvSpPr>
          <p:nvPr>
            <p:ph idx="1"/>
          </p:nvPr>
        </p:nvSpPr>
        <p:spPr/>
        <p:txBody>
          <a:bodyPr rtlCol="0">
            <a:normAutofit fontScale="92500"/>
          </a:bodyPr>
          <a:lstStyle/>
          <a:p>
            <a:pPr lvl="2" fontAlgn="auto">
              <a:spcAft>
                <a:spcPts val="0"/>
              </a:spcAft>
              <a:buFont typeface="Arial" panose="020B0604020202020204" pitchFamily="34" charset="0"/>
              <a:buChar char="•"/>
              <a:defRPr/>
            </a:pPr>
            <a:r>
              <a:rPr lang="es-ES" sz="3000" b="1" i="1" dirty="0" err="1"/>
              <a:t>Área</a:t>
            </a:r>
            <a:r>
              <a:rPr lang="es-ES" sz="3000" b="1" i="1" dirty="0"/>
              <a:t> de Gasto 1. Servicios </a:t>
            </a:r>
            <a:r>
              <a:rPr lang="es-ES" sz="3000" b="1" i="1" dirty="0" err="1"/>
              <a:t>Públicos</a:t>
            </a:r>
            <a:r>
              <a:rPr lang="es-ES" sz="3000" b="1" i="1" dirty="0"/>
              <a:t> </a:t>
            </a:r>
            <a:r>
              <a:rPr lang="es-ES" sz="3000" b="1" i="1" dirty="0" err="1"/>
              <a:t>Básicos</a:t>
            </a:r>
            <a:r>
              <a:rPr lang="es-ES" sz="3000" b="1" i="1" dirty="0"/>
              <a:t> </a:t>
            </a:r>
            <a:endParaRPr lang="es-ES" sz="3000" b="1" dirty="0"/>
          </a:p>
          <a:p>
            <a:pPr fontAlgn="auto">
              <a:spcAft>
                <a:spcPts val="0"/>
              </a:spcAft>
              <a:buFont typeface="Arial" panose="020B0604020202020204" pitchFamily="34" charset="0"/>
              <a:buChar char="•"/>
              <a:defRPr/>
            </a:pPr>
            <a:r>
              <a:rPr lang="es-ES" dirty="0"/>
              <a:t>Comprende esta </a:t>
            </a:r>
            <a:r>
              <a:rPr lang="es-ES" dirty="0" err="1"/>
              <a:t>área</a:t>
            </a:r>
            <a:r>
              <a:rPr lang="es-ES" dirty="0"/>
              <a:t> todos aquellos gastos originados por los servicios </a:t>
            </a:r>
            <a:r>
              <a:rPr lang="es-ES" dirty="0" err="1"/>
              <a:t>públicos</a:t>
            </a:r>
            <a:r>
              <a:rPr lang="es-ES" dirty="0"/>
              <a:t> </a:t>
            </a:r>
            <a:r>
              <a:rPr lang="es-ES" dirty="0" err="1"/>
              <a:t>básicos</a:t>
            </a:r>
            <a:r>
              <a:rPr lang="es-ES" dirty="0"/>
              <a:t> que, con </a:t>
            </a:r>
            <a:r>
              <a:rPr lang="es-ES" dirty="0" err="1"/>
              <a:t>carácter</a:t>
            </a:r>
            <a:r>
              <a:rPr lang="es-ES" dirty="0"/>
              <a:t> obligatorio, deben prestar los municipios, por sí o asociados, con arreglo al </a:t>
            </a:r>
            <a:r>
              <a:rPr lang="es-ES" dirty="0" err="1"/>
              <a:t>artículo</a:t>
            </a:r>
            <a:r>
              <a:rPr lang="es-ES" dirty="0"/>
              <a:t> 26.1 de la Ley 7/1985, de 2 de abril, reguladora de las Bases del </a:t>
            </a:r>
            <a:r>
              <a:rPr lang="es-ES" dirty="0" err="1"/>
              <a:t>Régimen</a:t>
            </a:r>
            <a:r>
              <a:rPr lang="es-ES" dirty="0"/>
              <a:t> Local, o, en su caso, las provincias con arreglo al </a:t>
            </a:r>
            <a:r>
              <a:rPr lang="es-ES" dirty="0" err="1"/>
              <a:t>artículo</a:t>
            </a:r>
            <a:r>
              <a:rPr lang="es-ES" dirty="0"/>
              <a:t> 31.2 de la misma Ley, atendiendo a su </a:t>
            </a:r>
            <a:r>
              <a:rPr lang="es-ES" dirty="0" err="1"/>
              <a:t>función</a:t>
            </a:r>
            <a:r>
              <a:rPr lang="es-ES" dirty="0"/>
              <a:t> de </a:t>
            </a:r>
            <a:r>
              <a:rPr lang="es-ES" dirty="0" err="1"/>
              <a:t>cooperación</a:t>
            </a:r>
            <a:r>
              <a:rPr lang="es-ES" dirty="0"/>
              <a:t> y asistencia a los municipios. </a:t>
            </a:r>
          </a:p>
          <a:p>
            <a:pPr lvl="1" fontAlgn="auto">
              <a:spcAft>
                <a:spcPts val="0"/>
              </a:spcAft>
              <a:buFont typeface="Arial" panose="020B0604020202020204" pitchFamily="34" charset="0"/>
              <a:buChar char="•"/>
              <a:defRPr/>
            </a:pPr>
            <a:r>
              <a:rPr lang="es-ES" b="1" dirty="0" err="1"/>
              <a:t>Política</a:t>
            </a:r>
            <a:r>
              <a:rPr lang="es-ES" b="1" dirty="0"/>
              <a:t> de gasto 13. Seguridad y movilidad ciudadana</a:t>
            </a:r>
            <a:r>
              <a:rPr lang="es-ES" dirty="0"/>
              <a:t>. </a:t>
            </a:r>
          </a:p>
          <a:p>
            <a:pPr fontAlgn="auto">
              <a:spcAft>
                <a:spcPts val="0"/>
              </a:spcAft>
              <a:buFont typeface="Arial" panose="020B0604020202020204" pitchFamily="34" charset="0"/>
              <a:buChar char="•"/>
              <a:defRPr/>
            </a:pPr>
            <a:r>
              <a:rPr lang="es-ES" dirty="0"/>
              <a:t>Comprende todos los gastos de los servicios relacionados con la seguridad y movilidad ciudadana y aquellos que tenga que realizar la Entidad local para colaborar con la </a:t>
            </a:r>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ítulo 1"/>
          <p:cNvSpPr>
            <a:spLocks noGrp="1"/>
          </p:cNvSpPr>
          <p:nvPr>
            <p:ph type="title"/>
          </p:nvPr>
        </p:nvSpPr>
        <p:spPr/>
        <p:txBody>
          <a:bodyPr/>
          <a:lstStyle/>
          <a:p>
            <a:r>
              <a:rPr lang="es-ES" smtClean="0"/>
              <a:t>ESTRUCTURA presupuestaria</a:t>
            </a:r>
          </a:p>
        </p:txBody>
      </p:sp>
      <p:sp>
        <p:nvSpPr>
          <p:cNvPr id="27650" name="Marcador de contenido 2"/>
          <p:cNvSpPr>
            <a:spLocks noGrp="1"/>
          </p:cNvSpPr>
          <p:nvPr>
            <p:ph idx="1"/>
          </p:nvPr>
        </p:nvSpPr>
        <p:spPr/>
        <p:txBody>
          <a:bodyPr/>
          <a:lstStyle/>
          <a:p>
            <a:pPr lvl="1"/>
            <a:r>
              <a:rPr lang="es-ES" sz="3200" b="1" smtClean="0"/>
              <a:t>Grupo de programas</a:t>
            </a:r>
          </a:p>
          <a:p>
            <a:r>
              <a:rPr lang="es-ES" smtClean="0"/>
              <a:t>130. Administración general de la seguridad y protección civil.</a:t>
            </a:r>
          </a:p>
          <a:p>
            <a:r>
              <a:rPr lang="es-ES" smtClean="0"/>
              <a:t> 132. Seguridad y Orden Público.</a:t>
            </a:r>
            <a:br>
              <a:rPr lang="es-ES" smtClean="0"/>
            </a:br>
            <a:r>
              <a:rPr lang="es-ES" smtClean="0"/>
              <a:t>133. Ordenación del tráfico y del estacionamiento.</a:t>
            </a:r>
            <a:br>
              <a:rPr lang="es-ES" smtClean="0"/>
            </a:br>
            <a:r>
              <a:rPr lang="es-ES" smtClean="0"/>
              <a:t>134. Movilidad urbana. </a:t>
            </a:r>
          </a:p>
          <a:p>
            <a:r>
              <a:rPr lang="es-ES" smtClean="0"/>
              <a:t>135. Protección civil.</a:t>
            </a:r>
            <a:br>
              <a:rPr lang="es-ES" smtClean="0"/>
            </a:br>
            <a:r>
              <a:rPr lang="es-ES" smtClean="0"/>
              <a:t>136. Servicio de prevención y extinción de incendios. </a:t>
            </a:r>
          </a:p>
          <a:p>
            <a:endParaRPr lang="es-E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ítulo 1"/>
          <p:cNvSpPr>
            <a:spLocks noGrp="1"/>
          </p:cNvSpPr>
          <p:nvPr>
            <p:ph type="title"/>
          </p:nvPr>
        </p:nvSpPr>
        <p:spPr/>
        <p:txBody>
          <a:bodyPr/>
          <a:lstStyle/>
          <a:p>
            <a:r>
              <a:rPr lang="es-ES" smtClean="0"/>
              <a:t>Esructura por programas. Areas de gasto</a:t>
            </a:r>
          </a:p>
        </p:txBody>
      </p:sp>
      <p:sp>
        <p:nvSpPr>
          <p:cNvPr id="28674" name="Marcador de contenido 2"/>
          <p:cNvSpPr>
            <a:spLocks noGrp="1"/>
          </p:cNvSpPr>
          <p:nvPr>
            <p:ph idx="1"/>
          </p:nvPr>
        </p:nvSpPr>
        <p:spPr/>
        <p:txBody>
          <a:bodyPr/>
          <a:lstStyle/>
          <a:p>
            <a:r>
              <a:rPr lang="es-ES" i="1" smtClean="0"/>
              <a:t>Área de Gasto 1. Servicios Públicos Básicos </a:t>
            </a:r>
            <a:endParaRPr lang="es-ES" smtClean="0"/>
          </a:p>
          <a:p>
            <a:r>
              <a:rPr lang="es-ES" i="1" smtClean="0"/>
              <a:t>Área de Gasto 2. Actuaciones de protección y promoción social </a:t>
            </a:r>
            <a:endParaRPr lang="es-ES" smtClean="0"/>
          </a:p>
          <a:p>
            <a:r>
              <a:rPr lang="es-ES" i="1" smtClean="0"/>
              <a:t>Área de Gasto 3. Producción de bienes públicos de carácter preferente </a:t>
            </a:r>
            <a:endParaRPr lang="es-ES" smtClean="0"/>
          </a:p>
          <a:p>
            <a:r>
              <a:rPr lang="es-ES" i="1" smtClean="0"/>
              <a:t>Área de Gasto 4. Actuaciones de carácter económico </a:t>
            </a:r>
            <a:endParaRPr lang="es-ES" smtClean="0"/>
          </a:p>
          <a:p>
            <a:r>
              <a:rPr lang="es-ES" i="1" smtClean="0"/>
              <a:t>Área de Gasto 9. Actuaciones de carácter general </a:t>
            </a:r>
            <a:endParaRPr lang="es-ES" smtClean="0"/>
          </a:p>
          <a:p>
            <a:r>
              <a:rPr lang="es-ES" i="1" smtClean="0"/>
              <a:t>Área de Gasto 0. Deuda Pública </a:t>
            </a:r>
            <a:endParaRPr lang="es-ES" smtClean="0"/>
          </a:p>
          <a:p>
            <a:endParaRPr lang="es-ES" smtClean="0"/>
          </a:p>
        </p:txBody>
      </p:sp>
      <p:sp>
        <p:nvSpPr>
          <p:cNvPr id="28675" name="Rectángulo 3"/>
          <p:cNvSpPr>
            <a:spLocks noChangeArrowheads="1"/>
          </p:cNvSpPr>
          <p:nvPr/>
        </p:nvSpPr>
        <p:spPr bwMode="auto">
          <a:xfrm>
            <a:off x="3695700" y="3244850"/>
            <a:ext cx="184150" cy="368300"/>
          </a:xfrm>
          <a:prstGeom prst="rect">
            <a:avLst/>
          </a:prstGeom>
          <a:noFill/>
          <a:ln w="9525">
            <a:noFill/>
            <a:miter lim="800000"/>
            <a:headEnd/>
            <a:tailEnd/>
          </a:ln>
        </p:spPr>
        <p:txBody>
          <a:bodyPr wrap="none">
            <a:spAutoFit/>
          </a:bodyPr>
          <a:lstStyle/>
          <a:p>
            <a:endParaRPr lang="es-ES" i="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ítulo 1"/>
          <p:cNvSpPr>
            <a:spLocks noGrp="1"/>
          </p:cNvSpPr>
          <p:nvPr>
            <p:ph type="title"/>
          </p:nvPr>
        </p:nvSpPr>
        <p:spPr/>
        <p:txBody>
          <a:bodyPr/>
          <a:lstStyle/>
          <a:p>
            <a:r>
              <a:rPr lang="es-ES" smtClean="0"/>
              <a:t>ESTRUCTURA PRESUPUESTARIA . INGRESOS</a:t>
            </a:r>
          </a:p>
        </p:txBody>
      </p:sp>
      <p:sp>
        <p:nvSpPr>
          <p:cNvPr id="3" name="Marcador de contenido 2">
            <a:extLst>
              <a:ext uri="{FF2B5EF4-FFF2-40B4-BE49-F238E27FC236}"/>
            </a:extLst>
          </p:cNvPr>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s-ES" dirty="0"/>
              <a:t>Capítulo 1 ..impuestos directos</a:t>
            </a:r>
          </a:p>
          <a:p>
            <a:pPr fontAlgn="auto">
              <a:spcAft>
                <a:spcPts val="0"/>
              </a:spcAft>
              <a:buFont typeface="Arial" panose="020B0604020202020204" pitchFamily="34" charset="0"/>
              <a:buChar char="•"/>
              <a:defRPr/>
            </a:pPr>
            <a:r>
              <a:rPr lang="es-ES" dirty="0"/>
              <a:t>Capitulo 2  impuestos indirectos</a:t>
            </a:r>
          </a:p>
          <a:p>
            <a:pPr fontAlgn="auto">
              <a:spcAft>
                <a:spcPts val="0"/>
              </a:spcAft>
              <a:buFont typeface="Arial" panose="020B0604020202020204" pitchFamily="34" charset="0"/>
              <a:buChar char="•"/>
              <a:defRPr/>
            </a:pPr>
            <a:r>
              <a:rPr lang="es-ES" dirty="0"/>
              <a:t>Capitulo 3 tasas, precios públicos y otros ingresos</a:t>
            </a:r>
          </a:p>
          <a:p>
            <a:pPr fontAlgn="auto">
              <a:spcAft>
                <a:spcPts val="0"/>
              </a:spcAft>
              <a:buFont typeface="Arial" panose="020B0604020202020204" pitchFamily="34" charset="0"/>
              <a:buChar char="•"/>
              <a:defRPr/>
            </a:pPr>
            <a:r>
              <a:rPr lang="es-ES" dirty="0"/>
              <a:t>Capítulo 4 transferencias corrientes.</a:t>
            </a:r>
          </a:p>
          <a:p>
            <a:pPr fontAlgn="auto">
              <a:spcAft>
                <a:spcPts val="0"/>
              </a:spcAft>
              <a:buFont typeface="Arial" panose="020B0604020202020204" pitchFamily="34" charset="0"/>
              <a:buChar char="•"/>
              <a:defRPr/>
            </a:pPr>
            <a:r>
              <a:rPr lang="es-ES" dirty="0"/>
              <a:t>Capítulo 5 ingresos patrimoniales</a:t>
            </a:r>
          </a:p>
          <a:p>
            <a:pPr fontAlgn="auto">
              <a:spcAft>
                <a:spcPts val="0"/>
              </a:spcAft>
              <a:buFont typeface="Arial" panose="020B0604020202020204" pitchFamily="34" charset="0"/>
              <a:buChar char="•"/>
              <a:defRPr/>
            </a:pPr>
            <a:r>
              <a:rPr lang="es-ES" dirty="0"/>
              <a:t>----------------------------------------------- i n g r e s o s   c o r r i e n t e s</a:t>
            </a:r>
          </a:p>
          <a:p>
            <a:pPr fontAlgn="auto">
              <a:spcAft>
                <a:spcPts val="0"/>
              </a:spcAft>
              <a:buFont typeface="Arial" panose="020B0604020202020204" pitchFamily="34" charset="0"/>
              <a:buChar char="•"/>
              <a:defRPr/>
            </a:pPr>
            <a:r>
              <a:rPr lang="es-ES" dirty="0"/>
              <a:t>Capítulo 6 enajenación de inversiones reales</a:t>
            </a:r>
          </a:p>
          <a:p>
            <a:pPr fontAlgn="auto">
              <a:spcAft>
                <a:spcPts val="0"/>
              </a:spcAft>
              <a:buFont typeface="Arial" panose="020B0604020202020204" pitchFamily="34" charset="0"/>
              <a:buChar char="•"/>
              <a:defRPr/>
            </a:pPr>
            <a:r>
              <a:rPr lang="es-ES" dirty="0"/>
              <a:t> capítulo 7 Transferencias de capital.</a:t>
            </a:r>
          </a:p>
          <a:p>
            <a:pPr fontAlgn="auto">
              <a:spcAft>
                <a:spcPts val="0"/>
              </a:spcAft>
              <a:buFont typeface="Arial" panose="020B0604020202020204" pitchFamily="34" charset="0"/>
              <a:buChar char="•"/>
              <a:defRPr/>
            </a:pPr>
            <a:r>
              <a:rPr lang="es-ES" dirty="0"/>
              <a:t>Capítulo 8 activos financieros</a:t>
            </a:r>
          </a:p>
          <a:p>
            <a:pPr fontAlgn="auto">
              <a:spcAft>
                <a:spcPts val="0"/>
              </a:spcAft>
              <a:buFont typeface="Arial" panose="020B0604020202020204" pitchFamily="34" charset="0"/>
              <a:buChar char="•"/>
              <a:defRPr/>
            </a:pPr>
            <a:r>
              <a:rPr lang="es-ES" dirty="0"/>
              <a:t>Capitulo 9 pasivos financieros</a:t>
            </a:r>
          </a:p>
          <a:p>
            <a:pPr fontAlgn="auto">
              <a:spcAft>
                <a:spcPts val="0"/>
              </a:spcAft>
              <a:buFont typeface="Arial" panose="020B0604020202020204" pitchFamily="34" charset="0"/>
              <a:buChar char="•"/>
              <a:defRPr/>
            </a:pPr>
            <a:r>
              <a:rPr lang="es-ES" dirty="0"/>
              <a:t>---------------------------------------------- i n g r e s o s  d e  c a p i t a l</a:t>
            </a:r>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ítulo 1"/>
          <p:cNvSpPr>
            <a:spLocks noGrp="1"/>
          </p:cNvSpPr>
          <p:nvPr>
            <p:ph type="title"/>
          </p:nvPr>
        </p:nvSpPr>
        <p:spPr/>
        <p:txBody>
          <a:bodyPr/>
          <a:lstStyle/>
          <a:p>
            <a:r>
              <a:rPr lang="es-ES" smtClean="0"/>
              <a:t>Vinculación jurídica de los créditos</a:t>
            </a:r>
          </a:p>
        </p:txBody>
      </p:sp>
      <p:sp>
        <p:nvSpPr>
          <p:cNvPr id="31746" name="Marcador de contenido 2"/>
          <p:cNvSpPr>
            <a:spLocks noGrp="1"/>
          </p:cNvSpPr>
          <p:nvPr>
            <p:ph idx="1"/>
          </p:nvPr>
        </p:nvSpPr>
        <p:spPr/>
        <p:txBody>
          <a:bodyPr/>
          <a:lstStyle/>
          <a:p>
            <a:pPr lvl="1"/>
            <a:r>
              <a:rPr lang="es-ES" smtClean="0"/>
              <a:t>Art. 167.4 T-R 2/ 2004 LRHL.</a:t>
            </a:r>
          </a:p>
          <a:p>
            <a:endParaRPr lang="es-ES" smtClean="0"/>
          </a:p>
          <a:p>
            <a:pPr lvl="2"/>
            <a:r>
              <a:rPr lang="es-ES" smtClean="0"/>
              <a:t>”El </a:t>
            </a:r>
            <a:r>
              <a:rPr lang="es-ES" b="1" smtClean="0"/>
              <a:t>control contable </a:t>
            </a:r>
            <a:r>
              <a:rPr lang="es-ES" smtClean="0"/>
              <a:t>de los gastos se realizará sobre la aplicación presupuestaria antes definida </a:t>
            </a:r>
            <a:r>
              <a:rPr lang="es-ES" b="1" u="sng" smtClean="0"/>
              <a:t>y el fiscal sobre el nivel de vinculación determinado conforme dispone el art. 172 de esta ley.</a:t>
            </a:r>
          </a:p>
          <a:p>
            <a:pPr lvl="2"/>
            <a:endParaRPr lang="es-ES" b="1" u="sng" smtClean="0"/>
          </a:p>
          <a:p>
            <a:pPr lvl="1"/>
            <a:r>
              <a:rPr lang="es-ES" b="1" smtClean="0"/>
              <a:t>ART. 172 . T-R 2/2004 LRHL</a:t>
            </a:r>
            <a:r>
              <a:rPr lang="es-ES" smtClean="0"/>
              <a:t>.</a:t>
            </a:r>
          </a:p>
          <a:p>
            <a:pPr lvl="2"/>
            <a:r>
              <a:rPr lang="es-ES" smtClean="0"/>
              <a:t>1 Los créditos para gastos se destinarán exclusivamente a la finalidad específica para la cual hayan sido autorizados en el presupuesto general de la entidad local o por sus modificaciones debidamente aprobadas.</a:t>
            </a:r>
          </a:p>
          <a:p>
            <a:pPr lvl="2"/>
            <a:r>
              <a:rPr lang="es-ES" smtClean="0"/>
              <a:t>2 Los créditos autorizados tienen carácter limitativo y vinculante. </a:t>
            </a:r>
            <a:r>
              <a:rPr lang="es-ES" b="1" smtClean="0"/>
              <a:t>Los niveles de vinculación</a:t>
            </a:r>
            <a:r>
              <a:rPr lang="es-ES" smtClean="0"/>
              <a:t> serán los que vengan establecidos en cada momento por la legislación presupuestaria del Estado, salvo que reglamentariamente se disponga otra cosa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ítulo 1"/>
          <p:cNvSpPr>
            <a:spLocks noGrp="1"/>
          </p:cNvSpPr>
          <p:nvPr>
            <p:ph type="title"/>
          </p:nvPr>
        </p:nvSpPr>
        <p:spPr>
          <a:xfrm>
            <a:off x="838200" y="500063"/>
            <a:ext cx="10515600" cy="1325562"/>
          </a:xfrm>
        </p:spPr>
        <p:txBody>
          <a:bodyPr/>
          <a:lstStyle/>
          <a:p>
            <a:r>
              <a:rPr lang="es-ES" smtClean="0"/>
              <a:t>Vinculación jurídica de los créditos</a:t>
            </a:r>
          </a:p>
        </p:txBody>
      </p:sp>
      <p:sp>
        <p:nvSpPr>
          <p:cNvPr id="3" name="Marcador de contenido 2">
            <a:extLst>
              <a:ext uri="{FF2B5EF4-FFF2-40B4-BE49-F238E27FC236}"/>
            </a:extLst>
          </p:cNvPr>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s-ES" b="1" dirty="0"/>
              <a:t>Real Decreto 500/1.990, de 20 de abril, por el que se desarrolla el capítulo 1 del título sexto, de la ley 39/ 1.988, Reguladora de las haciendas locales:</a:t>
            </a:r>
          </a:p>
          <a:p>
            <a:pPr fontAlgn="auto">
              <a:spcAft>
                <a:spcPts val="0"/>
              </a:spcAft>
              <a:buFont typeface="Arial" panose="020B0604020202020204" pitchFamily="34" charset="0"/>
              <a:buChar char="•"/>
              <a:defRPr/>
            </a:pPr>
            <a:r>
              <a:rPr lang="es-ES" dirty="0"/>
              <a:t>Art. 25 “Los créditos autorizados tienen carácter limitativo y vinculante.(…)</a:t>
            </a:r>
          </a:p>
          <a:p>
            <a:pPr fontAlgn="auto">
              <a:spcAft>
                <a:spcPts val="0"/>
              </a:spcAft>
              <a:buFont typeface="Arial" panose="020B0604020202020204" pitchFamily="34" charset="0"/>
              <a:buChar char="•"/>
              <a:defRPr/>
            </a:pPr>
            <a:r>
              <a:rPr lang="es-ES" dirty="0"/>
              <a:t>Art. 28.1 “En las bases de ejecución del presupuesto se podrá establecer la vinculación de los créditos para gastos en los niveles de desarrollo funcional y económico  que la entidad local considere necesarios para su adecuada gestión.</a:t>
            </a:r>
          </a:p>
          <a:p>
            <a:pPr fontAlgn="auto">
              <a:spcAft>
                <a:spcPts val="0"/>
              </a:spcAft>
              <a:buFont typeface="Arial" panose="020B0604020202020204" pitchFamily="34" charset="0"/>
              <a:buChar char="•"/>
              <a:defRPr/>
            </a:pPr>
            <a:r>
              <a:rPr lang="es-ES" dirty="0"/>
              <a:t>Las entidades locales (…) deberán respetar, en todo caso, las siguientes limitaciones en cuanto a los niveles de vinculación:</a:t>
            </a:r>
          </a:p>
          <a:p>
            <a:pPr fontAlgn="auto">
              <a:spcAft>
                <a:spcPts val="0"/>
              </a:spcAft>
              <a:buFont typeface="Arial" panose="020B0604020202020204" pitchFamily="34" charset="0"/>
              <a:buChar char="•"/>
              <a:defRPr/>
            </a:pPr>
            <a:r>
              <a:rPr lang="es-ES" dirty="0"/>
              <a:t>Respecto a la clasificación FUNCIONAL, el grupo de función y</a:t>
            </a:r>
          </a:p>
          <a:p>
            <a:pPr fontAlgn="auto">
              <a:spcAft>
                <a:spcPts val="0"/>
              </a:spcAft>
              <a:buFont typeface="Arial" panose="020B0604020202020204" pitchFamily="34" charset="0"/>
              <a:buChar char="•"/>
              <a:defRPr/>
            </a:pPr>
            <a:r>
              <a:rPr lang="es-ES" dirty="0"/>
              <a:t>Respecto a la clasificación económica, el capítulo.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ítulo 1"/>
          <p:cNvSpPr>
            <a:spLocks noGrp="1"/>
          </p:cNvSpPr>
          <p:nvPr>
            <p:ph type="title"/>
          </p:nvPr>
        </p:nvSpPr>
        <p:spPr/>
        <p:txBody>
          <a:bodyPr/>
          <a:lstStyle/>
          <a:p>
            <a:r>
              <a:rPr lang="es-ES" smtClean="0"/>
              <a:t>Supuesto vinculación jurídica</a:t>
            </a:r>
            <a:br>
              <a:rPr lang="es-ES" smtClean="0"/>
            </a:br>
            <a:endParaRPr lang="es-ES" smtClean="0"/>
          </a:p>
        </p:txBody>
      </p:sp>
      <p:sp>
        <p:nvSpPr>
          <p:cNvPr id="3" name="Marcador de contenido 2">
            <a:extLst>
              <a:ext uri="{FF2B5EF4-FFF2-40B4-BE49-F238E27FC236}"/>
            </a:extLst>
          </p:cNvPr>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s-ES" dirty="0"/>
              <a:t>Se establece la política de gasto y el artículo como nivel de vinculación jurídica en el capitulo 2 .</a:t>
            </a:r>
          </a:p>
          <a:p>
            <a:pPr fontAlgn="auto">
              <a:spcAft>
                <a:spcPts val="0"/>
              </a:spcAft>
              <a:buFont typeface="Arial" panose="020B0604020202020204" pitchFamily="34" charset="0"/>
              <a:buChar char="•"/>
              <a:defRPr/>
            </a:pPr>
            <a:endParaRPr lang="es-ES" dirty="0"/>
          </a:p>
          <a:p>
            <a:pPr fontAlgn="auto">
              <a:spcAft>
                <a:spcPts val="0"/>
              </a:spcAft>
              <a:buFont typeface="Arial" panose="020B0604020202020204" pitchFamily="34" charset="0"/>
              <a:buChar char="•"/>
              <a:defRPr/>
            </a:pPr>
            <a:r>
              <a:rPr lang="es-ES" dirty="0"/>
              <a:t>Determinar bolsas de vinculación de las siguientes partidas</a:t>
            </a:r>
          </a:p>
          <a:p>
            <a:pPr lvl="1" fontAlgn="auto">
              <a:spcAft>
                <a:spcPts val="0"/>
              </a:spcAft>
              <a:buFont typeface="Arial" panose="020B0604020202020204" pitchFamily="34" charset="0"/>
              <a:buChar char="•"/>
              <a:defRPr/>
            </a:pPr>
            <a:r>
              <a:rPr lang="es-ES" dirty="0"/>
              <a:t>132-212……..75.000</a:t>
            </a:r>
          </a:p>
          <a:p>
            <a:pPr lvl="1" fontAlgn="auto">
              <a:spcAft>
                <a:spcPts val="0"/>
              </a:spcAft>
              <a:buFont typeface="Arial" panose="020B0604020202020204" pitchFamily="34" charset="0"/>
              <a:buChar char="•"/>
              <a:defRPr/>
            </a:pPr>
            <a:r>
              <a:rPr lang="es-ES" dirty="0"/>
              <a:t>132-203………50.000</a:t>
            </a:r>
          </a:p>
          <a:p>
            <a:pPr lvl="1" fontAlgn="auto">
              <a:spcAft>
                <a:spcPts val="0"/>
              </a:spcAft>
              <a:buFont typeface="Arial" panose="020B0604020202020204" pitchFamily="34" charset="0"/>
              <a:buChar char="•"/>
              <a:defRPr/>
            </a:pPr>
            <a:r>
              <a:rPr lang="es-ES" dirty="0"/>
              <a:t>135-204………60.000</a:t>
            </a:r>
          </a:p>
          <a:p>
            <a:pPr lvl="1" fontAlgn="auto">
              <a:spcAft>
                <a:spcPts val="0"/>
              </a:spcAft>
              <a:buFont typeface="Arial" panose="020B0604020202020204" pitchFamily="34" charset="0"/>
              <a:buChar char="•"/>
              <a:defRPr/>
            </a:pPr>
            <a:r>
              <a:rPr lang="es-ES" dirty="0"/>
              <a:t>152-206………70.000</a:t>
            </a:r>
          </a:p>
          <a:p>
            <a:pPr lvl="1" fontAlgn="auto">
              <a:spcAft>
                <a:spcPts val="0"/>
              </a:spcAft>
              <a:buFont typeface="Arial" panose="020B0604020202020204" pitchFamily="34" charset="0"/>
              <a:buChar char="•"/>
              <a:defRPr/>
            </a:pPr>
            <a:r>
              <a:rPr lang="es-ES" dirty="0"/>
              <a:t>136.206………80.000</a:t>
            </a:r>
          </a:p>
          <a:p>
            <a:pPr lvl="1" fontAlgn="auto">
              <a:spcAft>
                <a:spcPts val="0"/>
              </a:spcAft>
              <a:buFont typeface="Arial" panose="020B0604020202020204" pitchFamily="34" charset="0"/>
              <a:buChar char="•"/>
              <a:defRPr/>
            </a:pPr>
            <a:r>
              <a:rPr lang="es-ES" dirty="0"/>
              <a:t>……………………………….bolsa de vinculación: política de gasto 13, art. 20</a:t>
            </a:r>
          </a:p>
          <a:p>
            <a:pPr lvl="7" algn="ctr">
              <a:defRPr/>
            </a:pPr>
            <a:r>
              <a:rPr lang="es-ES" dirty="0"/>
              <a:t> 50.000+60.000+80.000 =190.000 </a:t>
            </a:r>
          </a:p>
          <a:p>
            <a:pPr fontAlgn="auto">
              <a:spcAft>
                <a:spcPts val="0"/>
              </a:spcAft>
              <a:buFont typeface="Arial" panose="020B0604020202020204" pitchFamily="34" charset="0"/>
              <a:buChar char="•"/>
              <a:defRPr/>
            </a:pPr>
            <a:endParaRPr lang="es-ES" dirty="0"/>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ítulo 1"/>
          <p:cNvSpPr>
            <a:spLocks noGrp="1"/>
          </p:cNvSpPr>
          <p:nvPr>
            <p:ph type="title"/>
          </p:nvPr>
        </p:nvSpPr>
        <p:spPr/>
        <p:txBody>
          <a:bodyPr/>
          <a:lstStyle/>
          <a:p>
            <a:r>
              <a:rPr lang="es-ES" smtClean="0"/>
              <a:t>Aprobación del presupuesto</a:t>
            </a:r>
          </a:p>
        </p:txBody>
      </p:sp>
      <p:sp>
        <p:nvSpPr>
          <p:cNvPr id="34818" name="Marcador de contenido 2"/>
          <p:cNvSpPr>
            <a:spLocks noGrp="1"/>
          </p:cNvSpPr>
          <p:nvPr>
            <p:ph idx="1"/>
          </p:nvPr>
        </p:nvSpPr>
        <p:spPr/>
        <p:txBody>
          <a:bodyPr/>
          <a:lstStyle/>
          <a:p>
            <a:r>
              <a:rPr lang="es-ES" sz="1400" b="1" smtClean="0"/>
              <a:t>Artículo 168. Procedimiento de elaboración y aprobación inicial.</a:t>
            </a:r>
          </a:p>
          <a:p>
            <a:r>
              <a:rPr lang="es-ES" sz="1400" smtClean="0"/>
              <a:t>1. El presupuesto de la Entidad Local será formado por su Presidente y a él habrá de unirse la siguiente documentación:</a:t>
            </a:r>
          </a:p>
          <a:p>
            <a:r>
              <a:rPr lang="es-ES" sz="1400" smtClean="0"/>
              <a:t>a) </a:t>
            </a:r>
            <a:r>
              <a:rPr lang="es-ES" sz="1400" b="1" smtClean="0"/>
              <a:t>Memoria explicativa</a:t>
            </a:r>
            <a:r>
              <a:rPr lang="es-ES" sz="1400" smtClean="0"/>
              <a:t> de su contenido y de las principales modificaciones que presente en relación con el vigente.</a:t>
            </a:r>
          </a:p>
          <a:p>
            <a:r>
              <a:rPr lang="es-ES" sz="1400" smtClean="0"/>
              <a:t>b) </a:t>
            </a:r>
            <a:r>
              <a:rPr lang="es-ES" sz="1400" b="1" smtClean="0"/>
              <a:t>Liquidación del presupuesto del ejercicio anterior y avance de la del corriente</a:t>
            </a:r>
            <a:r>
              <a:rPr lang="es-ES" sz="1400" smtClean="0"/>
              <a:t>, referida, al menos, a seis meses del ejercicio corriente.</a:t>
            </a:r>
          </a:p>
          <a:p>
            <a:r>
              <a:rPr lang="es-ES" sz="1400" smtClean="0"/>
              <a:t>c) </a:t>
            </a:r>
            <a:r>
              <a:rPr lang="es-ES" sz="1400" b="1" smtClean="0"/>
              <a:t>Anexo de personal de la Entidad Local</a:t>
            </a:r>
            <a:r>
              <a:rPr lang="es-ES" sz="1400" smtClean="0"/>
              <a:t>.</a:t>
            </a:r>
          </a:p>
          <a:p>
            <a:r>
              <a:rPr lang="es-ES" sz="1400" smtClean="0"/>
              <a:t>d) </a:t>
            </a:r>
            <a:r>
              <a:rPr lang="es-ES" sz="1400" b="1" smtClean="0"/>
              <a:t>Anexo de las inversiones</a:t>
            </a:r>
            <a:r>
              <a:rPr lang="es-ES" sz="1400" smtClean="0"/>
              <a:t> a realizar en el ejercicio.</a:t>
            </a:r>
          </a:p>
          <a:p>
            <a:r>
              <a:rPr lang="es-ES" sz="1400" smtClean="0"/>
              <a:t>e) </a:t>
            </a:r>
            <a:r>
              <a:rPr lang="es-ES" sz="1400" b="1" smtClean="0"/>
              <a:t>Anexo de beneficios fiscales en tributos locales </a:t>
            </a:r>
            <a:r>
              <a:rPr lang="es-ES" sz="1400" smtClean="0"/>
              <a:t>conteniendo información detallada de los beneficios fiscales y su incidencia en los ingresos de cada Entidad Local.</a:t>
            </a:r>
          </a:p>
          <a:p>
            <a:r>
              <a:rPr lang="es-ES" sz="1400" smtClean="0"/>
              <a:t>f) Anexo con información relativa a los </a:t>
            </a:r>
            <a:r>
              <a:rPr lang="es-ES" sz="1400" b="1" smtClean="0"/>
              <a:t>convenios suscritos con las Comunidades Autónomas en materia de gasto social</a:t>
            </a:r>
            <a:r>
              <a:rPr lang="es-ES" sz="1400" smtClean="0"/>
              <a:t>, con especificación de la cuantía de las obligaciones de pago y de los derechos económicos que se deben reconocer en el ejercicio al que se refiere el presupuesto general y de las obligaciones pendientes de pago y derechos económicos pendientes de cobro, reconocidos en ejercicios anteriores, así como de la aplicación o partida presupuestaria en la que se recogen, y la referencia a que dichos convenios incluyen la cláusula de retención de recursos del sistema de financiación a la que se refiere el artículo 57 bis de la Ley 7/1985, de 2 de abril, reguladora de las Bases del Régimen Local.</a:t>
            </a:r>
          </a:p>
          <a:p>
            <a:r>
              <a:rPr lang="es-ES" sz="1400" smtClean="0"/>
              <a:t>g</a:t>
            </a:r>
            <a:r>
              <a:rPr lang="es-ES" sz="1400" b="1" smtClean="0"/>
              <a:t>) Un informe económico-financiero, en el que se expongan las bases utilizadas para la evaluación de los ingresos y de las operaciones de crédito previstas, la suficiencia de los créditos para atender el cumplimiento de las obligaciones exigibles y los gastos de funcionamiento de los servicios y, en consecuencia, la efectiva nivelación del presupuesto.</a:t>
            </a:r>
          </a:p>
          <a:p>
            <a:r>
              <a:rPr lang="es-ES" sz="1400" b="1" smtClean="0"/>
              <a:t/>
            </a:r>
            <a:br>
              <a:rPr lang="es-ES" sz="1400" b="1" smtClean="0"/>
            </a:br>
            <a:endParaRPr lang="es-ES" sz="1400" b="1"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ítulo 1"/>
          <p:cNvSpPr>
            <a:spLocks noGrp="1"/>
          </p:cNvSpPr>
          <p:nvPr>
            <p:ph type="title"/>
          </p:nvPr>
        </p:nvSpPr>
        <p:spPr/>
        <p:txBody>
          <a:bodyPr/>
          <a:lstStyle/>
          <a:p>
            <a:r>
              <a:rPr lang="es-ES" smtClean="0"/>
              <a:t>Aprobación del presupuesto</a:t>
            </a:r>
          </a:p>
        </p:txBody>
      </p:sp>
      <p:sp>
        <p:nvSpPr>
          <p:cNvPr id="3" name="Marcador de contenido 2">
            <a:extLst>
              <a:ext uri="{FF2B5EF4-FFF2-40B4-BE49-F238E27FC236}"/>
            </a:extLst>
          </p:cNvPr>
          <p:cNvSpPr>
            <a:spLocks noGrp="1"/>
          </p:cNvSpPr>
          <p:nvPr>
            <p:ph idx="1"/>
          </p:nvPr>
        </p:nvSpPr>
        <p:spPr/>
        <p:txBody>
          <a:bodyPr rtlCol="0">
            <a:normAutofit fontScale="40000" lnSpcReduction="20000"/>
          </a:bodyPr>
          <a:lstStyle/>
          <a:p>
            <a:pPr fontAlgn="auto">
              <a:spcAft>
                <a:spcPts val="0"/>
              </a:spcAft>
              <a:buFont typeface="Arial" panose="020B0604020202020204" pitchFamily="34" charset="0"/>
              <a:buChar char="•"/>
              <a:defRPr/>
            </a:pPr>
            <a:endParaRPr lang="es-ES" dirty="0"/>
          </a:p>
          <a:p>
            <a:pPr fontAlgn="auto">
              <a:spcAft>
                <a:spcPts val="0"/>
              </a:spcAft>
              <a:buFont typeface="Arial" panose="020B0604020202020204" pitchFamily="34" charset="0"/>
              <a:buChar char="•"/>
              <a:defRPr/>
            </a:pPr>
            <a:endParaRPr lang="es-ES" dirty="0"/>
          </a:p>
          <a:p>
            <a:pPr fontAlgn="auto">
              <a:spcAft>
                <a:spcPts val="0"/>
              </a:spcAft>
              <a:buFont typeface="Arial" panose="020B0604020202020204" pitchFamily="34" charset="0"/>
              <a:buChar char="•"/>
              <a:defRPr/>
            </a:pPr>
            <a:r>
              <a:rPr lang="es-ES" dirty="0"/>
              <a:t>2. </a:t>
            </a:r>
            <a:r>
              <a:rPr lang="es-ES" sz="3800" b="1" dirty="0"/>
              <a:t>El presupuesto de cada uno de los organismos autónomos integrantes del general</a:t>
            </a:r>
            <a:r>
              <a:rPr lang="es-ES" sz="3800" dirty="0"/>
              <a:t>, propuesto inicialmente por el órgano competente de aquéllos, será remitido a la Entidad Local de la que dependan antes del 15 de septiembre de cada año, acompañado de la documentación detallada en el apartado anterior.</a:t>
            </a:r>
          </a:p>
          <a:p>
            <a:pPr fontAlgn="auto">
              <a:spcAft>
                <a:spcPts val="0"/>
              </a:spcAft>
              <a:buFont typeface="Arial" panose="020B0604020202020204" pitchFamily="34" charset="0"/>
              <a:buChar char="•"/>
              <a:defRPr/>
            </a:pPr>
            <a:r>
              <a:rPr lang="es-ES" sz="3800" dirty="0"/>
              <a:t>3. </a:t>
            </a:r>
            <a:r>
              <a:rPr lang="es-ES" sz="3800" b="1" dirty="0"/>
              <a:t>Las sociedades mercantiles</a:t>
            </a:r>
            <a:r>
              <a:rPr lang="es-ES" sz="3800" dirty="0"/>
              <a:t>, incluso de aquellas en cuyo capital sea mayoritaria la participación de la Entidad Local, remitirán a ésta, antes del día 15 de septiembre de cada año, sus previsiones de gastos e ingresos, así como los programas anuales de actuación, inversiones y financiación para el ejercicio siguiente.</a:t>
            </a:r>
          </a:p>
          <a:p>
            <a:pPr fontAlgn="auto">
              <a:spcAft>
                <a:spcPts val="0"/>
              </a:spcAft>
              <a:buFont typeface="Arial" panose="020B0604020202020204" pitchFamily="34" charset="0"/>
              <a:buChar char="•"/>
              <a:defRPr/>
            </a:pPr>
            <a:r>
              <a:rPr lang="es-ES" sz="3800" dirty="0"/>
              <a:t>4. Sobre la base de los presupuestos y estados de previsión a que se refieren los apartados anteriores, </a:t>
            </a:r>
            <a:r>
              <a:rPr lang="es-ES" sz="4000" b="1" i="1" u="sng" dirty="0"/>
              <a:t>el presidente de la entidad formará el presupuesto general y lo remitirá, informado por la Intervención y con los anexos y documentación complementaria detallados en el apartado 1 del artículo 166 y en el presente artículo, al Pleno de la corporación antes del día 15 de octubre para su aprobación, enmienda o devolución.</a:t>
            </a:r>
          </a:p>
          <a:p>
            <a:pPr fontAlgn="auto">
              <a:spcAft>
                <a:spcPts val="0"/>
              </a:spcAft>
              <a:buFont typeface="Arial" panose="020B0604020202020204" pitchFamily="34" charset="0"/>
              <a:buChar char="•"/>
              <a:defRPr/>
            </a:pPr>
            <a:r>
              <a:rPr lang="es-ES" sz="3800" dirty="0"/>
              <a:t>5. El acuerdo de aprobación, que será único, habrá de detallar los presupuestos que integran el presupuesto general, no pudiendo aprobarse ninguno de ellos separadamente.</a:t>
            </a:r>
          </a:p>
          <a:p>
            <a:pPr fontAlgn="auto">
              <a:spcAft>
                <a:spcPts val="0"/>
              </a:spcAft>
              <a:buFont typeface="Arial" panose="020B0604020202020204" pitchFamily="34" charset="0"/>
              <a:buChar char="•"/>
              <a:defRPr/>
            </a:pPr>
            <a:r>
              <a:rPr lang="es-ES" sz="3800" dirty="0"/>
              <a:t>Se modifica por la disposición final 1.2 del Real Decreto-ley 17/2014, de 26 de diciembre. </a:t>
            </a:r>
            <a:r>
              <a:rPr lang="es-ES" sz="3800" dirty="0">
                <a:hlinkClick r:id="rId2"/>
              </a:rPr>
              <a:t>Ref. BOE-A-2014-13613</a:t>
            </a:r>
            <a:r>
              <a:rPr lang="es-ES" sz="3800" dirty="0"/>
              <a:t>.</a:t>
            </a:r>
          </a:p>
          <a:p>
            <a:pPr fontAlgn="auto">
              <a:spcAft>
                <a:spcPts val="0"/>
              </a:spcAft>
              <a:buFont typeface="Arial" panose="020B0604020202020204" pitchFamily="34" charset="0"/>
              <a:buChar char="•"/>
              <a:defRPr/>
            </a:pPr>
            <a:r>
              <a:rPr lang="es-ES" sz="3800" b="1" dirty="0"/>
              <a:t>Última actualización, publicada el 30/12/2014, en vigor a partir del 31/12/2014.</a:t>
            </a:r>
            <a:r>
              <a:rPr lang="es-ES" sz="3800" dirty="0"/>
              <a:t/>
            </a:r>
            <a:br>
              <a:rPr lang="es-ES" sz="3800" dirty="0"/>
            </a:br>
            <a:r>
              <a:rPr lang="es-ES" sz="3800" dirty="0"/>
              <a:t>Texto original, publicado el 09/03/2004, en vigor a partir del 10/03/2004</a:t>
            </a:r>
            <a:r>
              <a:rPr lang="es-ES" dirty="0"/>
              <a:t>.</a:t>
            </a:r>
            <a:br>
              <a:rPr lang="es-ES" dirty="0"/>
            </a:br>
            <a:endParaRPr lang="es-ES" dirty="0"/>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1"/>
          <p:cNvSpPr>
            <a:spLocks noGrp="1"/>
          </p:cNvSpPr>
          <p:nvPr>
            <p:ph type="title"/>
          </p:nvPr>
        </p:nvSpPr>
        <p:spPr>
          <a:xfrm>
            <a:off x="555625" y="141288"/>
            <a:ext cx="10515600" cy="1325562"/>
          </a:xfrm>
        </p:spPr>
        <p:txBody>
          <a:bodyPr/>
          <a:lstStyle/>
          <a:p>
            <a:r>
              <a:rPr lang="es-ES" b="1" smtClean="0"/>
              <a:t>Contenido </a:t>
            </a:r>
            <a:r>
              <a:rPr lang="es-ES" smtClean="0"/>
              <a:t>de los presupuestos (art. 165)</a:t>
            </a:r>
          </a:p>
        </p:txBody>
      </p:sp>
      <p:sp>
        <p:nvSpPr>
          <p:cNvPr id="16386" name="Marcador de contenido 2"/>
          <p:cNvSpPr>
            <a:spLocks noGrp="1"/>
          </p:cNvSpPr>
          <p:nvPr>
            <p:ph idx="1"/>
          </p:nvPr>
        </p:nvSpPr>
        <p:spPr/>
        <p:txBody>
          <a:bodyPr/>
          <a:lstStyle/>
          <a:p>
            <a:r>
              <a:rPr lang="es-ES" smtClean="0"/>
              <a:t>- ESTADOS DE GASTOS : créditos presupuestarios</a:t>
            </a:r>
          </a:p>
          <a:p>
            <a:r>
              <a:rPr lang="es-ES" smtClean="0"/>
              <a:t>ESTADOS DE INGRESOS: estimaciones , previsiones de ingreso</a:t>
            </a:r>
          </a:p>
          <a:p>
            <a:r>
              <a:rPr lang="es-ES" smtClean="0"/>
              <a:t>BASES DE EJECCUCIÓN DEL PRESUPUESTO . Contenido. art. 9 R.D 500</a:t>
            </a:r>
          </a:p>
          <a:p>
            <a:r>
              <a:rPr lang="es-ES" smtClean="0"/>
              <a:t>PRINCIPIOS : </a:t>
            </a:r>
          </a:p>
          <a:p>
            <a:pPr lvl="2"/>
            <a:r>
              <a:rPr lang="es-ES" smtClean="0"/>
              <a:t> PRESUPUESTO BRUTO: </a:t>
            </a:r>
          </a:p>
          <a:p>
            <a:pPr lvl="2"/>
            <a:r>
              <a:rPr lang="es-ES" smtClean="0"/>
              <a:t>NO AFECTACION DE RECURSOS.</a:t>
            </a:r>
          </a:p>
          <a:p>
            <a:pPr lvl="2"/>
            <a:r>
              <a:rPr lang="es-ES" smtClean="0"/>
              <a:t>ANUALIDAD </a:t>
            </a:r>
          </a:p>
          <a:p>
            <a:pPr lvl="2"/>
            <a:r>
              <a:rPr lang="es-ES" smtClean="0"/>
              <a:t>TEMPORALIDAD DE LOS CRÉDITOS</a:t>
            </a:r>
          </a:p>
          <a:p>
            <a:pPr lvl="2"/>
            <a:r>
              <a:rPr lang="es-ES" smtClean="0"/>
              <a:t>NIVELACIÓN : SIN DEFICIT INICIAL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ítulo 1"/>
          <p:cNvSpPr>
            <a:spLocks noGrp="1"/>
          </p:cNvSpPr>
          <p:nvPr>
            <p:ph type="title"/>
          </p:nvPr>
        </p:nvSpPr>
        <p:spPr/>
        <p:txBody>
          <a:bodyPr/>
          <a:lstStyle/>
          <a:p>
            <a:endParaRPr lang="es-ES" smtClean="0"/>
          </a:p>
        </p:txBody>
      </p:sp>
      <p:sp>
        <p:nvSpPr>
          <p:cNvPr id="3" name="Marcador de contenido 2">
            <a:extLst>
              <a:ext uri="{FF2B5EF4-FFF2-40B4-BE49-F238E27FC236}"/>
            </a:extLst>
          </p:cNvPr>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es-ES" b="1" dirty="0"/>
              <a:t>Artículo 169. Publicidad, aprobación definitiva y entrada en vigor.</a:t>
            </a:r>
          </a:p>
          <a:p>
            <a:pPr fontAlgn="auto">
              <a:spcAft>
                <a:spcPts val="0"/>
              </a:spcAft>
              <a:buFont typeface="Arial" panose="020B0604020202020204" pitchFamily="34" charset="0"/>
              <a:buChar char="•"/>
              <a:defRPr/>
            </a:pPr>
            <a:r>
              <a:rPr lang="es-ES" dirty="0"/>
              <a:t>1. </a:t>
            </a:r>
            <a:r>
              <a:rPr lang="es-ES" b="1" i="1" u="sng" dirty="0"/>
              <a:t>Aprobado inicialmente el presupuesto general, se expondrá al público, previo anuncio en el boletín oficial de la provincia o, en su caso, de la comunidad autónoma </a:t>
            </a:r>
            <a:r>
              <a:rPr lang="es-ES" b="1" i="1" u="sng" dirty="0" err="1"/>
              <a:t>uniprovincial</a:t>
            </a:r>
            <a:r>
              <a:rPr lang="es-ES" b="1" i="1" u="sng" dirty="0"/>
              <a:t>, por 15 días, durante los cuales los interesados podrán examinarlos y presentar reclamaciones ante el Pleno</a:t>
            </a:r>
            <a:r>
              <a:rPr lang="es-ES" dirty="0"/>
              <a:t>. </a:t>
            </a:r>
            <a:r>
              <a:rPr lang="es-ES" u="sng" dirty="0"/>
              <a:t>El presupuesto se considerará definitivamente aprobado si durante el citado plazo no se hubiesen presentado reclamaciones ; en caso contrario, el Pleno dispondrá de un plazo de un mes para resolverlas.</a:t>
            </a:r>
          </a:p>
          <a:p>
            <a:pPr fontAlgn="auto">
              <a:spcAft>
                <a:spcPts val="0"/>
              </a:spcAft>
              <a:buFont typeface="Arial" panose="020B0604020202020204" pitchFamily="34" charset="0"/>
              <a:buChar char="•"/>
              <a:defRPr/>
            </a:pPr>
            <a:r>
              <a:rPr lang="es-ES" dirty="0"/>
              <a:t>2. La aprobación definitiva del presupuesto general por el Pleno de la corporación </a:t>
            </a:r>
            <a:r>
              <a:rPr lang="es-ES" b="1" dirty="0"/>
              <a:t>habrá de realizarse antes del día 31 de diciembre del año anterior al del ejercicio en que deba aplicarse.</a:t>
            </a:r>
          </a:p>
          <a:p>
            <a:pPr fontAlgn="auto">
              <a:spcAft>
                <a:spcPts val="0"/>
              </a:spcAft>
              <a:buFont typeface="Arial" panose="020B0604020202020204" pitchFamily="34" charset="0"/>
              <a:buChar char="•"/>
              <a:defRPr/>
            </a:pPr>
            <a:r>
              <a:rPr lang="es-ES" dirty="0"/>
              <a:t>3. El presupuesto general, </a:t>
            </a:r>
            <a:r>
              <a:rPr lang="es-ES" b="1" dirty="0"/>
              <a:t>definitivamente aprobado, será insertado en el boletín oficial </a:t>
            </a:r>
            <a:r>
              <a:rPr lang="es-ES" dirty="0"/>
              <a:t>de la corporación, si lo tuviera, y, resumido por capítulos de cada uno de los presupuestos que lo integran, en el de la provincia o, en su caso, de la comunidad autónoma </a:t>
            </a:r>
            <a:r>
              <a:rPr lang="es-ES" dirty="0" err="1"/>
              <a:t>uniprovincial</a:t>
            </a:r>
            <a:r>
              <a:rPr lang="es-ES" dirty="0"/>
              <a:t>.</a:t>
            </a:r>
          </a:p>
          <a:p>
            <a:pPr fontAlgn="auto">
              <a:spcAft>
                <a:spcPts val="0"/>
              </a:spcAft>
              <a:buFont typeface="Arial" panose="020B0604020202020204" pitchFamily="34" charset="0"/>
              <a:buChar char="•"/>
              <a:defRPr/>
            </a:pPr>
            <a:r>
              <a:rPr lang="es-ES" dirty="0"/>
              <a:t>4. Del presupuesto general definitivamente aprobado se remitirá copia a la Administración del Estado y a la correspondiente comunidad autónoma. La remisión se realizará simultáneamente al envío al boletín oficial a que se refiere el apartado anterior.</a:t>
            </a:r>
          </a:p>
          <a:p>
            <a:pPr fontAlgn="auto">
              <a:spcAft>
                <a:spcPts val="0"/>
              </a:spcAft>
              <a:buFont typeface="Arial" panose="020B0604020202020204" pitchFamily="34" charset="0"/>
              <a:buChar char="•"/>
              <a:defRPr/>
            </a:pPr>
            <a:r>
              <a:rPr lang="es-ES" dirty="0"/>
              <a:t>5. El </a:t>
            </a:r>
            <a:r>
              <a:rPr lang="es-ES" b="1" dirty="0"/>
              <a:t>presupuesto entrará en vigor, en el ejercicio correspondiente, una vez publicado </a:t>
            </a:r>
            <a:r>
              <a:rPr lang="es-ES" dirty="0"/>
              <a:t>en la forma prevista en el apartado 3 de este artículo.</a:t>
            </a:r>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ítulo 1"/>
          <p:cNvSpPr>
            <a:spLocks noGrp="1"/>
          </p:cNvSpPr>
          <p:nvPr>
            <p:ph type="title"/>
          </p:nvPr>
        </p:nvSpPr>
        <p:spPr/>
        <p:txBody>
          <a:bodyPr/>
          <a:lstStyle/>
          <a:p>
            <a:r>
              <a:rPr lang="es-ES" smtClean="0"/>
              <a:t>Prórroga presupuestaria</a:t>
            </a:r>
          </a:p>
        </p:txBody>
      </p:sp>
      <p:sp>
        <p:nvSpPr>
          <p:cNvPr id="3" name="Marcador de contenido 2">
            <a:extLst>
              <a:ext uri="{FF2B5EF4-FFF2-40B4-BE49-F238E27FC236}"/>
            </a:extLst>
          </p:cNvPr>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s-ES" dirty="0"/>
              <a:t>6. Si al iniciarse el ejercicio económico </a:t>
            </a:r>
            <a:r>
              <a:rPr lang="es-ES" b="1" u="sng" dirty="0"/>
              <a:t>no hubiese entrado en vigor el presupuesto correspondiente, se considerará automáticamente prorrogado el del anterior, con sus créditos iniciales, sin perjuicio de las modificaciones que se realicen</a:t>
            </a:r>
            <a:r>
              <a:rPr lang="es-ES" dirty="0"/>
              <a:t> conforme a lo dispuesto en los artículos 177, 178 y 179 de esta ley y hasta la entrada en vigor del nuevo presupuesto. </a:t>
            </a:r>
            <a:r>
              <a:rPr lang="es-ES" b="1" i="1" u="sng" dirty="0"/>
              <a:t>La prórroga </a:t>
            </a:r>
            <a:r>
              <a:rPr lang="es-ES" i="1" u="sng" dirty="0"/>
              <a:t>no afectará a los créditos para servicios o programas que deban concluir en el ejercicio anterior o que estén financiados con crédito u otros ingresos específicos o afectados</a:t>
            </a:r>
            <a:r>
              <a:rPr lang="es-ES" dirty="0"/>
              <a:t>.</a:t>
            </a:r>
          </a:p>
          <a:p>
            <a:pPr fontAlgn="auto">
              <a:spcAft>
                <a:spcPts val="0"/>
              </a:spcAft>
              <a:buFont typeface="Arial" panose="020B0604020202020204" pitchFamily="34" charset="0"/>
              <a:buChar char="•"/>
              <a:defRPr/>
            </a:pPr>
            <a:r>
              <a:rPr lang="es-ES" dirty="0"/>
              <a:t>7. </a:t>
            </a:r>
            <a:r>
              <a:rPr lang="es-ES" i="1" dirty="0"/>
              <a:t>La copia del presupuesto y de sus modificaciones deberá hallarse a disposición del público</a:t>
            </a:r>
            <a:r>
              <a:rPr lang="es-ES" dirty="0"/>
              <a:t>, a efectos informativos, desde su aprobación definitiva hasta la finalización del ejercicio.</a:t>
            </a:r>
          </a:p>
          <a:p>
            <a:pPr fontAlgn="auto">
              <a:spcAft>
                <a:spcPts val="0"/>
              </a:spcAft>
              <a:buFont typeface="Arial" panose="020B0604020202020204" pitchFamily="34" charset="0"/>
              <a:buChar char="•"/>
              <a:defRPr/>
            </a:pPr>
            <a:r>
              <a:rPr lang="es-ES" dirty="0"/>
              <a:t>Art.21 R.D 500/1.990</a:t>
            </a:r>
            <a:br>
              <a:rPr lang="es-ES" dirty="0"/>
            </a:b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ítulo 1"/>
          <p:cNvSpPr>
            <a:spLocks noGrp="1"/>
          </p:cNvSpPr>
          <p:nvPr>
            <p:ph type="title"/>
          </p:nvPr>
        </p:nvSpPr>
        <p:spPr/>
        <p:txBody>
          <a:bodyPr/>
          <a:lstStyle/>
          <a:p>
            <a:r>
              <a:rPr lang="es-ES" smtClean="0"/>
              <a:t>Reclamaciones contra el presupuesto.</a:t>
            </a:r>
          </a:p>
        </p:txBody>
      </p:sp>
      <p:sp>
        <p:nvSpPr>
          <p:cNvPr id="38914" name="Marcador de contenido 2"/>
          <p:cNvSpPr>
            <a:spLocks noGrp="1"/>
          </p:cNvSpPr>
          <p:nvPr>
            <p:ph idx="1"/>
          </p:nvPr>
        </p:nvSpPr>
        <p:spPr/>
        <p:txBody>
          <a:bodyPr/>
          <a:lstStyle/>
          <a:p>
            <a:r>
              <a:rPr lang="es-ES" sz="1800" b="1" smtClean="0"/>
              <a:t>Artículo 170. Reclamación administrativa: legitimación activa y causas.</a:t>
            </a:r>
          </a:p>
          <a:p>
            <a:r>
              <a:rPr lang="es-ES" sz="1800" smtClean="0"/>
              <a:t>1. A los efectos de lo dispuesto en el apartado 1 del artículo anterior, tendrán la consideración de i</a:t>
            </a:r>
            <a:r>
              <a:rPr lang="es-ES" sz="1800" b="1" smtClean="0"/>
              <a:t>nteresados</a:t>
            </a:r>
            <a:r>
              <a:rPr lang="es-ES" sz="1800" smtClean="0"/>
              <a:t>:</a:t>
            </a:r>
          </a:p>
          <a:p>
            <a:r>
              <a:rPr lang="es-ES" sz="1800" smtClean="0"/>
              <a:t>a) Los habitantes en el territorio de la respectiva entidad local.</a:t>
            </a:r>
          </a:p>
          <a:p>
            <a:r>
              <a:rPr lang="es-ES" sz="1800" smtClean="0"/>
              <a:t>b) Los que resulten directamente afectados, aunque no habiten en el territorio de la entidad local.</a:t>
            </a:r>
          </a:p>
          <a:p>
            <a:r>
              <a:rPr lang="es-ES" sz="1800" smtClean="0"/>
              <a:t>c) Los colegios oficiales, cámaras oficiales, sindicatos, asociaciones y demás entidades legalmente constituidas para velar por intereses profesionales o económicos y vecinales, cuando actúen en defensa de los que les son propios.</a:t>
            </a:r>
          </a:p>
          <a:p>
            <a:r>
              <a:rPr lang="es-ES" sz="1800" smtClean="0"/>
              <a:t>2. </a:t>
            </a:r>
            <a:r>
              <a:rPr lang="es-ES" sz="1800" b="1" smtClean="0"/>
              <a:t>Únicamente podrán entablarse reclamaciones contra el presupuesto:</a:t>
            </a:r>
          </a:p>
          <a:p>
            <a:r>
              <a:rPr lang="es-ES" sz="1800" smtClean="0"/>
              <a:t>a) Por no haberse ajustado su elaboración y aprobación a los trámites establecidos en esta ley.</a:t>
            </a:r>
          </a:p>
          <a:p>
            <a:r>
              <a:rPr lang="es-ES" sz="1800" smtClean="0"/>
              <a:t>b) Por omitir el crédito necesario para el cumplimiento de obligaciones exigibles a la entidad local, en virtud de precepto legal o de cualquier otro título legítimo.</a:t>
            </a:r>
          </a:p>
          <a:p>
            <a:r>
              <a:rPr lang="es-ES" sz="1800" smtClean="0"/>
              <a:t>c) Por ser de manifiesta insuficiencia los ingresos con relación a los gastos presupuestados o bien de estos respecto a las necesidades para las que esté previsto.</a:t>
            </a:r>
          </a:p>
          <a:p>
            <a:r>
              <a:rPr lang="es-ES" sz="1800" smtClean="0"/>
              <a:t/>
            </a:r>
            <a:br>
              <a:rPr lang="es-ES" sz="1800" smtClean="0"/>
            </a:br>
            <a:endParaRPr lang="es-ES" sz="1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ítulo 1"/>
          <p:cNvSpPr>
            <a:spLocks noGrp="1"/>
          </p:cNvSpPr>
          <p:nvPr>
            <p:ph type="title"/>
          </p:nvPr>
        </p:nvSpPr>
        <p:spPr/>
        <p:txBody>
          <a:bodyPr/>
          <a:lstStyle/>
          <a:p>
            <a:r>
              <a:rPr lang="es-ES" smtClean="0"/>
              <a:t>Modificaciones presupuestarias</a:t>
            </a:r>
          </a:p>
        </p:txBody>
      </p:sp>
      <p:sp>
        <p:nvSpPr>
          <p:cNvPr id="39938" name="Marcador de contenido 2"/>
          <p:cNvSpPr>
            <a:spLocks noGrp="1"/>
          </p:cNvSpPr>
          <p:nvPr>
            <p:ph idx="1"/>
          </p:nvPr>
        </p:nvSpPr>
        <p:spPr/>
        <p:txBody>
          <a:bodyPr/>
          <a:lstStyle/>
          <a:p>
            <a:r>
              <a:rPr lang="es-ES" smtClean="0"/>
              <a:t>Créditos extraordinarios y suplementos de crédito</a:t>
            </a:r>
          </a:p>
          <a:p>
            <a:r>
              <a:rPr lang="es-ES" smtClean="0"/>
              <a:t>Créditos ampliables</a:t>
            </a:r>
          </a:p>
          <a:p>
            <a:r>
              <a:rPr lang="es-ES" smtClean="0"/>
              <a:t>Generación de créditos por ingresos</a:t>
            </a:r>
          </a:p>
          <a:p>
            <a:r>
              <a:rPr lang="es-ES" smtClean="0"/>
              <a:t>Bajas por anulación </a:t>
            </a:r>
          </a:p>
          <a:p>
            <a:r>
              <a:rPr lang="es-ES" smtClean="0"/>
              <a:t>Incorporaciones de remanentes de crédito</a:t>
            </a:r>
          </a:p>
          <a:p>
            <a:endParaRPr lang="es-E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p:txBody>
          <a:bodyPr/>
          <a:lstStyle/>
          <a:p>
            <a:r>
              <a:rPr lang="es-ES" smtClean="0"/>
              <a:t>Ejecución presupuestaria</a:t>
            </a:r>
            <a:br>
              <a:rPr lang="es-ES" smtClean="0"/>
            </a:br>
            <a:endParaRPr lang="es-ES" smtClean="0"/>
          </a:p>
        </p:txBody>
      </p:sp>
      <p:sp>
        <p:nvSpPr>
          <p:cNvPr id="3" name="Marcador de contenido 2">
            <a:extLst>
              <a:ext uri="{FF2B5EF4-FFF2-40B4-BE49-F238E27FC236}"/>
            </a:extLst>
          </p:cNvPr>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es-ES" b="1" dirty="0"/>
              <a:t>Artículo 184. Fases del procedimiento de gestión de los gastos.</a:t>
            </a:r>
          </a:p>
          <a:p>
            <a:pPr fontAlgn="auto">
              <a:spcAft>
                <a:spcPts val="0"/>
              </a:spcAft>
              <a:buFont typeface="Arial" panose="020B0604020202020204" pitchFamily="34" charset="0"/>
              <a:buChar char="•"/>
              <a:defRPr/>
            </a:pPr>
            <a:endParaRPr lang="es-ES" b="1" dirty="0"/>
          </a:p>
          <a:p>
            <a:pPr fontAlgn="auto">
              <a:spcAft>
                <a:spcPts val="0"/>
              </a:spcAft>
              <a:buFont typeface="Arial" panose="020B0604020202020204" pitchFamily="34" charset="0"/>
              <a:buChar char="•"/>
              <a:defRPr/>
            </a:pPr>
            <a:r>
              <a:rPr lang="es-ES" dirty="0"/>
              <a:t>1. La gestión del presupuesto de gastos se realizará en las </a:t>
            </a:r>
            <a:r>
              <a:rPr lang="es-ES" b="1" i="1" dirty="0"/>
              <a:t>siguientes fases </a:t>
            </a:r>
            <a:r>
              <a:rPr lang="es-ES" dirty="0"/>
              <a:t>cuyo contenido se establecerá reglamentariamente:</a:t>
            </a:r>
          </a:p>
          <a:p>
            <a:pPr fontAlgn="auto">
              <a:spcAft>
                <a:spcPts val="0"/>
              </a:spcAft>
              <a:buFont typeface="Arial" panose="020B0604020202020204" pitchFamily="34" charset="0"/>
              <a:buChar char="•"/>
              <a:defRPr/>
            </a:pPr>
            <a:r>
              <a:rPr lang="es-ES" dirty="0"/>
              <a:t>a) </a:t>
            </a:r>
            <a:r>
              <a:rPr lang="es-ES" sz="3600" dirty="0"/>
              <a:t>A</a:t>
            </a:r>
            <a:r>
              <a:rPr lang="es-ES" dirty="0"/>
              <a:t>utorización de gasto.</a:t>
            </a:r>
          </a:p>
          <a:p>
            <a:pPr fontAlgn="auto">
              <a:spcAft>
                <a:spcPts val="0"/>
              </a:spcAft>
              <a:buFont typeface="Arial" panose="020B0604020202020204" pitchFamily="34" charset="0"/>
              <a:buChar char="•"/>
              <a:defRPr/>
            </a:pPr>
            <a:r>
              <a:rPr lang="es-ES" dirty="0"/>
              <a:t>b) </a:t>
            </a:r>
            <a:r>
              <a:rPr lang="es-ES" sz="3600" dirty="0"/>
              <a:t>D</a:t>
            </a:r>
            <a:r>
              <a:rPr lang="es-ES" dirty="0"/>
              <a:t>isposición o compromiso de gasto.</a:t>
            </a:r>
          </a:p>
          <a:p>
            <a:pPr fontAlgn="auto">
              <a:spcAft>
                <a:spcPts val="0"/>
              </a:spcAft>
              <a:buFont typeface="Arial" panose="020B0604020202020204" pitchFamily="34" charset="0"/>
              <a:buChar char="•"/>
              <a:defRPr/>
            </a:pPr>
            <a:r>
              <a:rPr lang="es-ES" dirty="0"/>
              <a:t>c) Reconocimiento o liquidación de la obligación. (</a:t>
            </a:r>
            <a:r>
              <a:rPr lang="es-ES" sz="3600" dirty="0"/>
              <a:t>O</a:t>
            </a:r>
            <a:r>
              <a:rPr lang="es-ES" dirty="0"/>
              <a:t>)</a:t>
            </a:r>
          </a:p>
          <a:p>
            <a:pPr fontAlgn="auto">
              <a:spcAft>
                <a:spcPts val="0"/>
              </a:spcAft>
              <a:buFont typeface="Arial" panose="020B0604020202020204" pitchFamily="34" charset="0"/>
              <a:buChar char="•"/>
              <a:defRPr/>
            </a:pPr>
            <a:r>
              <a:rPr lang="es-ES" dirty="0"/>
              <a:t>d) Ordenación de pago.(</a:t>
            </a:r>
            <a:r>
              <a:rPr lang="es-ES" sz="4000" dirty="0"/>
              <a:t>P)</a:t>
            </a:r>
          </a:p>
          <a:p>
            <a:pPr fontAlgn="auto">
              <a:spcAft>
                <a:spcPts val="0"/>
              </a:spcAft>
              <a:buFont typeface="Arial" panose="020B0604020202020204" pitchFamily="34" charset="0"/>
              <a:buChar char="•"/>
              <a:defRPr/>
            </a:pPr>
            <a:r>
              <a:rPr lang="es-ES" dirty="0"/>
              <a:t>2. Las entidades locales podrán en la forma que reglamentariamente se establezca abarcar en un solo acto administrativo dos o más fases de ejecución de las enumeradas en el apartado anterior.</a:t>
            </a:r>
          </a:p>
          <a:p>
            <a:pPr fontAlgn="auto">
              <a:spcAft>
                <a:spcPts val="0"/>
              </a:spcAft>
              <a:buFont typeface="Arial" panose="020B0604020202020204" pitchFamily="34" charset="0"/>
              <a:buChar char="•"/>
              <a:defRPr/>
            </a:pPr>
            <a:r>
              <a:rPr lang="es-ES" dirty="0"/>
              <a:t/>
            </a:r>
            <a:br>
              <a:rPr lang="es-ES" dirty="0"/>
            </a:br>
            <a:r>
              <a:rPr lang="es-ES" sz="3200" dirty="0"/>
              <a:t>	</a:t>
            </a:r>
            <a:r>
              <a:rPr lang="es-ES" sz="3200" b="1" dirty="0"/>
              <a:t>A       D     O    P</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ítulo 1"/>
          <p:cNvSpPr>
            <a:spLocks noGrp="1"/>
          </p:cNvSpPr>
          <p:nvPr>
            <p:ph type="title"/>
          </p:nvPr>
        </p:nvSpPr>
        <p:spPr/>
        <p:txBody>
          <a:bodyPr/>
          <a:lstStyle/>
          <a:p>
            <a:r>
              <a:rPr lang="es-ES" smtClean="0"/>
              <a:t>GESTIÓN PRESUPUESTARIA</a:t>
            </a:r>
          </a:p>
        </p:txBody>
      </p:sp>
      <p:sp>
        <p:nvSpPr>
          <p:cNvPr id="41986" name="Marcador de contenido 2"/>
          <p:cNvSpPr>
            <a:spLocks noGrp="1"/>
          </p:cNvSpPr>
          <p:nvPr>
            <p:ph idx="1"/>
          </p:nvPr>
        </p:nvSpPr>
        <p:spPr/>
        <p:txBody>
          <a:bodyPr/>
          <a:lstStyle/>
          <a:p>
            <a:r>
              <a:rPr lang="es-ES" sz="2000" b="1" smtClean="0"/>
              <a:t>Artículo 185. Competencias en materia de gestión de gastos.</a:t>
            </a:r>
          </a:p>
          <a:p>
            <a:endParaRPr lang="es-ES" sz="2000" b="1" smtClean="0"/>
          </a:p>
          <a:p>
            <a:r>
              <a:rPr lang="es-ES" sz="2000" smtClean="0"/>
              <a:t>1. Dentro del importe de los créditos autorizados en los presupuestos corresponderá la </a:t>
            </a:r>
            <a:r>
              <a:rPr lang="es-ES" sz="2400" b="1" i="1" u="sng" smtClean="0"/>
              <a:t>autorización y disposición de los gastos </a:t>
            </a:r>
            <a:r>
              <a:rPr lang="es-ES" sz="2000" smtClean="0"/>
              <a:t>al </a:t>
            </a:r>
            <a:r>
              <a:rPr lang="es-ES" sz="2000" u="sng" smtClean="0"/>
              <a:t>presidente o al Pleno </a:t>
            </a:r>
            <a:r>
              <a:rPr lang="es-ES" sz="2000" smtClean="0"/>
              <a:t>de la entidad de acuerdo con la atribución de competencias que establezca la normativa vigente.</a:t>
            </a:r>
          </a:p>
          <a:p>
            <a:r>
              <a:rPr lang="es-ES" sz="2000" smtClean="0"/>
              <a:t>2. Corresponderá al </a:t>
            </a:r>
            <a:r>
              <a:rPr lang="es-ES" sz="2000" b="1" smtClean="0"/>
              <a:t>presidente</a:t>
            </a:r>
            <a:r>
              <a:rPr lang="es-ES" sz="2000" smtClean="0"/>
              <a:t> de la corporación </a:t>
            </a:r>
            <a:r>
              <a:rPr lang="es-ES" sz="2400" b="1" i="1" smtClean="0"/>
              <a:t>el reconocimiento y liquidación de las obligaciones derivadas de compromisos de gastos legalmente adquiridos</a:t>
            </a:r>
            <a:r>
              <a:rPr lang="es-ES" sz="2000" smtClean="0"/>
              <a:t>.</a:t>
            </a:r>
          </a:p>
          <a:p>
            <a:r>
              <a:rPr lang="es-ES" sz="2000" smtClean="0"/>
              <a:t>3. Las facultades a que se refieren los apartados anteriores podrán </a:t>
            </a:r>
            <a:r>
              <a:rPr lang="es-ES" sz="2000" b="1" u="sng" smtClean="0"/>
              <a:t>desconcentrarse o delegarse </a:t>
            </a:r>
            <a:r>
              <a:rPr lang="es-ES" sz="2000" smtClean="0"/>
              <a:t>en los términos previstos por el artículo 23 de la Ley 7/1985, de 2 de abril, que deberán recogerse para cada ejercicio, </a:t>
            </a:r>
            <a:r>
              <a:rPr lang="es-ES" sz="2000" b="1" smtClean="0"/>
              <a:t>en las bases de ejecución del presupuesto</a:t>
            </a:r>
            <a:r>
              <a:rPr lang="es-ES" sz="2000" smtClean="0"/>
              <a:t>.</a:t>
            </a:r>
          </a:p>
          <a:p>
            <a:r>
              <a:rPr lang="es-ES" sz="2000" smtClean="0"/>
              <a:t>4. En los organismos autónomos las facultades indicadas se ejercerán en los términos expuestos anteriormente, correspondiendo a los órganos de aquéllos a los que sus estatutos atribuyan dichas competencias.</a:t>
            </a:r>
          </a:p>
          <a:p>
            <a:r>
              <a:rPr lang="es-ES" sz="2000" smtClean="0"/>
              <a:t/>
            </a:r>
            <a:br>
              <a:rPr lang="es-ES" sz="2000" smtClean="0"/>
            </a:br>
            <a:endParaRPr lang="es-ES" sz="20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ítulo 1"/>
          <p:cNvSpPr>
            <a:spLocks noGrp="1"/>
          </p:cNvSpPr>
          <p:nvPr>
            <p:ph type="title"/>
          </p:nvPr>
        </p:nvSpPr>
        <p:spPr/>
        <p:txBody>
          <a:bodyPr/>
          <a:lstStyle/>
          <a:p>
            <a:r>
              <a:rPr lang="es-ES" smtClean="0"/>
              <a:t>ORDENACIÓN DE PAGOS</a:t>
            </a:r>
          </a:p>
        </p:txBody>
      </p:sp>
      <p:sp>
        <p:nvSpPr>
          <p:cNvPr id="43010" name="Marcador de contenido 2"/>
          <p:cNvSpPr>
            <a:spLocks noGrp="1"/>
          </p:cNvSpPr>
          <p:nvPr>
            <p:ph idx="1"/>
          </p:nvPr>
        </p:nvSpPr>
        <p:spPr/>
        <p:txBody>
          <a:bodyPr/>
          <a:lstStyle/>
          <a:p>
            <a:r>
              <a:rPr lang="es-ES" sz="1800" b="1" smtClean="0"/>
              <a:t>Artículo 186. Ordenación de pagos.</a:t>
            </a:r>
          </a:p>
          <a:p>
            <a:r>
              <a:rPr lang="es-ES" sz="1800" smtClean="0"/>
              <a:t>1. </a:t>
            </a:r>
            <a:r>
              <a:rPr lang="es-ES" sz="1800" b="1" i="1" u="sng" smtClean="0"/>
              <a:t>Competen al presidente de la entidad local las funciones de ordenación de pagos.</a:t>
            </a:r>
          </a:p>
          <a:p>
            <a:r>
              <a:rPr lang="es-ES" sz="1800" smtClean="0"/>
              <a:t>2. El Pleno de la entidad local, a propuesta del presidente, podrá crear una </a:t>
            </a:r>
            <a:r>
              <a:rPr lang="es-ES" sz="1800" b="1" smtClean="0"/>
              <a:t>unidad de ordenación de pagos </a:t>
            </a:r>
            <a:r>
              <a:rPr lang="es-ES" sz="1800" smtClean="0"/>
              <a:t>que, bajo la superior autoridad de éste, ejerza las funciones administrativas de la ordenación de pagos.</a:t>
            </a:r>
          </a:p>
          <a:p>
            <a:r>
              <a:rPr lang="es-ES" sz="1800" smtClean="0"/>
              <a:t>3. El Pleno de las entidades locales de más de 500.000 habitantes de derecho, a propuesta del presidente, podrá asimismo crear una </a:t>
            </a:r>
            <a:r>
              <a:rPr lang="es-ES" sz="1800" b="1" smtClean="0"/>
              <a:t>unidad central de tesorería </a:t>
            </a:r>
            <a:r>
              <a:rPr lang="es-ES" sz="1800" smtClean="0"/>
              <a:t>que, bajo la superior autoridad de éste, ejerza las funciones de la ordenación de pagos</a:t>
            </a:r>
          </a:p>
          <a:p>
            <a:r>
              <a:rPr lang="es-ES" sz="1800" b="1" smtClean="0"/>
              <a:t>Artículo 187. Plan de disposición de fondos.</a:t>
            </a:r>
          </a:p>
          <a:p>
            <a:r>
              <a:rPr lang="es-ES" sz="1800" b="1" smtClean="0"/>
              <a:t>La expedición de las órdenes de pago habrá de acomodarse al plan de disposición de fondos de la tesorería que se establezca por el presidente </a:t>
            </a:r>
            <a:r>
              <a:rPr lang="es-ES" sz="1800" smtClean="0"/>
              <a:t>que, en todo caso, deberá </a:t>
            </a:r>
            <a:r>
              <a:rPr lang="es-ES" sz="1800" b="1" i="1" u="sng" smtClean="0"/>
              <a:t>recoger la prioridad de los gastos de personal y de las obligaciones contraídas en ejercicios anteriores.</a:t>
            </a:r>
          </a:p>
          <a:p>
            <a:r>
              <a:rPr lang="es-ES" sz="1800" b="1" smtClean="0"/>
              <a:t>ART 135 C.E </a:t>
            </a:r>
            <a:r>
              <a:rPr lang="es-ES" sz="1800" smtClean="0"/>
              <a:t>: Los créditos para satisfacer LOS </a:t>
            </a:r>
            <a:r>
              <a:rPr lang="es-ES" sz="1800" b="1" smtClean="0"/>
              <a:t>INTERESES Y EL CAPITAL DE LA DEUDA PÚBLICA </a:t>
            </a:r>
            <a:r>
              <a:rPr lang="es-ES" sz="1800" smtClean="0"/>
              <a:t>de las Administraciones se entenderán siempre incluidos en el estado de gastos de su presupuesto, </a:t>
            </a:r>
            <a:r>
              <a:rPr lang="es-ES" sz="1800" b="1" smtClean="0"/>
              <a:t>y su pago gozará de prioridad absoluta.</a:t>
            </a:r>
            <a:r>
              <a:rPr lang="es-ES" sz="1800" smtClean="0"/>
              <a:t/>
            </a:r>
            <a:br>
              <a:rPr lang="es-ES" sz="1800" smtClean="0"/>
            </a:br>
            <a:endParaRPr lang="es-ES" sz="1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ítulo 1"/>
          <p:cNvSpPr>
            <a:spLocks noGrp="1"/>
          </p:cNvSpPr>
          <p:nvPr>
            <p:ph type="title"/>
          </p:nvPr>
        </p:nvSpPr>
        <p:spPr/>
        <p:txBody>
          <a:bodyPr/>
          <a:lstStyle/>
          <a:p>
            <a:r>
              <a:rPr lang="es-ES" smtClean="0"/>
              <a:t>Pagos a justificar y anticipos de caja fija</a:t>
            </a:r>
          </a:p>
        </p:txBody>
      </p:sp>
      <p:sp>
        <p:nvSpPr>
          <p:cNvPr id="3" name="Marcador de contenido 2">
            <a:extLst>
              <a:ext uri="{FF2B5EF4-FFF2-40B4-BE49-F238E27FC236}"/>
            </a:extLst>
          </p:cNvPr>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es-ES" b="1" dirty="0"/>
              <a:t>Artículo 190. Pagos a justificar. Anticipos de caja fija.</a:t>
            </a:r>
          </a:p>
          <a:p>
            <a:pPr fontAlgn="auto">
              <a:spcAft>
                <a:spcPts val="0"/>
              </a:spcAft>
              <a:buFont typeface="Arial" panose="020B0604020202020204" pitchFamily="34" charset="0"/>
              <a:buChar char="•"/>
              <a:defRPr/>
            </a:pPr>
            <a:r>
              <a:rPr lang="es-ES" dirty="0"/>
              <a:t>1. Las </a:t>
            </a:r>
            <a:r>
              <a:rPr lang="es-ES" sz="3200" b="1" i="1" dirty="0"/>
              <a:t>órdenes de pago cuyos documentos no se puedan acompañar en el momento de su expedición</a:t>
            </a:r>
            <a:r>
              <a:rPr lang="es-ES" dirty="0"/>
              <a:t>, según previene el artículo anterior, tendrán el carácter de </a:t>
            </a:r>
            <a:r>
              <a:rPr lang="es-ES" b="1" u="sng" dirty="0"/>
              <a:t>a justificar y se aplicarán a los correspondientes créditos presupuestarios.</a:t>
            </a:r>
          </a:p>
          <a:p>
            <a:pPr fontAlgn="auto">
              <a:spcAft>
                <a:spcPts val="0"/>
              </a:spcAft>
              <a:buFont typeface="Arial" panose="020B0604020202020204" pitchFamily="34" charset="0"/>
              <a:buChar char="•"/>
              <a:defRPr/>
            </a:pPr>
            <a:r>
              <a:rPr lang="es-ES" dirty="0"/>
              <a:t>2. </a:t>
            </a:r>
            <a:r>
              <a:rPr lang="es-ES" b="1" dirty="0"/>
              <a:t>Las bases de ejecución del presupuesto podrán establecer, previo informe de la Intervención</a:t>
            </a:r>
            <a:r>
              <a:rPr lang="es-ES" dirty="0"/>
              <a:t>, las normas que regulen la expedición de órdenes de pago a justificar con cargo a los presupuestos de gastos, determinando los criterios generales, los límites cuantitativos y los conceptos presupuestarios a los que sean aplicables.</a:t>
            </a:r>
          </a:p>
          <a:p>
            <a:pPr fontAlgn="auto">
              <a:spcAft>
                <a:spcPts val="0"/>
              </a:spcAft>
              <a:buFont typeface="Arial" panose="020B0604020202020204" pitchFamily="34" charset="0"/>
              <a:buChar char="•"/>
              <a:defRPr/>
            </a:pPr>
            <a:r>
              <a:rPr lang="es-ES" sz="3200" b="1" i="1" dirty="0"/>
              <a:t>Los perceptores de estas órdenes de pago quedarán obligados a justificar la aplicación de las cantidades percibidas en el plazo máximo de tres meses</a:t>
            </a:r>
            <a:r>
              <a:rPr lang="es-ES" dirty="0"/>
              <a:t>, y sujetos al régimen de responsabilidades que establece la normativa vigente.</a:t>
            </a:r>
          </a:p>
          <a:p>
            <a:pPr fontAlgn="auto">
              <a:spcAft>
                <a:spcPts val="0"/>
              </a:spcAft>
              <a:buFont typeface="Arial" panose="020B0604020202020204" pitchFamily="34" charset="0"/>
              <a:buChar char="•"/>
              <a:defRPr/>
            </a:pPr>
            <a:r>
              <a:rPr lang="es-ES" b="1" dirty="0"/>
              <a:t>En ningún caso podrán expedirse nuevas órdenes de pago a justificar, por los mismos conceptos presupuestarios, a perceptores que tuviesen aún en su poder fondos pendientes de justificación</a:t>
            </a:r>
            <a:r>
              <a:rPr lang="es-ES" dirty="0"/>
              <a:t>.</a:t>
            </a:r>
          </a:p>
          <a:p>
            <a:pPr fontAlgn="auto">
              <a:spcAft>
                <a:spcPts val="0"/>
              </a:spcAft>
              <a:buFont typeface="Arial" panose="020B0604020202020204" pitchFamily="34" charset="0"/>
              <a:buChar char="•"/>
              <a:defRPr/>
            </a:pPr>
            <a:r>
              <a:rPr lang="es-ES" dirty="0"/>
              <a:t>3. Para las atenciones </a:t>
            </a:r>
            <a:r>
              <a:rPr lang="es-ES" sz="3200" b="1" u="sng" dirty="0"/>
              <a:t>de carácter periódico o repetitivo, los fondos librados a justificar podrán tener el carácter de anticipos de caja fija. </a:t>
            </a:r>
            <a:r>
              <a:rPr lang="es-ES" dirty="0"/>
              <a:t>Los perceptores de estos fondos quedarán obligados a justificar la aplicación de las cantidades percibidas a lo largo del ejercicio presupuestario en que se constituyó el anticipo.</a:t>
            </a:r>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ítulo 1"/>
          <p:cNvSpPr>
            <a:spLocks noGrp="1"/>
          </p:cNvSpPr>
          <p:nvPr>
            <p:ph type="title"/>
          </p:nvPr>
        </p:nvSpPr>
        <p:spPr/>
        <p:txBody>
          <a:bodyPr/>
          <a:lstStyle/>
          <a:p>
            <a:r>
              <a:rPr lang="es-ES" smtClean="0"/>
              <a:t>Cierre y liquidación del presupuesto</a:t>
            </a:r>
          </a:p>
        </p:txBody>
      </p:sp>
      <p:sp>
        <p:nvSpPr>
          <p:cNvPr id="3" name="Marcador de contenido 2">
            <a:extLst>
              <a:ext uri="{FF2B5EF4-FFF2-40B4-BE49-F238E27FC236}"/>
            </a:extLst>
          </p:cNvPr>
          <p:cNvSpPr>
            <a:spLocks noGrp="1"/>
          </p:cNvSpPr>
          <p:nvPr>
            <p:ph idx="1"/>
          </p:nvPr>
        </p:nvSpPr>
        <p:spPr/>
        <p:txBody>
          <a:bodyPr rtlCol="0">
            <a:normAutofit fontScale="55000" lnSpcReduction="20000"/>
          </a:bodyPr>
          <a:lstStyle/>
          <a:p>
            <a:pPr fontAlgn="auto">
              <a:spcAft>
                <a:spcPts val="0"/>
              </a:spcAft>
              <a:buFont typeface="Arial" panose="020B0604020202020204" pitchFamily="34" charset="0"/>
              <a:buChar char="•"/>
              <a:defRPr/>
            </a:pPr>
            <a:r>
              <a:rPr lang="es-ES" b="1" dirty="0"/>
              <a:t>Artículo 191. </a:t>
            </a:r>
            <a:r>
              <a:rPr lang="es-ES" sz="3600" b="1" dirty="0"/>
              <a:t>Cierre y liquidación del presupuesto</a:t>
            </a:r>
            <a:r>
              <a:rPr lang="es-ES" b="1" dirty="0"/>
              <a:t>.</a:t>
            </a:r>
          </a:p>
          <a:p>
            <a:pPr fontAlgn="auto">
              <a:spcAft>
                <a:spcPts val="0"/>
              </a:spcAft>
              <a:buFont typeface="Arial" panose="020B0604020202020204" pitchFamily="34" charset="0"/>
              <a:buChar char="•"/>
              <a:defRPr/>
            </a:pPr>
            <a:r>
              <a:rPr lang="es-ES" dirty="0"/>
              <a:t>1. El presupuesto de cada ejercicio </a:t>
            </a:r>
            <a:r>
              <a:rPr lang="es-ES" sz="5800" b="1" dirty="0"/>
              <a:t>se liquidará </a:t>
            </a:r>
            <a:r>
              <a:rPr lang="es-ES" dirty="0"/>
              <a:t>en cuanto a la recaudación de derechos y al pago de obligaciones el </a:t>
            </a:r>
            <a:r>
              <a:rPr lang="es-ES" b="1" dirty="0"/>
              <a:t>31 de diciembre del año natural correspondiente</a:t>
            </a:r>
            <a:r>
              <a:rPr lang="es-ES" dirty="0"/>
              <a:t>, </a:t>
            </a:r>
            <a:r>
              <a:rPr lang="es-ES" i="1" dirty="0"/>
              <a:t>quedando a cargo de la Tesorería local los ingresos y pagos pendientes, s</a:t>
            </a:r>
            <a:r>
              <a:rPr lang="es-ES" dirty="0"/>
              <a:t>egún sus respectivas contracciones.</a:t>
            </a:r>
          </a:p>
          <a:p>
            <a:pPr fontAlgn="auto">
              <a:spcAft>
                <a:spcPts val="0"/>
              </a:spcAft>
              <a:buFont typeface="Arial" panose="020B0604020202020204" pitchFamily="34" charset="0"/>
              <a:buChar char="•"/>
              <a:defRPr/>
            </a:pPr>
            <a:r>
              <a:rPr lang="es-ES" dirty="0"/>
              <a:t>2. </a:t>
            </a:r>
            <a:r>
              <a:rPr lang="es-ES" sz="3400" i="1" dirty="0"/>
              <a:t>Las obligaciones reconocidas y liquidadas no satisfechas el último día del ejercicio, los derechos pendientes de cobro y los fondos líquidos a 31 de diciembre </a:t>
            </a:r>
            <a:r>
              <a:rPr lang="es-ES" sz="4000" b="1" u="sng" dirty="0"/>
              <a:t>configurarán el remanente de tesorería de la entidad local</a:t>
            </a:r>
            <a:r>
              <a:rPr lang="es-ES" dirty="0"/>
              <a:t>. La </a:t>
            </a:r>
            <a:r>
              <a:rPr lang="es-ES" b="1" dirty="0"/>
              <a:t>cuantificación </a:t>
            </a:r>
            <a:r>
              <a:rPr lang="es-ES" dirty="0"/>
              <a:t>del remanente de tesorería deberá </a:t>
            </a:r>
            <a:r>
              <a:rPr lang="es-ES" b="1" i="1" u="sng" dirty="0"/>
              <a:t>realizarse teniendo en cuenta los posibles ingresos afectados y minorando de acuerdo con lo que reglamentariamente se establezca los derechos pendientes de cobro que se consideren de difícil o imposible recaudación.</a:t>
            </a:r>
          </a:p>
          <a:p>
            <a:pPr fontAlgn="auto">
              <a:spcAft>
                <a:spcPts val="0"/>
              </a:spcAft>
              <a:buFont typeface="Arial" panose="020B0604020202020204" pitchFamily="34" charset="0"/>
              <a:buChar char="•"/>
              <a:defRPr/>
            </a:pPr>
            <a:r>
              <a:rPr lang="es-ES" dirty="0"/>
              <a:t>3. Las entidades locales deberán </a:t>
            </a:r>
            <a:r>
              <a:rPr lang="es-ES" sz="4500" dirty="0"/>
              <a:t>confeccionar</a:t>
            </a:r>
            <a:r>
              <a:rPr lang="es-ES" dirty="0"/>
              <a:t> la </a:t>
            </a:r>
            <a:r>
              <a:rPr lang="es-ES" sz="4500" i="1" dirty="0"/>
              <a:t>liquidación de su presupuesto </a:t>
            </a:r>
            <a:r>
              <a:rPr lang="es-ES" sz="4500" dirty="0"/>
              <a:t>antes del día primero de marzo del ejercicio siguiente.</a:t>
            </a:r>
          </a:p>
          <a:p>
            <a:pPr fontAlgn="auto">
              <a:spcAft>
                <a:spcPts val="0"/>
              </a:spcAft>
              <a:buFont typeface="Arial" panose="020B0604020202020204" pitchFamily="34" charset="0"/>
              <a:buChar char="•"/>
              <a:defRPr/>
            </a:pPr>
            <a:r>
              <a:rPr lang="es-ES" sz="3800" b="1" i="1" u="sng" dirty="0"/>
              <a:t>La aprobación de la liquidación del presupuesto corresponde al presidente de la entidad local, previo informe de la Intervención</a:t>
            </a:r>
            <a:r>
              <a:rPr lang="es-ES" i="1" dirty="0"/>
              <a:t>.</a:t>
            </a:r>
          </a:p>
          <a:p>
            <a:pPr fontAlgn="auto">
              <a:spcAft>
                <a:spcPts val="0"/>
              </a:spcAft>
              <a:buFont typeface="Arial" panose="020B0604020202020204" pitchFamily="34" charset="0"/>
              <a:buChar char="•"/>
              <a:defRPr/>
            </a:pPr>
            <a:r>
              <a:rPr lang="es-ES" i="1" dirty="0"/>
              <a:t/>
            </a:r>
            <a:br>
              <a:rPr lang="es-ES" i="1" dirty="0"/>
            </a:br>
            <a:endParaRPr lang="es-ES"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ítulo 1"/>
          <p:cNvSpPr>
            <a:spLocks noGrp="1"/>
          </p:cNvSpPr>
          <p:nvPr>
            <p:ph type="title"/>
          </p:nvPr>
        </p:nvSpPr>
        <p:spPr/>
        <p:txBody>
          <a:bodyPr/>
          <a:lstStyle/>
          <a:p>
            <a:r>
              <a:rPr lang="es-ES" smtClean="0"/>
              <a:t>Liquidación con rte de tesorería negativo</a:t>
            </a:r>
          </a:p>
        </p:txBody>
      </p:sp>
      <p:sp>
        <p:nvSpPr>
          <p:cNvPr id="3" name="Marcador de contenido 2">
            <a:extLst>
              <a:ext uri="{FF2B5EF4-FFF2-40B4-BE49-F238E27FC236}"/>
            </a:extLst>
          </p:cNvPr>
          <p:cNvSpPr>
            <a:spLocks noGrp="1"/>
          </p:cNvSpPr>
          <p:nvPr>
            <p:ph idx="1"/>
          </p:nvPr>
        </p:nvSpPr>
        <p:spPr/>
        <p:txBody>
          <a:bodyPr rtlCol="0">
            <a:normAutofit fontScale="32500" lnSpcReduction="20000"/>
          </a:bodyPr>
          <a:lstStyle/>
          <a:p>
            <a:pPr fontAlgn="auto">
              <a:spcAft>
                <a:spcPts val="0"/>
              </a:spcAft>
              <a:buFont typeface="Arial" panose="020B0604020202020204" pitchFamily="34" charset="0"/>
              <a:buChar char="•"/>
              <a:defRPr/>
            </a:pPr>
            <a:r>
              <a:rPr lang="es-ES" sz="5500" b="1" dirty="0"/>
              <a:t> 193. Liquidación del presupuesto con remanente de tesorería negativo. Remisión a otras Administraciones públicas.</a:t>
            </a:r>
          </a:p>
          <a:p>
            <a:pPr fontAlgn="auto">
              <a:spcAft>
                <a:spcPts val="0"/>
              </a:spcAft>
              <a:buFont typeface="Arial" panose="020B0604020202020204" pitchFamily="34" charset="0"/>
              <a:buChar char="•"/>
              <a:defRPr/>
            </a:pPr>
            <a:endParaRPr lang="es-ES" sz="5500" b="1" dirty="0"/>
          </a:p>
          <a:p>
            <a:pPr fontAlgn="auto">
              <a:spcAft>
                <a:spcPts val="0"/>
              </a:spcAft>
              <a:buFont typeface="Arial" panose="020B0604020202020204" pitchFamily="34" charset="0"/>
              <a:buChar char="•"/>
              <a:defRPr/>
            </a:pPr>
            <a:r>
              <a:rPr lang="es-ES" dirty="0"/>
              <a:t>1. En caso </a:t>
            </a:r>
            <a:r>
              <a:rPr lang="es-ES" sz="3600" b="1" dirty="0"/>
              <a:t>de liquidación del presupuesto con remanente de tesorería negativo</a:t>
            </a:r>
            <a:r>
              <a:rPr lang="es-ES" dirty="0"/>
              <a:t>, </a:t>
            </a:r>
            <a:r>
              <a:rPr lang="es-ES" sz="5900" dirty="0"/>
              <a:t>el Pleno de la corporación </a:t>
            </a:r>
            <a:r>
              <a:rPr lang="es-ES" dirty="0"/>
              <a:t>o el órgano competente del organismo autónomo, según corresponda, </a:t>
            </a:r>
            <a:r>
              <a:rPr lang="es-ES" sz="4200" b="1" dirty="0"/>
              <a:t>deberán proceder, en la primera sesión que celebren, a la reducción de gastos del nuevo presupuesto por cuantía igual al déficit producido</a:t>
            </a:r>
            <a:r>
              <a:rPr lang="es-ES" sz="3400" dirty="0"/>
              <a:t>. La expresada reducción sólo podrá revocarse por acuerdo del Pleno, a propuesta del presidente, y previo informe del Interventor, cuando el desarrollo normal del presupuesto y la situación de la tesorería lo consintiesen</a:t>
            </a:r>
          </a:p>
          <a:p>
            <a:pPr fontAlgn="auto">
              <a:spcAft>
                <a:spcPts val="0"/>
              </a:spcAft>
              <a:buFont typeface="Arial" panose="020B0604020202020204" pitchFamily="34" charset="0"/>
              <a:buChar char="•"/>
              <a:defRPr/>
            </a:pPr>
            <a:endParaRPr lang="es-ES" sz="3400" dirty="0"/>
          </a:p>
          <a:p>
            <a:pPr fontAlgn="auto">
              <a:spcAft>
                <a:spcPts val="0"/>
              </a:spcAft>
              <a:buFont typeface="Arial" panose="020B0604020202020204" pitchFamily="34" charset="0"/>
              <a:buChar char="•"/>
              <a:defRPr/>
            </a:pPr>
            <a:r>
              <a:rPr lang="es-ES" dirty="0"/>
              <a:t>2. Si la reducción de gastos </a:t>
            </a:r>
            <a:r>
              <a:rPr lang="es-ES" sz="6700" dirty="0"/>
              <a:t>no resultase posible</a:t>
            </a:r>
            <a:r>
              <a:rPr lang="es-ES" dirty="0"/>
              <a:t>, se podrá acudir al </a:t>
            </a:r>
            <a:r>
              <a:rPr lang="es-ES" sz="4500" b="1" i="1" dirty="0"/>
              <a:t>concierto de operación de crédito por su importe, siempre que se den las condiciones señaladas en el artículo 177.5 de esta ley</a:t>
            </a:r>
          </a:p>
          <a:p>
            <a:pPr fontAlgn="auto">
              <a:spcAft>
                <a:spcPts val="0"/>
              </a:spcAft>
              <a:buFont typeface="Arial" panose="020B0604020202020204" pitchFamily="34" charset="0"/>
              <a:buChar char="•"/>
              <a:defRPr/>
            </a:pPr>
            <a:endParaRPr lang="es-ES" sz="4500" b="1" i="1" dirty="0"/>
          </a:p>
          <a:p>
            <a:pPr fontAlgn="auto">
              <a:spcAft>
                <a:spcPts val="0"/>
              </a:spcAft>
              <a:buFont typeface="Arial" panose="020B0604020202020204" pitchFamily="34" charset="0"/>
              <a:buChar char="•"/>
              <a:defRPr/>
            </a:pPr>
            <a:r>
              <a:rPr lang="es-ES" dirty="0"/>
              <a:t>3. </a:t>
            </a:r>
            <a:r>
              <a:rPr lang="es-ES" sz="5000" u="sng" dirty="0"/>
              <a:t>De no adoptarse ninguna de las medidas previstas </a:t>
            </a:r>
            <a:r>
              <a:rPr lang="es-ES" dirty="0"/>
              <a:t>en los dos apartados anteriores, </a:t>
            </a:r>
            <a:r>
              <a:rPr lang="es-ES" sz="6000" b="1" u="sng" dirty="0"/>
              <a:t>el presupuesto del ejercicio siguiente habrá de aprobarse con un superávit inicial de cuantía no inferior al repetido déficit.</a:t>
            </a:r>
          </a:p>
          <a:p>
            <a:pPr fontAlgn="auto">
              <a:spcAft>
                <a:spcPts val="0"/>
              </a:spcAft>
              <a:buFont typeface="Arial" panose="020B0604020202020204" pitchFamily="34" charset="0"/>
              <a:buChar char="•"/>
              <a:defRPr/>
            </a:pPr>
            <a:r>
              <a:rPr lang="es-ES" dirty="0"/>
              <a:t>4. De la liquidación de cada uno de los presupuestos que integran el presupuesto general y de los estados financieros de las sociedades mercantiles dependientes de la entidad, </a:t>
            </a:r>
            <a:r>
              <a:rPr lang="es-ES" sz="4300" dirty="0"/>
              <a:t>una vez realizada su aprobación, se dará cuenta al Pleno en la primera sesión que celebre.</a:t>
            </a:r>
          </a:p>
          <a:p>
            <a:pPr fontAlgn="auto">
              <a:spcAft>
                <a:spcPts val="0"/>
              </a:spcAft>
              <a:buFont typeface="Arial" panose="020B0604020202020204" pitchFamily="34" charset="0"/>
              <a:buChar char="•"/>
              <a:defRPr/>
            </a:pPr>
            <a:r>
              <a:rPr lang="es-ES" dirty="0"/>
              <a:t>5. Las entidades locales remitirán copia de la liquidación de sus presupuestos a la Administración del Estado y a la comunidad autónoma antes de finalizar el mes de marzo del ejercicio siguiente al que corresponda.</a:t>
            </a:r>
          </a:p>
          <a:p>
            <a:pPr fontAlgn="auto">
              <a:spcAft>
                <a:spcPts val="0"/>
              </a:spcAft>
              <a:buFont typeface="Arial" panose="020B0604020202020204" pitchFamily="34" charset="0"/>
              <a:buChar char="•"/>
              <a:defRPr/>
            </a:pPr>
            <a:r>
              <a:rPr lang="es-ES" dirty="0"/>
              <a:t>La falta de remisión de la liquidación en el plazo señalado facultará a la Administración para utilizar como actuales, a cualquier efecto, los datos que conozca relativos a la entidad de que se trate.</a:t>
            </a:r>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p:cNvSpPr>
            <a:spLocks noGrp="1"/>
          </p:cNvSpPr>
          <p:nvPr>
            <p:ph type="title"/>
          </p:nvPr>
        </p:nvSpPr>
        <p:spPr/>
        <p:txBody>
          <a:bodyPr/>
          <a:lstStyle/>
          <a:p>
            <a:r>
              <a:rPr lang="es-ES" b="1" smtClean="0"/>
              <a:t>ANEXOS al presupuesto</a:t>
            </a:r>
            <a:r>
              <a:rPr lang="es-ES" smtClean="0"/>
              <a:t>. Art 166</a:t>
            </a:r>
          </a:p>
        </p:txBody>
      </p:sp>
      <p:sp>
        <p:nvSpPr>
          <p:cNvPr id="17410" name="Marcador de contenido 2"/>
          <p:cNvSpPr>
            <a:spLocks noGrp="1"/>
          </p:cNvSpPr>
          <p:nvPr>
            <p:ph idx="1"/>
          </p:nvPr>
        </p:nvSpPr>
        <p:spPr/>
        <p:txBody>
          <a:bodyPr/>
          <a:lstStyle/>
          <a:p>
            <a:r>
              <a:rPr lang="es-ES" smtClean="0"/>
              <a:t>Planes y programas DE INVERSIÓN Y FINANCIACIÓN (4 años)</a:t>
            </a:r>
          </a:p>
          <a:p>
            <a:endParaRPr lang="es-ES" smtClean="0"/>
          </a:p>
          <a:p>
            <a:r>
              <a:rPr lang="es-ES" smtClean="0"/>
              <a:t>PROGRAMAS ANUALES DE INVERSIÓN  (PIAF) sociedades </a:t>
            </a:r>
          </a:p>
          <a:p>
            <a:endParaRPr lang="es-ES" smtClean="0"/>
          </a:p>
          <a:p>
            <a:r>
              <a:rPr lang="es-ES" smtClean="0"/>
              <a:t>ESTADO DE CONSOLIDACIÓN</a:t>
            </a:r>
          </a:p>
          <a:p>
            <a:endParaRPr lang="es-ES" smtClean="0"/>
          </a:p>
          <a:p>
            <a:r>
              <a:rPr lang="es-ES" smtClean="0"/>
              <a:t>ESTADO DE PREVISIÓN DE MOVIMIENTOS Y SITUACIÓN DE LA DEUDA.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ítulo 1"/>
          <p:cNvSpPr>
            <a:spLocks noGrp="1"/>
          </p:cNvSpPr>
          <p:nvPr>
            <p:ph type="title"/>
          </p:nvPr>
        </p:nvSpPr>
        <p:spPr/>
        <p:txBody>
          <a:bodyPr/>
          <a:lstStyle/>
          <a:p>
            <a:r>
              <a:rPr lang="es-ES" smtClean="0"/>
              <a:t>Derechos de difícil o imposible recaudación</a:t>
            </a:r>
          </a:p>
        </p:txBody>
      </p:sp>
      <p:sp>
        <p:nvSpPr>
          <p:cNvPr id="3" name="Marcador de contenido 2">
            <a:extLst>
              <a:ext uri="{FF2B5EF4-FFF2-40B4-BE49-F238E27FC236}"/>
            </a:extLst>
          </p:cNvPr>
          <p:cNvSpPr>
            <a:spLocks noGrp="1"/>
          </p:cNvSpPr>
          <p:nvPr>
            <p:ph idx="1"/>
          </p:nvPr>
        </p:nvSpPr>
        <p:spPr>
          <a:xfrm>
            <a:off x="838200" y="1858963"/>
            <a:ext cx="10515600" cy="4351337"/>
          </a:xfrm>
        </p:spPr>
        <p:txBody>
          <a:bodyPr rtlCol="0">
            <a:normAutofit fontScale="62500" lnSpcReduction="20000"/>
          </a:bodyPr>
          <a:lstStyle/>
          <a:p>
            <a:pPr fontAlgn="auto">
              <a:spcAft>
                <a:spcPts val="0"/>
              </a:spcAft>
              <a:buFont typeface="Arial" panose="020B0604020202020204" pitchFamily="34" charset="0"/>
              <a:buChar char="•"/>
              <a:defRPr/>
            </a:pPr>
            <a:r>
              <a:rPr lang="es-ES" b="1" dirty="0"/>
              <a:t>Artículo 193 bis. Derechos de difícil o imposible recaudación.</a:t>
            </a:r>
          </a:p>
          <a:p>
            <a:pPr fontAlgn="auto">
              <a:spcAft>
                <a:spcPts val="0"/>
              </a:spcAft>
              <a:buFont typeface="Arial" panose="020B0604020202020204" pitchFamily="34" charset="0"/>
              <a:buChar char="•"/>
              <a:defRPr/>
            </a:pPr>
            <a:endParaRPr lang="es-ES" b="1" dirty="0"/>
          </a:p>
          <a:p>
            <a:pPr fontAlgn="auto">
              <a:spcAft>
                <a:spcPts val="0"/>
              </a:spcAft>
              <a:buFont typeface="Arial" panose="020B0604020202020204" pitchFamily="34" charset="0"/>
              <a:buChar char="•"/>
              <a:defRPr/>
            </a:pPr>
            <a:r>
              <a:rPr lang="es-ES" dirty="0"/>
              <a:t>Las Entidades Locales deberán informar al Ministerio de Hacienda y Administraciones Públicas y a su Pleno, u órgano equivalente, del resultado de la aplicación de los criterios determinantes de los derechos de difícil o imposible recaudación con los </a:t>
            </a:r>
            <a:r>
              <a:rPr lang="es-ES" sz="3400" b="1" u="sng" dirty="0"/>
              <a:t>siguientes límites mínimos</a:t>
            </a:r>
            <a:r>
              <a:rPr lang="es-ES" dirty="0"/>
              <a:t>:</a:t>
            </a:r>
          </a:p>
          <a:p>
            <a:pPr fontAlgn="auto">
              <a:spcAft>
                <a:spcPts val="0"/>
              </a:spcAft>
              <a:buFont typeface="Arial" panose="020B0604020202020204" pitchFamily="34" charset="0"/>
              <a:buChar char="•"/>
              <a:defRPr/>
            </a:pPr>
            <a:r>
              <a:rPr lang="es-ES" dirty="0"/>
              <a:t>a) Los derechos pendientes de cobro liquidados dentro de los presupuestos de </a:t>
            </a:r>
            <a:r>
              <a:rPr lang="es-ES" b="1" dirty="0"/>
              <a:t>los dos ejercicios anteriore</a:t>
            </a:r>
            <a:r>
              <a:rPr lang="es-ES" dirty="0"/>
              <a:t>s al que corresponde la liquidación, se minorarán, como mínimo, </a:t>
            </a:r>
            <a:r>
              <a:rPr lang="es-ES" sz="3400" dirty="0"/>
              <a:t>en un 25 por ciento.</a:t>
            </a:r>
          </a:p>
          <a:p>
            <a:pPr fontAlgn="auto">
              <a:spcAft>
                <a:spcPts val="0"/>
              </a:spcAft>
              <a:buFont typeface="Arial" panose="020B0604020202020204" pitchFamily="34" charset="0"/>
              <a:buChar char="•"/>
              <a:defRPr/>
            </a:pPr>
            <a:r>
              <a:rPr lang="es-ES" dirty="0"/>
              <a:t>b) Los derechos pendientes de cobro liquidados dentro de los presupuestos </a:t>
            </a:r>
            <a:r>
              <a:rPr lang="es-ES" b="1" dirty="0"/>
              <a:t>del ejercicio tercero anterior </a:t>
            </a:r>
            <a:r>
              <a:rPr lang="es-ES" dirty="0"/>
              <a:t>al que corresponde la liquidación, se minorarán, </a:t>
            </a:r>
            <a:r>
              <a:rPr lang="es-ES" sz="3400" dirty="0"/>
              <a:t>como mínimo, en un 50 por ciento</a:t>
            </a:r>
            <a:r>
              <a:rPr lang="es-ES" dirty="0"/>
              <a:t>.</a:t>
            </a:r>
          </a:p>
          <a:p>
            <a:pPr fontAlgn="auto">
              <a:spcAft>
                <a:spcPts val="0"/>
              </a:spcAft>
              <a:buFont typeface="Arial" panose="020B0604020202020204" pitchFamily="34" charset="0"/>
              <a:buChar char="•"/>
              <a:defRPr/>
            </a:pPr>
            <a:r>
              <a:rPr lang="es-ES" dirty="0"/>
              <a:t>c) Los derechos pendientes de cobro liquidados dentro de los presupuestos de los ejercicios </a:t>
            </a:r>
            <a:r>
              <a:rPr lang="es-ES" b="1" dirty="0"/>
              <a:t>cuarto a quinto anteriores </a:t>
            </a:r>
            <a:r>
              <a:rPr lang="es-ES" dirty="0"/>
              <a:t>al que corresponde la liquidación, se minorarán, como mínimo, en </a:t>
            </a:r>
            <a:r>
              <a:rPr lang="es-ES" sz="3800" dirty="0"/>
              <a:t>un 75 por ciento</a:t>
            </a:r>
            <a:r>
              <a:rPr lang="es-ES" dirty="0"/>
              <a:t>.</a:t>
            </a:r>
          </a:p>
          <a:p>
            <a:pPr fontAlgn="auto">
              <a:spcAft>
                <a:spcPts val="0"/>
              </a:spcAft>
              <a:buFont typeface="Arial" panose="020B0604020202020204" pitchFamily="34" charset="0"/>
              <a:buChar char="•"/>
              <a:defRPr/>
            </a:pPr>
            <a:r>
              <a:rPr lang="es-ES" dirty="0"/>
              <a:t>d) Los derechos pendientes de cobro liquidados dentro de los presupuestos de los </a:t>
            </a:r>
            <a:r>
              <a:rPr lang="es-ES" b="1" dirty="0"/>
              <a:t>restantes ejercicios anteriores </a:t>
            </a:r>
            <a:r>
              <a:rPr lang="es-ES" dirty="0"/>
              <a:t>al que corresponde la liquidación, se minorarán en un </a:t>
            </a:r>
            <a:r>
              <a:rPr lang="es-ES" sz="3800" dirty="0"/>
              <a:t>100 por ciento</a:t>
            </a:r>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ítulo 1"/>
          <p:cNvSpPr>
            <a:spLocks noGrp="1"/>
          </p:cNvSpPr>
          <p:nvPr>
            <p:ph type="title"/>
          </p:nvPr>
        </p:nvSpPr>
        <p:spPr/>
        <p:txBody>
          <a:bodyPr/>
          <a:lstStyle/>
          <a:p>
            <a:r>
              <a:rPr lang="es-ES" smtClean="0"/>
              <a:t>Liquidación del presupuesto. Real Decreto 500/1990, de 20 de abril</a:t>
            </a:r>
          </a:p>
        </p:txBody>
      </p:sp>
      <p:sp>
        <p:nvSpPr>
          <p:cNvPr id="3" name="Marcador de contenido 2">
            <a:extLst>
              <a:ext uri="{FF2B5EF4-FFF2-40B4-BE49-F238E27FC236}"/>
            </a:extLst>
          </p:cNvPr>
          <p:cNvSpPr>
            <a:spLocks noGrp="1"/>
          </p:cNvSpPr>
          <p:nvPr>
            <p:ph idx="1"/>
          </p:nvPr>
        </p:nvSpPr>
        <p:spPr/>
        <p:txBody>
          <a:bodyPr rtlCol="0">
            <a:normAutofit fontScale="40000" lnSpcReduction="20000"/>
          </a:bodyPr>
          <a:lstStyle/>
          <a:p>
            <a:pPr fontAlgn="auto">
              <a:spcAft>
                <a:spcPts val="0"/>
              </a:spcAft>
              <a:buFont typeface="Arial" panose="020B0604020202020204" pitchFamily="34" charset="0"/>
              <a:buChar char="•"/>
              <a:defRPr/>
            </a:pPr>
            <a:r>
              <a:rPr lang="es-ES" b="1" dirty="0"/>
              <a:t>Art. 92.</a:t>
            </a:r>
          </a:p>
          <a:p>
            <a:pPr fontAlgn="auto">
              <a:spcAft>
                <a:spcPts val="0"/>
              </a:spcAft>
              <a:buFont typeface="Arial" panose="020B0604020202020204" pitchFamily="34" charset="0"/>
              <a:buChar char="•"/>
              <a:defRPr/>
            </a:pPr>
            <a:r>
              <a:rPr lang="es-ES" dirty="0"/>
              <a:t>1. </a:t>
            </a:r>
            <a:r>
              <a:rPr lang="es-ES" b="1" dirty="0"/>
              <a:t>Los créditos para gastos que el último día del ejercicio presupuestario no estén afectados al cumplimiento de obligaciones ya </a:t>
            </a:r>
            <a:r>
              <a:rPr lang="es-ES" dirty="0"/>
              <a:t>reconocidas </a:t>
            </a:r>
            <a:r>
              <a:rPr lang="es-ES" sz="4200" dirty="0"/>
              <a:t>quedarán anulados de pleno derecho</a:t>
            </a:r>
            <a:r>
              <a:rPr lang="es-ES" dirty="0"/>
              <a:t>, sin más </a:t>
            </a:r>
            <a:r>
              <a:rPr lang="es-ES" b="1" dirty="0"/>
              <a:t>excepciones que las señaladas en el artículo 163 de la Ley 39/1988, de 28 de diciembre.</a:t>
            </a:r>
          </a:p>
          <a:p>
            <a:pPr fontAlgn="auto">
              <a:spcAft>
                <a:spcPts val="0"/>
              </a:spcAft>
              <a:buFont typeface="Arial" panose="020B0604020202020204" pitchFamily="34" charset="0"/>
              <a:buChar char="•"/>
              <a:defRPr/>
            </a:pPr>
            <a:r>
              <a:rPr lang="es-ES" dirty="0"/>
              <a:t>2. Los derechos liquidados pendientes de cobro y las obligaciones reconocidas pendientes de pago quedarán a cargo de la Tesorería de la Entidad local (art. 172.1, LRHL).</a:t>
            </a:r>
          </a:p>
          <a:p>
            <a:pPr fontAlgn="auto">
              <a:spcAft>
                <a:spcPts val="0"/>
              </a:spcAft>
              <a:buFont typeface="Arial" panose="020B0604020202020204" pitchFamily="34" charset="0"/>
              <a:buChar char="•"/>
              <a:defRPr/>
            </a:pPr>
            <a:r>
              <a:rPr lang="es-ES" b="1" dirty="0"/>
              <a:t>Art. 93.</a:t>
            </a:r>
          </a:p>
          <a:p>
            <a:pPr fontAlgn="auto">
              <a:spcAft>
                <a:spcPts val="0"/>
              </a:spcAft>
              <a:buFont typeface="Arial" panose="020B0604020202020204" pitchFamily="34" charset="0"/>
              <a:buChar char="•"/>
              <a:defRPr/>
            </a:pPr>
            <a:r>
              <a:rPr lang="es-ES" dirty="0"/>
              <a:t>1</a:t>
            </a:r>
            <a:r>
              <a:rPr lang="es-ES" sz="2900" b="1" dirty="0"/>
              <a:t>. La Liquidación del Presupuesto pondrá de manifiesto</a:t>
            </a:r>
            <a:r>
              <a:rPr lang="es-ES" dirty="0"/>
              <a:t>:</a:t>
            </a:r>
          </a:p>
          <a:p>
            <a:pPr fontAlgn="auto">
              <a:spcAft>
                <a:spcPts val="0"/>
              </a:spcAft>
              <a:buFont typeface="Arial" panose="020B0604020202020204" pitchFamily="34" charset="0"/>
              <a:buChar char="•"/>
              <a:defRPr/>
            </a:pPr>
            <a:r>
              <a:rPr lang="es-ES" dirty="0"/>
              <a:t>a) Respecto del </a:t>
            </a:r>
            <a:r>
              <a:rPr lang="es-ES" sz="3400" i="1" dirty="0"/>
              <a:t>Presupuesto de gastos,</a:t>
            </a:r>
            <a:r>
              <a:rPr lang="es-ES" dirty="0"/>
              <a:t> y para cada partida presupuestaria, </a:t>
            </a:r>
            <a:r>
              <a:rPr lang="es-ES" b="1" dirty="0"/>
              <a:t>los créditos iniciales</a:t>
            </a:r>
            <a:r>
              <a:rPr lang="es-ES" dirty="0"/>
              <a:t>, sus m</a:t>
            </a:r>
            <a:r>
              <a:rPr lang="es-ES" b="1" dirty="0"/>
              <a:t>odificaciones</a:t>
            </a:r>
            <a:r>
              <a:rPr lang="es-ES" dirty="0"/>
              <a:t> y los créditos </a:t>
            </a:r>
            <a:r>
              <a:rPr lang="es-ES" b="1" dirty="0"/>
              <a:t>definitivos, </a:t>
            </a:r>
            <a:r>
              <a:rPr lang="es-ES" dirty="0"/>
              <a:t>los gastos a</a:t>
            </a:r>
            <a:r>
              <a:rPr lang="es-ES" b="1" dirty="0"/>
              <a:t>utorizados</a:t>
            </a:r>
            <a:r>
              <a:rPr lang="es-ES" dirty="0"/>
              <a:t> y </a:t>
            </a:r>
            <a:r>
              <a:rPr lang="es-ES" b="1" dirty="0"/>
              <a:t>comprometidos</a:t>
            </a:r>
            <a:r>
              <a:rPr lang="es-ES" dirty="0"/>
              <a:t>, las </a:t>
            </a:r>
            <a:r>
              <a:rPr lang="es-ES" b="1" dirty="0"/>
              <a:t>obligaciones reconocidas</a:t>
            </a:r>
            <a:r>
              <a:rPr lang="es-ES" dirty="0"/>
              <a:t>, los </a:t>
            </a:r>
            <a:r>
              <a:rPr lang="es-ES" b="1" dirty="0"/>
              <a:t>pagos ordenados </a:t>
            </a:r>
            <a:r>
              <a:rPr lang="es-ES" dirty="0"/>
              <a:t>y los </a:t>
            </a:r>
            <a:r>
              <a:rPr lang="es-ES" b="1" dirty="0"/>
              <a:t>pagos realizados</a:t>
            </a:r>
            <a:r>
              <a:rPr lang="es-ES" dirty="0"/>
              <a:t>.</a:t>
            </a:r>
          </a:p>
          <a:p>
            <a:pPr fontAlgn="auto">
              <a:spcAft>
                <a:spcPts val="0"/>
              </a:spcAft>
              <a:buFont typeface="Arial" panose="020B0604020202020204" pitchFamily="34" charset="0"/>
              <a:buChar char="•"/>
              <a:defRPr/>
            </a:pPr>
            <a:r>
              <a:rPr lang="es-ES" dirty="0"/>
              <a:t>b) Respecto del </a:t>
            </a:r>
            <a:r>
              <a:rPr lang="es-ES" sz="4000" i="1" dirty="0"/>
              <a:t>Presupuesto de ingresos</a:t>
            </a:r>
            <a:r>
              <a:rPr lang="es-ES" dirty="0"/>
              <a:t>, y para cada concepto, las </a:t>
            </a:r>
            <a:r>
              <a:rPr lang="es-ES" b="1" dirty="0"/>
              <a:t>previsiones iniciales, sus modificaciones y las previsiones definitivas los derechos reconocidos y anulados así como los recaudados netos.</a:t>
            </a:r>
          </a:p>
          <a:p>
            <a:pPr fontAlgn="auto">
              <a:spcAft>
                <a:spcPts val="0"/>
              </a:spcAft>
              <a:buFont typeface="Arial" panose="020B0604020202020204" pitchFamily="34" charset="0"/>
              <a:buChar char="•"/>
              <a:defRPr/>
            </a:pPr>
            <a:r>
              <a:rPr lang="es-ES" dirty="0"/>
              <a:t>2. </a:t>
            </a:r>
            <a:r>
              <a:rPr lang="es-ES" sz="3000" b="1" dirty="0"/>
              <a:t>Como consecuencia de la liquidación </a:t>
            </a:r>
            <a:r>
              <a:rPr lang="es-ES" dirty="0"/>
              <a:t>del Presupuesto deberán determinarse:</a:t>
            </a:r>
          </a:p>
          <a:p>
            <a:pPr fontAlgn="auto">
              <a:spcAft>
                <a:spcPts val="0"/>
              </a:spcAft>
              <a:buFont typeface="Arial" panose="020B0604020202020204" pitchFamily="34" charset="0"/>
              <a:buChar char="•"/>
              <a:defRPr/>
            </a:pPr>
            <a:r>
              <a:rPr lang="es-ES" dirty="0"/>
              <a:t>a</a:t>
            </a:r>
            <a:r>
              <a:rPr lang="es-ES" b="1" i="1" dirty="0"/>
              <a:t>) Los derechos pendientes de cobro y las obligaciones pendientes de pago a 31 de diciembre.</a:t>
            </a:r>
          </a:p>
          <a:p>
            <a:pPr fontAlgn="auto">
              <a:spcAft>
                <a:spcPts val="0"/>
              </a:spcAft>
              <a:buFont typeface="Arial" panose="020B0604020202020204" pitchFamily="34" charset="0"/>
              <a:buChar char="•"/>
              <a:defRPr/>
            </a:pPr>
            <a:r>
              <a:rPr lang="es-ES" b="1" i="1" dirty="0"/>
              <a:t>b) El resultado presupuestario del ejercicio.</a:t>
            </a:r>
          </a:p>
          <a:p>
            <a:pPr fontAlgn="auto">
              <a:spcAft>
                <a:spcPts val="0"/>
              </a:spcAft>
              <a:buFont typeface="Arial" panose="020B0604020202020204" pitchFamily="34" charset="0"/>
              <a:buChar char="•"/>
              <a:defRPr/>
            </a:pPr>
            <a:r>
              <a:rPr lang="es-ES" b="1" i="1" dirty="0"/>
              <a:t>c) Los remanentes de crédito.</a:t>
            </a:r>
          </a:p>
          <a:p>
            <a:pPr fontAlgn="auto">
              <a:spcAft>
                <a:spcPts val="0"/>
              </a:spcAft>
              <a:buFont typeface="Arial" panose="020B0604020202020204" pitchFamily="34" charset="0"/>
              <a:buChar char="•"/>
              <a:defRPr/>
            </a:pPr>
            <a:r>
              <a:rPr lang="es-ES" b="1" i="1" dirty="0"/>
              <a:t>d) El remanente de Tesorería</a:t>
            </a:r>
            <a:r>
              <a:rPr lang="es-ES" dirty="0"/>
              <a:t>.</a:t>
            </a:r>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ítulo 1"/>
          <p:cNvSpPr>
            <a:spLocks noGrp="1"/>
          </p:cNvSpPr>
          <p:nvPr>
            <p:ph type="title"/>
          </p:nvPr>
        </p:nvSpPr>
        <p:spPr/>
        <p:txBody>
          <a:bodyPr/>
          <a:lstStyle/>
          <a:p>
            <a:r>
              <a:rPr lang="es-ES" smtClean="0"/>
              <a:t>Resultado presupuestario</a:t>
            </a:r>
          </a:p>
        </p:txBody>
      </p:sp>
      <p:sp>
        <p:nvSpPr>
          <p:cNvPr id="3" name="Marcador de contenido 2">
            <a:extLst>
              <a:ext uri="{FF2B5EF4-FFF2-40B4-BE49-F238E27FC236}"/>
            </a:extLst>
          </p:cNvPr>
          <p:cNvSpPr>
            <a:spLocks noGrp="1"/>
          </p:cNvSpPr>
          <p:nvPr>
            <p:ph idx="1"/>
          </p:nvPr>
        </p:nvSpPr>
        <p:spPr/>
        <p:txBody>
          <a:bodyPr rtlCol="0">
            <a:normAutofit fontScale="55000" lnSpcReduction="20000"/>
          </a:bodyPr>
          <a:lstStyle/>
          <a:p>
            <a:pPr fontAlgn="auto">
              <a:spcAft>
                <a:spcPts val="0"/>
              </a:spcAft>
              <a:buFont typeface="Arial" panose="020B0604020202020204" pitchFamily="34" charset="0"/>
              <a:buChar char="•"/>
              <a:defRPr/>
            </a:pPr>
            <a:r>
              <a:rPr lang="es-ES" b="1" dirty="0"/>
              <a:t>Art. 96.</a:t>
            </a:r>
          </a:p>
          <a:p>
            <a:pPr fontAlgn="auto">
              <a:spcAft>
                <a:spcPts val="0"/>
              </a:spcAft>
              <a:buFont typeface="Arial" panose="020B0604020202020204" pitchFamily="34" charset="0"/>
              <a:buChar char="•"/>
              <a:defRPr/>
            </a:pPr>
            <a:endParaRPr lang="es-ES" b="1" dirty="0"/>
          </a:p>
          <a:p>
            <a:pPr fontAlgn="auto">
              <a:spcAft>
                <a:spcPts val="0"/>
              </a:spcAft>
              <a:buFont typeface="Arial" panose="020B0604020202020204" pitchFamily="34" charset="0"/>
              <a:buChar char="•"/>
              <a:defRPr/>
            </a:pPr>
            <a:r>
              <a:rPr lang="es-ES" dirty="0"/>
              <a:t>1. El resultado de las operaciones presupuestarias del ejercicio </a:t>
            </a:r>
            <a:r>
              <a:rPr lang="es-ES" sz="3800" b="1" dirty="0"/>
              <a:t>vendrá determinado </a:t>
            </a:r>
            <a:r>
              <a:rPr lang="es-ES" dirty="0"/>
              <a:t>por la </a:t>
            </a:r>
            <a:r>
              <a:rPr lang="es-ES" sz="3200" b="1" i="1" dirty="0"/>
              <a:t>diferencia</a:t>
            </a:r>
            <a:r>
              <a:rPr lang="es-ES" dirty="0"/>
              <a:t> entre los </a:t>
            </a:r>
            <a:r>
              <a:rPr lang="es-ES" b="1" i="1" dirty="0"/>
              <a:t>derechos presupuestarios liquidados durante el ejercicio y las obligaciones presupuestarias reconocidas durante el mismo período</a:t>
            </a:r>
            <a:r>
              <a:rPr lang="es-ES" dirty="0"/>
              <a:t>.</a:t>
            </a:r>
          </a:p>
          <a:p>
            <a:pPr fontAlgn="auto">
              <a:spcAft>
                <a:spcPts val="0"/>
              </a:spcAft>
              <a:buFont typeface="Arial" panose="020B0604020202020204" pitchFamily="34" charset="0"/>
              <a:buChar char="•"/>
              <a:defRPr/>
            </a:pPr>
            <a:r>
              <a:rPr lang="es-ES" dirty="0"/>
              <a:t>2. A los efectos del cálculo del resultado presupuestario los derechos liquidados </a:t>
            </a:r>
            <a:r>
              <a:rPr lang="es-ES" sz="3200" b="1" dirty="0"/>
              <a:t>se tomarán por sus valores netos</a:t>
            </a:r>
            <a:r>
              <a:rPr lang="es-ES" dirty="0"/>
              <a:t>, es decir, derechos liquidados durante el ejercicio </a:t>
            </a:r>
            <a:r>
              <a:rPr lang="es-ES" b="1" dirty="0"/>
              <a:t>una vez deducidos aquéllos que, por cualquier motivo, hubieran sido anulados.</a:t>
            </a:r>
          </a:p>
          <a:p>
            <a:pPr fontAlgn="auto">
              <a:spcAft>
                <a:spcPts val="0"/>
              </a:spcAft>
              <a:buFont typeface="Arial" panose="020B0604020202020204" pitchFamily="34" charset="0"/>
              <a:buChar char="•"/>
              <a:defRPr/>
            </a:pPr>
            <a:r>
              <a:rPr lang="es-ES" dirty="0"/>
              <a:t>3. Igualmente, las </a:t>
            </a:r>
            <a:r>
              <a:rPr lang="es-ES" b="1" u="sng" dirty="0"/>
              <a:t>obligaciones reconocidas se tomarán por sus valores netos</a:t>
            </a:r>
            <a:r>
              <a:rPr lang="es-ES" dirty="0"/>
              <a:t>, es decir, obligaciones reconocidas durante el ejercicio una vez deducidas aquéllas que, por cualquier motivo, hubieran sido anuladas.</a:t>
            </a:r>
          </a:p>
          <a:p>
            <a:pPr fontAlgn="auto">
              <a:spcAft>
                <a:spcPts val="0"/>
              </a:spcAft>
              <a:buFont typeface="Arial" panose="020B0604020202020204" pitchFamily="34" charset="0"/>
              <a:buChar char="•"/>
              <a:defRPr/>
            </a:pPr>
            <a:r>
              <a:rPr lang="es-ES" b="1" dirty="0"/>
              <a:t>Art. 97.</a:t>
            </a:r>
          </a:p>
          <a:p>
            <a:pPr fontAlgn="auto">
              <a:spcAft>
                <a:spcPts val="0"/>
              </a:spcAft>
              <a:buFont typeface="Arial" panose="020B0604020202020204" pitchFamily="34" charset="0"/>
              <a:buChar char="•"/>
              <a:defRPr/>
            </a:pPr>
            <a:endParaRPr lang="es-ES" b="1" dirty="0"/>
          </a:p>
          <a:p>
            <a:pPr fontAlgn="auto">
              <a:spcAft>
                <a:spcPts val="0"/>
              </a:spcAft>
              <a:buFont typeface="Arial" panose="020B0604020202020204" pitchFamily="34" charset="0"/>
              <a:buChar char="•"/>
              <a:defRPr/>
            </a:pPr>
            <a:r>
              <a:rPr lang="es-ES" sz="3800" b="1" i="1" u="sng" dirty="0"/>
              <a:t>El resultado presupuestario deberá, en su caso, ajustarse en función de las obligaciones financiadas con remanentes de Tesorería y de las diferencias de financiación derivadas de gastos con financiación afectada.</a:t>
            </a:r>
          </a:p>
          <a:p>
            <a:pPr fontAlgn="auto">
              <a:spcAft>
                <a:spcPts val="0"/>
              </a:spcAft>
              <a:buFont typeface="Arial" panose="020B0604020202020204" pitchFamily="34" charset="0"/>
              <a:buChar char="•"/>
              <a:defRPr/>
            </a:pPr>
            <a:endParaRPr lang="es-ES" sz="3800" b="1" i="1" u="sng" dirty="0"/>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ítulo 1"/>
          <p:cNvSpPr>
            <a:spLocks noGrp="1"/>
          </p:cNvSpPr>
          <p:nvPr>
            <p:ph type="title"/>
          </p:nvPr>
        </p:nvSpPr>
        <p:spPr/>
        <p:txBody>
          <a:bodyPr/>
          <a:lstStyle/>
          <a:p>
            <a:r>
              <a:rPr lang="es-ES" smtClean="0"/>
              <a:t>Remanentes de crédito</a:t>
            </a:r>
          </a:p>
        </p:txBody>
      </p:sp>
      <p:sp>
        <p:nvSpPr>
          <p:cNvPr id="3" name="Marcador de contenido 2">
            <a:extLst>
              <a:ext uri="{FF2B5EF4-FFF2-40B4-BE49-F238E27FC236}"/>
            </a:extLst>
          </p:cNvPr>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s-ES" b="1" dirty="0"/>
              <a:t>art. 98.</a:t>
            </a:r>
          </a:p>
          <a:p>
            <a:pPr fontAlgn="auto">
              <a:spcAft>
                <a:spcPts val="0"/>
              </a:spcAft>
              <a:buFont typeface="Arial" panose="020B0604020202020204" pitchFamily="34" charset="0"/>
              <a:buChar char="•"/>
              <a:defRPr/>
            </a:pPr>
            <a:r>
              <a:rPr lang="es-ES" dirty="0"/>
              <a:t>1. </a:t>
            </a:r>
            <a:r>
              <a:rPr lang="es-ES" b="1" dirty="0"/>
              <a:t>Los remanentes de crédito </a:t>
            </a:r>
            <a:r>
              <a:rPr lang="es-ES" dirty="0"/>
              <a:t>están constituidos por </a:t>
            </a:r>
            <a:r>
              <a:rPr lang="es-ES" i="1" u="sng" dirty="0"/>
              <a:t>los saldos de créditos definitivos no afectados al cumplimiento de obligaciones reconocidas</a:t>
            </a:r>
            <a:r>
              <a:rPr lang="es-ES" dirty="0"/>
              <a:t>.</a:t>
            </a:r>
          </a:p>
          <a:p>
            <a:pPr fontAlgn="auto">
              <a:spcAft>
                <a:spcPts val="0"/>
              </a:spcAft>
              <a:buFont typeface="Arial" panose="020B0604020202020204" pitchFamily="34" charset="0"/>
              <a:buChar char="•"/>
              <a:defRPr/>
            </a:pPr>
            <a:r>
              <a:rPr lang="es-ES" dirty="0"/>
              <a:t>2. Integrarán los remanentes de crédito los siguientes co</a:t>
            </a:r>
            <a:r>
              <a:rPr lang="es-ES" b="1" dirty="0"/>
              <a:t>mponente</a:t>
            </a:r>
            <a:r>
              <a:rPr lang="es-ES" dirty="0"/>
              <a:t>s:</a:t>
            </a:r>
          </a:p>
          <a:p>
            <a:pPr fontAlgn="auto">
              <a:spcAft>
                <a:spcPts val="0"/>
              </a:spcAft>
              <a:buFont typeface="Arial" panose="020B0604020202020204" pitchFamily="34" charset="0"/>
              <a:buChar char="•"/>
              <a:defRPr/>
            </a:pPr>
            <a:r>
              <a:rPr lang="es-ES" dirty="0"/>
              <a:t>a) </a:t>
            </a:r>
            <a:r>
              <a:rPr lang="es-ES" b="1" dirty="0"/>
              <a:t>Los saldos de disposiciones</a:t>
            </a:r>
            <a:r>
              <a:rPr lang="es-ES" dirty="0"/>
              <a:t>, es decir, la diferencia entre los gastos dispuestos o comprometidos y las obligaciones reconocidas.</a:t>
            </a:r>
          </a:p>
          <a:p>
            <a:pPr fontAlgn="auto">
              <a:spcAft>
                <a:spcPts val="0"/>
              </a:spcAft>
              <a:buFont typeface="Arial" panose="020B0604020202020204" pitchFamily="34" charset="0"/>
              <a:buChar char="•"/>
              <a:defRPr/>
            </a:pPr>
            <a:r>
              <a:rPr lang="es-ES" dirty="0"/>
              <a:t>b) Los </a:t>
            </a:r>
            <a:r>
              <a:rPr lang="es-ES" b="1" dirty="0"/>
              <a:t>saldos de autorizaciones</a:t>
            </a:r>
            <a:r>
              <a:rPr lang="es-ES" dirty="0"/>
              <a:t>, es decir, las diferencia entre los gastos autorizados y los gastos comprometidos.</a:t>
            </a:r>
          </a:p>
          <a:p>
            <a:pPr fontAlgn="auto">
              <a:spcAft>
                <a:spcPts val="0"/>
              </a:spcAft>
              <a:buFont typeface="Arial" panose="020B0604020202020204" pitchFamily="34" charset="0"/>
              <a:buChar char="•"/>
              <a:defRPr/>
            </a:pPr>
            <a:r>
              <a:rPr lang="es-ES" dirty="0"/>
              <a:t>c) Los </a:t>
            </a:r>
            <a:r>
              <a:rPr lang="es-ES" b="1" dirty="0"/>
              <a:t>saldos de crédito</a:t>
            </a:r>
            <a:r>
              <a:rPr lang="es-ES" dirty="0"/>
              <a:t>, es decir, la suma de los créditos disponibles, créditos no disponibles y créditos retenidos pendientes de utilizar.</a:t>
            </a:r>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ítulo 1"/>
          <p:cNvSpPr>
            <a:spLocks noGrp="1"/>
          </p:cNvSpPr>
          <p:nvPr>
            <p:ph type="title"/>
          </p:nvPr>
        </p:nvSpPr>
        <p:spPr/>
        <p:txBody>
          <a:bodyPr/>
          <a:lstStyle/>
          <a:p>
            <a:r>
              <a:rPr lang="es-ES" smtClean="0"/>
              <a:t>Remanentes de crédito R.D 500/90</a:t>
            </a:r>
          </a:p>
        </p:txBody>
      </p:sp>
      <p:sp>
        <p:nvSpPr>
          <p:cNvPr id="3" name="Marcador de contenido 2">
            <a:extLst>
              <a:ext uri="{FF2B5EF4-FFF2-40B4-BE49-F238E27FC236}"/>
            </a:extLst>
          </p:cNvPr>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es-ES" b="1" dirty="0"/>
              <a:t>Art. 99.</a:t>
            </a:r>
          </a:p>
          <a:p>
            <a:pPr fontAlgn="auto">
              <a:spcAft>
                <a:spcPts val="0"/>
              </a:spcAft>
              <a:buFont typeface="Arial" panose="020B0604020202020204" pitchFamily="34" charset="0"/>
              <a:buChar char="•"/>
              <a:defRPr/>
            </a:pPr>
            <a:r>
              <a:rPr lang="es-ES" dirty="0"/>
              <a:t>1. Los </a:t>
            </a:r>
            <a:r>
              <a:rPr lang="es-ES" b="1" dirty="0"/>
              <a:t>remanentes de crédito </a:t>
            </a:r>
            <a:r>
              <a:rPr lang="es-ES" dirty="0"/>
              <a:t>sin más excepciones que las señaladas en el artículo 163 de la Ley 39/1988, de 28 de diciembre, </a:t>
            </a:r>
            <a:r>
              <a:rPr lang="es-ES" b="1" dirty="0"/>
              <a:t>quedarán anulados al cierre del ejercicio </a:t>
            </a:r>
            <a:r>
              <a:rPr lang="es-ES" dirty="0"/>
              <a:t>y, en consecuencia, </a:t>
            </a:r>
            <a:r>
              <a:rPr lang="es-ES" b="1" dirty="0"/>
              <a:t>no se podrán incorporar al Presupuesto del ejercicio siguiente.</a:t>
            </a:r>
          </a:p>
          <a:p>
            <a:pPr fontAlgn="auto">
              <a:spcAft>
                <a:spcPts val="0"/>
              </a:spcAft>
              <a:buFont typeface="Arial" panose="020B0604020202020204" pitchFamily="34" charset="0"/>
              <a:buChar char="•"/>
              <a:defRPr/>
            </a:pPr>
            <a:r>
              <a:rPr lang="es-ES" dirty="0"/>
              <a:t>2. Los remanentes de </a:t>
            </a:r>
            <a:r>
              <a:rPr lang="es-ES" b="1" u="sng" dirty="0"/>
              <a:t>créditos no anulados podrán incorporarse al Presupuesto del ejercicio siguiente en los supuestos establecidos en el artículo 163 de la Ley 39/1988, de </a:t>
            </a:r>
            <a:r>
              <a:rPr lang="es-ES" dirty="0"/>
              <a:t>28 de diciembre, y de acuerdo con lo previsto en el artículo 48 del presente Real Decreto, mediante la oportuna </a:t>
            </a:r>
            <a:r>
              <a:rPr lang="es-ES" sz="3200" b="1" dirty="0"/>
              <a:t>modificación presupuestaria y previa incoación de expedientes específicos en los que debe justificarse la existencia de suficientes recursos financieros.</a:t>
            </a:r>
          </a:p>
          <a:p>
            <a:pPr fontAlgn="auto">
              <a:spcAft>
                <a:spcPts val="0"/>
              </a:spcAft>
              <a:buFont typeface="Arial" panose="020B0604020202020204" pitchFamily="34" charset="0"/>
              <a:buChar char="•"/>
              <a:defRPr/>
            </a:pPr>
            <a:r>
              <a:rPr lang="es-ES" dirty="0"/>
              <a:t>3. </a:t>
            </a:r>
            <a:r>
              <a:rPr lang="es-ES" b="1" dirty="0"/>
              <a:t>En ningún caso serán incorporables los créditos declarados no disponibles ni los remanentes de créditos incorporados en el ejercicio que se liquida, sin perjuicio de la excepción prevista en el número 5 del artículo 47.</a:t>
            </a:r>
          </a:p>
          <a:p>
            <a:pPr fontAlgn="auto">
              <a:spcAft>
                <a:spcPts val="0"/>
              </a:spcAft>
              <a:buFont typeface="Arial" panose="020B0604020202020204" pitchFamily="34" charset="0"/>
              <a:buChar char="•"/>
              <a:defRPr/>
            </a:pPr>
            <a:r>
              <a:rPr lang="es-ES" b="1" dirty="0"/>
              <a:t>Art. 100.</a:t>
            </a:r>
          </a:p>
          <a:p>
            <a:pPr fontAlgn="auto">
              <a:spcAft>
                <a:spcPts val="0"/>
              </a:spcAft>
              <a:buFont typeface="Arial" panose="020B0604020202020204" pitchFamily="34" charset="0"/>
              <a:buChar char="•"/>
              <a:defRPr/>
            </a:pPr>
            <a:r>
              <a:rPr lang="es-ES" dirty="0"/>
              <a:t>Se efectuará un seguimiento de los remanentes de crédito a los efectos de control de los expedientes de incorporación de los mismos.</a:t>
            </a:r>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ítulo 1"/>
          <p:cNvSpPr>
            <a:spLocks noGrp="1"/>
          </p:cNvSpPr>
          <p:nvPr>
            <p:ph type="title"/>
          </p:nvPr>
        </p:nvSpPr>
        <p:spPr/>
        <p:txBody>
          <a:bodyPr/>
          <a:lstStyle/>
          <a:p>
            <a:r>
              <a:rPr lang="es-ES" smtClean="0"/>
              <a:t>Incorporación de remanentes de crédito</a:t>
            </a:r>
          </a:p>
        </p:txBody>
      </p:sp>
      <p:sp>
        <p:nvSpPr>
          <p:cNvPr id="3" name="Marcador de contenido 2">
            <a:extLst>
              <a:ext uri="{FF2B5EF4-FFF2-40B4-BE49-F238E27FC236}"/>
            </a:extLst>
          </p:cNvPr>
          <p:cNvSpPr>
            <a:spLocks noGrp="1"/>
          </p:cNvSpPr>
          <p:nvPr>
            <p:ph idx="1"/>
          </p:nvPr>
        </p:nvSpPr>
        <p:spPr/>
        <p:txBody>
          <a:bodyPr rtlCol="0">
            <a:normAutofit fontScale="47500" lnSpcReduction="20000"/>
          </a:bodyPr>
          <a:lstStyle/>
          <a:p>
            <a:pPr fontAlgn="auto">
              <a:spcAft>
                <a:spcPts val="0"/>
              </a:spcAft>
              <a:buFont typeface="Arial" panose="020B0604020202020204" pitchFamily="34" charset="0"/>
              <a:buChar char="•"/>
              <a:defRPr/>
            </a:pPr>
            <a:r>
              <a:rPr lang="es-ES" b="1" dirty="0"/>
              <a:t>Art. 47.</a:t>
            </a:r>
          </a:p>
          <a:p>
            <a:pPr fontAlgn="auto">
              <a:spcAft>
                <a:spcPts val="0"/>
              </a:spcAft>
              <a:buFont typeface="Arial" panose="020B0604020202020204" pitchFamily="34" charset="0"/>
              <a:buChar char="•"/>
              <a:defRPr/>
            </a:pPr>
            <a:r>
              <a:rPr lang="es-ES" dirty="0"/>
              <a:t>1. No obstante lo dispuesto en el artículo 99 </a:t>
            </a:r>
            <a:r>
              <a:rPr lang="es-ES" b="1" dirty="0"/>
              <a:t>podrán ser incorporados a los correspondientes créditos de los presupuestos de gastos del ejercicio inmediato siguiente, los remanentes de crédito no utilizados definidos en el artículo 98 procedentes de:</a:t>
            </a:r>
          </a:p>
          <a:p>
            <a:pPr fontAlgn="auto">
              <a:spcAft>
                <a:spcPts val="0"/>
              </a:spcAft>
              <a:buFont typeface="Arial" panose="020B0604020202020204" pitchFamily="34" charset="0"/>
              <a:buChar char="•"/>
              <a:defRPr/>
            </a:pPr>
            <a:r>
              <a:rPr lang="es-ES" dirty="0"/>
              <a:t>a) Los créditos extraordinarios y los suplementos de crédito, así como las transferencias de crédito que hayan sido concedidos o autorizados, respectivamente, en el ultimo trimestre del ejercicio [artículo 163.1.a), LRHL].</a:t>
            </a:r>
          </a:p>
          <a:p>
            <a:pPr fontAlgn="auto">
              <a:spcAft>
                <a:spcPts val="0"/>
              </a:spcAft>
              <a:buFont typeface="Arial" panose="020B0604020202020204" pitchFamily="34" charset="0"/>
              <a:buChar char="•"/>
              <a:defRPr/>
            </a:pPr>
            <a:r>
              <a:rPr lang="es-ES" dirty="0"/>
              <a:t>b) Los créditos que amparen compromisos de gasto del ejercicio anterior a que hace referencia el artículo 26.2.b) de este Real Decreto.</a:t>
            </a:r>
          </a:p>
          <a:p>
            <a:pPr fontAlgn="auto">
              <a:spcAft>
                <a:spcPts val="0"/>
              </a:spcAft>
              <a:buFont typeface="Arial" panose="020B0604020202020204" pitchFamily="34" charset="0"/>
              <a:buChar char="•"/>
              <a:defRPr/>
            </a:pPr>
            <a:r>
              <a:rPr lang="es-ES" dirty="0"/>
              <a:t>c) Los créditos por operaciones de capital [artículo 163.1.c), LRHL].</a:t>
            </a:r>
          </a:p>
          <a:p>
            <a:pPr fontAlgn="auto">
              <a:spcAft>
                <a:spcPts val="0"/>
              </a:spcAft>
              <a:buFont typeface="Arial" panose="020B0604020202020204" pitchFamily="34" charset="0"/>
              <a:buChar char="•"/>
              <a:defRPr/>
            </a:pPr>
            <a:r>
              <a:rPr lang="es-ES" dirty="0"/>
              <a:t>d) Los créditos autorizados en función de la efectiva recaudación de los derechos afectados [artículo 163.1.d), LRHL].</a:t>
            </a:r>
          </a:p>
          <a:p>
            <a:pPr fontAlgn="auto">
              <a:spcAft>
                <a:spcPts val="0"/>
              </a:spcAft>
              <a:buFont typeface="Arial" panose="020B0604020202020204" pitchFamily="34" charset="0"/>
              <a:buChar char="•"/>
              <a:defRPr/>
            </a:pPr>
            <a:r>
              <a:rPr lang="es-ES" dirty="0"/>
              <a:t>2</a:t>
            </a:r>
            <a:r>
              <a:rPr lang="es-ES" b="1" dirty="0"/>
              <a:t>. No serán incorporables los créditos declarados no disponibles ni los remanentes de créditos ya incorporados en el ejercicio precedente</a:t>
            </a:r>
            <a:r>
              <a:rPr lang="es-ES" dirty="0"/>
              <a:t>.</a:t>
            </a:r>
          </a:p>
          <a:p>
            <a:pPr fontAlgn="auto">
              <a:spcAft>
                <a:spcPts val="0"/>
              </a:spcAft>
              <a:buFont typeface="Arial" panose="020B0604020202020204" pitchFamily="34" charset="0"/>
              <a:buChar char="•"/>
              <a:defRPr/>
            </a:pPr>
            <a:r>
              <a:rPr lang="es-ES" dirty="0"/>
              <a:t>3. La tramitación de los expedientes de incorporación de créditos deberá regularse en las </a:t>
            </a:r>
            <a:r>
              <a:rPr lang="es-ES" b="1" dirty="0"/>
              <a:t>bases de ejecución del presupuesto</a:t>
            </a:r>
            <a:r>
              <a:rPr lang="es-ES" dirty="0"/>
              <a:t>.</a:t>
            </a:r>
          </a:p>
          <a:p>
            <a:pPr fontAlgn="auto">
              <a:spcAft>
                <a:spcPts val="0"/>
              </a:spcAft>
              <a:buFont typeface="Arial" panose="020B0604020202020204" pitchFamily="34" charset="0"/>
              <a:buChar char="•"/>
              <a:defRPr/>
            </a:pPr>
            <a:r>
              <a:rPr lang="es-ES" dirty="0"/>
              <a:t>4. Los remanentes incorporados, según lo previsto en el apartado 1, podrán ser aplicados tan solo dentro del ejercicio presupuestario al que la incorporación se acuerde y, en el supuesto del punto a) de dicho apartado, para los mismos gastos que motivaron en cada caso su concesión y autorización (artículo 163.2, LRHL).</a:t>
            </a:r>
          </a:p>
          <a:p>
            <a:pPr fontAlgn="auto">
              <a:spcAft>
                <a:spcPts val="0"/>
              </a:spcAft>
              <a:buFont typeface="Arial" panose="020B0604020202020204" pitchFamily="34" charset="0"/>
              <a:buChar char="•"/>
              <a:defRPr/>
            </a:pPr>
            <a:r>
              <a:rPr lang="es-ES" dirty="0"/>
              <a:t>5. No obstante, </a:t>
            </a:r>
            <a:r>
              <a:rPr lang="es-ES" sz="3400" b="1" i="1" u="sng" dirty="0"/>
              <a:t>los remanentes de crédito que amparen proyectos financiados con ingresos afectados deberán incorporarse obligatoriamente sin que les sean aplicables las reglas de limitación en el número de ejercicios, salvo que se desista total o parcialmente de iniciar o continuar la ejecución del gasto, o que se haga imposible su realización.</a:t>
            </a:r>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ítulo 1"/>
          <p:cNvSpPr>
            <a:spLocks noGrp="1"/>
          </p:cNvSpPr>
          <p:nvPr>
            <p:ph type="title"/>
          </p:nvPr>
        </p:nvSpPr>
        <p:spPr/>
        <p:txBody>
          <a:bodyPr/>
          <a:lstStyle/>
          <a:p>
            <a:r>
              <a:rPr lang="es-ES" smtClean="0"/>
              <a:t>Incorporación de remanentes de crédito</a:t>
            </a:r>
          </a:p>
        </p:txBody>
      </p:sp>
      <p:sp>
        <p:nvSpPr>
          <p:cNvPr id="3" name="Marcador de contenido 2">
            <a:extLst>
              <a:ext uri="{FF2B5EF4-FFF2-40B4-BE49-F238E27FC236}"/>
            </a:extLst>
          </p:cNvPr>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es-ES" b="1" dirty="0"/>
              <a:t>Art. 48.</a:t>
            </a:r>
          </a:p>
          <a:p>
            <a:pPr fontAlgn="auto">
              <a:spcAft>
                <a:spcPts val="0"/>
              </a:spcAft>
              <a:buFont typeface="Arial" panose="020B0604020202020204" pitchFamily="34" charset="0"/>
              <a:buChar char="•"/>
              <a:defRPr/>
            </a:pPr>
            <a:r>
              <a:rPr lang="es-ES" dirty="0"/>
              <a:t>1. </a:t>
            </a:r>
            <a:r>
              <a:rPr lang="es-ES" b="1" dirty="0"/>
              <a:t>La incorporación de remanentes de crédito quedará subordinada a la existencia de suficientes recursos financieros para ello </a:t>
            </a:r>
            <a:r>
              <a:rPr lang="es-ES" dirty="0"/>
              <a:t>(artículo 163.1, LRHL).</a:t>
            </a:r>
          </a:p>
          <a:p>
            <a:pPr fontAlgn="auto">
              <a:spcAft>
                <a:spcPts val="0"/>
              </a:spcAft>
              <a:buFont typeface="Arial" panose="020B0604020202020204" pitchFamily="34" charset="0"/>
              <a:buChar char="•"/>
              <a:defRPr/>
            </a:pPr>
            <a:r>
              <a:rPr lang="es-ES" dirty="0"/>
              <a:t>2. A los efectos de incorporaciones de remanentes de crédito </a:t>
            </a:r>
            <a:r>
              <a:rPr lang="es-ES" b="1" dirty="0"/>
              <a:t>se considerarán recursos financieros:</a:t>
            </a:r>
          </a:p>
          <a:p>
            <a:pPr fontAlgn="auto">
              <a:spcAft>
                <a:spcPts val="0"/>
              </a:spcAft>
              <a:buFont typeface="Arial" panose="020B0604020202020204" pitchFamily="34" charset="0"/>
              <a:buChar char="•"/>
              <a:defRPr/>
            </a:pPr>
            <a:r>
              <a:rPr lang="es-ES" dirty="0"/>
              <a:t>a) El remanente líquido de Tesorería.</a:t>
            </a:r>
          </a:p>
          <a:p>
            <a:pPr fontAlgn="auto">
              <a:spcAft>
                <a:spcPts val="0"/>
              </a:spcAft>
              <a:buFont typeface="Arial" panose="020B0604020202020204" pitchFamily="34" charset="0"/>
              <a:buChar char="•"/>
              <a:defRPr/>
            </a:pPr>
            <a:r>
              <a:rPr lang="es-ES" dirty="0"/>
              <a:t>b) Nuevos o mayores ingresos recaudados sobre los totales previstos en el presupuesto corriente.</a:t>
            </a:r>
          </a:p>
          <a:p>
            <a:pPr fontAlgn="auto">
              <a:spcAft>
                <a:spcPts val="0"/>
              </a:spcAft>
              <a:buFont typeface="Arial" panose="020B0604020202020204" pitchFamily="34" charset="0"/>
              <a:buChar char="•"/>
              <a:defRPr/>
            </a:pPr>
            <a:r>
              <a:rPr lang="es-ES" dirty="0"/>
              <a:t>3</a:t>
            </a:r>
            <a:r>
              <a:rPr lang="es-ES" i="1" u="sng" dirty="0"/>
              <a:t>. En el caso de incorporación de remanentes de créditos para gastos con financiación afectada se considerarán recursos financieros suficientes</a:t>
            </a:r>
            <a:r>
              <a:rPr lang="es-ES" dirty="0"/>
              <a:t>:</a:t>
            </a:r>
          </a:p>
          <a:p>
            <a:pPr fontAlgn="auto">
              <a:spcAft>
                <a:spcPts val="0"/>
              </a:spcAft>
              <a:buFont typeface="Arial" panose="020B0604020202020204" pitchFamily="34" charset="0"/>
              <a:buChar char="•"/>
              <a:defRPr/>
            </a:pPr>
            <a:r>
              <a:rPr lang="es-ES" dirty="0"/>
              <a:t>a) Preferentemente, </a:t>
            </a:r>
            <a:r>
              <a:rPr lang="es-ES" sz="3400" b="1" dirty="0"/>
              <a:t>los excesos de financiación y los compromisos firmes de aportación </a:t>
            </a:r>
            <a:r>
              <a:rPr lang="es-ES" dirty="0"/>
              <a:t>afectados a los remanentes que se pretende incorporar.</a:t>
            </a:r>
          </a:p>
          <a:p>
            <a:pPr fontAlgn="auto">
              <a:spcAft>
                <a:spcPts val="0"/>
              </a:spcAft>
              <a:buFont typeface="Arial" panose="020B0604020202020204" pitchFamily="34" charset="0"/>
              <a:buChar char="•"/>
              <a:defRPr/>
            </a:pPr>
            <a:r>
              <a:rPr lang="es-ES" dirty="0"/>
              <a:t>b</a:t>
            </a:r>
            <a:r>
              <a:rPr lang="es-ES" sz="3200" b="1" dirty="0"/>
              <a:t>) En su defecto, los recursos genéricos recogidos en el apartado 2 de este artículo, en cuanto a la parte del gasto financiable, en su caso, con recursos no afectados.</a:t>
            </a:r>
          </a:p>
          <a:p>
            <a:pPr fontAlgn="auto">
              <a:spcAft>
                <a:spcPts val="0"/>
              </a:spcAft>
              <a:buFont typeface="Arial" panose="020B0604020202020204" pitchFamily="34" charset="0"/>
              <a:buChar char="•"/>
              <a:defRPr/>
            </a:pPr>
            <a:r>
              <a:rPr lang="es-ES" sz="3200" b="1" dirty="0"/>
              <a:t/>
            </a:r>
            <a:br>
              <a:rPr lang="es-ES" sz="3200" b="1" dirty="0"/>
            </a:br>
            <a:endParaRPr lang="es-ES" sz="32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ítulo 1"/>
          <p:cNvSpPr>
            <a:spLocks noGrp="1"/>
          </p:cNvSpPr>
          <p:nvPr>
            <p:ph type="title"/>
          </p:nvPr>
        </p:nvSpPr>
        <p:spPr/>
        <p:txBody>
          <a:bodyPr/>
          <a:lstStyle/>
          <a:p>
            <a:r>
              <a:rPr lang="es-ES" smtClean="0"/>
              <a:t>Remanente de tesorería. R.D 500/ 1.990</a:t>
            </a:r>
          </a:p>
        </p:txBody>
      </p:sp>
      <p:sp>
        <p:nvSpPr>
          <p:cNvPr id="3" name="Marcador de contenido 2">
            <a:extLst>
              <a:ext uri="{FF2B5EF4-FFF2-40B4-BE49-F238E27FC236}"/>
            </a:extLst>
          </p:cNvPr>
          <p:cNvSpPr>
            <a:spLocks noGrp="1"/>
          </p:cNvSpPr>
          <p:nvPr>
            <p:ph idx="1"/>
          </p:nvPr>
        </p:nvSpPr>
        <p:spPr/>
        <p:txBody>
          <a:bodyPr rtlCol="0">
            <a:normAutofit fontScale="47500" lnSpcReduction="20000"/>
          </a:bodyPr>
          <a:lstStyle/>
          <a:p>
            <a:pPr fontAlgn="auto">
              <a:spcAft>
                <a:spcPts val="0"/>
              </a:spcAft>
              <a:buFont typeface="Arial" panose="020B0604020202020204" pitchFamily="34" charset="0"/>
              <a:buChar char="•"/>
              <a:defRPr/>
            </a:pPr>
            <a:r>
              <a:rPr lang="es-ES" b="1" dirty="0"/>
              <a:t>Art. 101.</a:t>
            </a:r>
          </a:p>
          <a:p>
            <a:pPr fontAlgn="auto">
              <a:spcAft>
                <a:spcPts val="0"/>
              </a:spcAft>
              <a:buFont typeface="Arial" panose="020B0604020202020204" pitchFamily="34" charset="0"/>
              <a:buChar char="•"/>
              <a:defRPr/>
            </a:pPr>
            <a:r>
              <a:rPr lang="es-ES" dirty="0"/>
              <a:t>1. </a:t>
            </a:r>
            <a:r>
              <a:rPr lang="es-ES" sz="3300" b="1" u="sng" dirty="0"/>
              <a:t>El remanente de Tesorería de la Entidad local estará integrado por los derechos pendientes de cobro, las obligaciones pendientes de pago y los fondos líquidos, todos ellos referidos a 31 de diciembre del ejercicio (ar</a:t>
            </a:r>
            <a:r>
              <a:rPr lang="es-ES" sz="3300" dirty="0"/>
              <a:t>t. 172.2, LRHL).</a:t>
            </a:r>
          </a:p>
          <a:p>
            <a:pPr fontAlgn="auto">
              <a:spcAft>
                <a:spcPts val="0"/>
              </a:spcAft>
              <a:buFont typeface="Arial" panose="020B0604020202020204" pitchFamily="34" charset="0"/>
              <a:buChar char="•"/>
              <a:defRPr/>
            </a:pPr>
            <a:r>
              <a:rPr lang="es-ES" sz="3300" dirty="0"/>
              <a:t>2</a:t>
            </a:r>
            <a:r>
              <a:rPr lang="es-ES" sz="3300" b="1" dirty="0"/>
              <a:t>. </a:t>
            </a:r>
            <a:r>
              <a:rPr lang="es-ES" sz="3800" b="1" u="sng" dirty="0"/>
              <a:t>Los derechos pendientes de cobro comprenderán</a:t>
            </a:r>
            <a:r>
              <a:rPr lang="es-ES" sz="3300" dirty="0"/>
              <a:t>:</a:t>
            </a:r>
          </a:p>
          <a:p>
            <a:pPr fontAlgn="auto">
              <a:spcAft>
                <a:spcPts val="0"/>
              </a:spcAft>
              <a:buFont typeface="Arial" panose="020B0604020202020204" pitchFamily="34" charset="0"/>
              <a:buChar char="•"/>
              <a:defRPr/>
            </a:pPr>
            <a:r>
              <a:rPr lang="es-ES" sz="3300" dirty="0"/>
              <a:t>a) Derechos presupuestarios liquidados durante el ejercicio pendientes de cobro.</a:t>
            </a:r>
          </a:p>
          <a:p>
            <a:pPr fontAlgn="auto">
              <a:spcAft>
                <a:spcPts val="0"/>
              </a:spcAft>
              <a:buFont typeface="Arial" panose="020B0604020202020204" pitchFamily="34" charset="0"/>
              <a:buChar char="•"/>
              <a:defRPr/>
            </a:pPr>
            <a:r>
              <a:rPr lang="es-ES" sz="3300" dirty="0"/>
              <a:t>b) Derechos presupuestarios liquidados en ejercicios anteriores pendientes de cobro.</a:t>
            </a:r>
          </a:p>
          <a:p>
            <a:pPr fontAlgn="auto">
              <a:spcAft>
                <a:spcPts val="0"/>
              </a:spcAft>
              <a:buFont typeface="Arial" panose="020B0604020202020204" pitchFamily="34" charset="0"/>
              <a:buChar char="•"/>
              <a:defRPr/>
            </a:pPr>
            <a:r>
              <a:rPr lang="es-ES" sz="3300" dirty="0"/>
              <a:t>c) Los saldos de las cuentas de deudores no presupuestarios.</a:t>
            </a:r>
          </a:p>
          <a:p>
            <a:pPr fontAlgn="auto">
              <a:spcAft>
                <a:spcPts val="0"/>
              </a:spcAft>
              <a:buFont typeface="Arial" panose="020B0604020202020204" pitchFamily="34" charset="0"/>
              <a:buChar char="•"/>
              <a:defRPr/>
            </a:pPr>
            <a:r>
              <a:rPr lang="es-ES" sz="3300" dirty="0"/>
              <a:t>3</a:t>
            </a:r>
            <a:r>
              <a:rPr lang="es-ES" sz="3800" b="1" u="sng" dirty="0"/>
              <a:t>. Las obligaciones pendientes de pago comprenderán</a:t>
            </a:r>
            <a:r>
              <a:rPr lang="es-ES" sz="3300" dirty="0"/>
              <a:t>:</a:t>
            </a:r>
          </a:p>
          <a:p>
            <a:pPr fontAlgn="auto">
              <a:spcAft>
                <a:spcPts val="0"/>
              </a:spcAft>
              <a:buFont typeface="Arial" panose="020B0604020202020204" pitchFamily="34" charset="0"/>
              <a:buChar char="•"/>
              <a:defRPr/>
            </a:pPr>
            <a:r>
              <a:rPr lang="es-ES" sz="3300" dirty="0"/>
              <a:t>a) Las obligaciones presupuestarias pendientes de pago, reconocidas durante el ejercicio, esté o no ordenado su pago.</a:t>
            </a:r>
          </a:p>
          <a:p>
            <a:pPr fontAlgn="auto">
              <a:spcAft>
                <a:spcPts val="0"/>
              </a:spcAft>
              <a:buFont typeface="Arial" panose="020B0604020202020204" pitchFamily="34" charset="0"/>
              <a:buChar char="•"/>
              <a:defRPr/>
            </a:pPr>
            <a:r>
              <a:rPr lang="es-ES" sz="3300" dirty="0"/>
              <a:t>b) Las obligaciones presupuestarias pendientes de pago, reconocidas en ejercicios anteriores, esté o no ordenado su pago.</a:t>
            </a:r>
          </a:p>
          <a:p>
            <a:pPr fontAlgn="auto">
              <a:spcAft>
                <a:spcPts val="0"/>
              </a:spcAft>
              <a:buFont typeface="Arial" panose="020B0604020202020204" pitchFamily="34" charset="0"/>
              <a:buChar char="•"/>
              <a:defRPr/>
            </a:pPr>
            <a:r>
              <a:rPr lang="es-ES" sz="3300" dirty="0"/>
              <a:t>c) Los saldos de las cuentas de acreedores no presupuestarios.</a:t>
            </a:r>
          </a:p>
          <a:p>
            <a:pPr fontAlgn="auto">
              <a:spcAft>
                <a:spcPts val="0"/>
              </a:spcAft>
              <a:buFont typeface="Arial" panose="020B0604020202020204" pitchFamily="34" charset="0"/>
              <a:buChar char="•"/>
              <a:defRPr/>
            </a:pPr>
            <a:r>
              <a:rPr lang="es-ES" sz="3300" dirty="0"/>
              <a:t/>
            </a:r>
            <a:br>
              <a:rPr lang="es-ES" sz="3300" dirty="0"/>
            </a:br>
            <a:endParaRPr lang="es-ES" sz="33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ítulo 1"/>
          <p:cNvSpPr>
            <a:spLocks noGrp="1"/>
          </p:cNvSpPr>
          <p:nvPr>
            <p:ph type="title"/>
          </p:nvPr>
        </p:nvSpPr>
        <p:spPr/>
        <p:txBody>
          <a:bodyPr/>
          <a:lstStyle/>
          <a:p>
            <a:r>
              <a:rPr lang="es-ES" smtClean="0"/>
              <a:t>Remanente de tesorería</a:t>
            </a:r>
          </a:p>
        </p:txBody>
      </p:sp>
      <p:sp>
        <p:nvSpPr>
          <p:cNvPr id="3" name="Marcador de contenido 2">
            <a:extLst>
              <a:ext uri="{FF2B5EF4-FFF2-40B4-BE49-F238E27FC236}"/>
            </a:extLst>
          </p:cNvPr>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es-ES" b="1" dirty="0"/>
              <a:t>Art. 102.</a:t>
            </a:r>
          </a:p>
          <a:p>
            <a:pPr fontAlgn="auto">
              <a:spcAft>
                <a:spcPts val="0"/>
              </a:spcAft>
              <a:buFont typeface="Arial" panose="020B0604020202020204" pitchFamily="34" charset="0"/>
              <a:buChar char="•"/>
              <a:defRPr/>
            </a:pPr>
            <a:r>
              <a:rPr lang="es-ES" dirty="0"/>
              <a:t>1. En los supuestos de </a:t>
            </a:r>
            <a:r>
              <a:rPr lang="es-ES" b="1" dirty="0"/>
              <a:t>gastos con financiación afectada </a:t>
            </a:r>
            <a:r>
              <a:rPr lang="es-ES" dirty="0"/>
              <a:t>en los que los derechos afectados reconocidos superen a las obligaciones por aquellos financiadas, </a:t>
            </a:r>
            <a:r>
              <a:rPr lang="es-ES" sz="3100" b="1" i="1" u="sng" dirty="0"/>
              <a:t>el remanente de Tesorería disponible para la financiación de gastos generales de la Entidad deberá minorarse en el exceso de financiación producido.</a:t>
            </a:r>
          </a:p>
          <a:p>
            <a:pPr fontAlgn="auto">
              <a:spcAft>
                <a:spcPts val="0"/>
              </a:spcAft>
              <a:buFont typeface="Arial" panose="020B0604020202020204" pitchFamily="34" charset="0"/>
              <a:buChar char="•"/>
              <a:defRPr/>
            </a:pPr>
            <a:r>
              <a:rPr lang="es-ES" dirty="0"/>
              <a:t>2. </a:t>
            </a:r>
            <a:r>
              <a:rPr lang="es-ES" sz="3100" b="1" u="sng" dirty="0"/>
              <a:t>El citado exceso podrá financiar la incorporación de los remanentes de crédito correspondientes a los gastos con financiación afectada</a:t>
            </a:r>
            <a:r>
              <a:rPr lang="es-ES" dirty="0"/>
              <a:t> a que se imputan y, en su caso, las obligaciones devenidas a causa de la renuncia o imposibilidad de realizar total o parcialmente el gasto proyectado.</a:t>
            </a:r>
          </a:p>
          <a:p>
            <a:pPr fontAlgn="auto">
              <a:spcAft>
                <a:spcPts val="0"/>
              </a:spcAft>
              <a:buFont typeface="Arial" panose="020B0604020202020204" pitchFamily="34" charset="0"/>
              <a:buChar char="•"/>
              <a:defRPr/>
            </a:pPr>
            <a:r>
              <a:rPr lang="es-ES" b="1" dirty="0"/>
              <a:t>Art. 103.</a:t>
            </a:r>
          </a:p>
          <a:p>
            <a:pPr fontAlgn="auto">
              <a:spcAft>
                <a:spcPts val="0"/>
              </a:spcAft>
              <a:buFont typeface="Arial" panose="020B0604020202020204" pitchFamily="34" charset="0"/>
              <a:buChar char="•"/>
              <a:defRPr/>
            </a:pPr>
            <a:r>
              <a:rPr lang="es-ES" dirty="0"/>
              <a:t>1. </a:t>
            </a:r>
            <a:r>
              <a:rPr lang="es-ES" b="1" dirty="0"/>
              <a:t>El remanente de Tesorería se cuantificará de acuerdo con lo establecido en los artículos anteriores, deducidos los derechos pendientes de cobro que se consideren de difícil o imposible recaudación </a:t>
            </a:r>
            <a:r>
              <a:rPr lang="es-ES" dirty="0"/>
              <a:t>(art. 172.2, LRHL).</a:t>
            </a:r>
          </a:p>
          <a:p>
            <a:pPr fontAlgn="auto">
              <a:spcAft>
                <a:spcPts val="0"/>
              </a:spcAft>
              <a:buFont typeface="Arial" panose="020B0604020202020204" pitchFamily="34" charset="0"/>
              <a:buChar char="•"/>
              <a:defRPr/>
            </a:pPr>
            <a:endParaRPr lang="es-ES" dirty="0"/>
          </a:p>
          <a:p>
            <a:pPr fontAlgn="auto">
              <a:spcAft>
                <a:spcPts val="0"/>
              </a:spcAft>
              <a:buFont typeface="Arial" panose="020B0604020202020204" pitchFamily="34" charset="0"/>
              <a:buChar char="•"/>
              <a:defRPr/>
            </a:pPr>
            <a:r>
              <a:rPr lang="es-ES" b="1" dirty="0"/>
              <a:t> ex art 193 bis T-R ley reguladora de las haciendas locales</a:t>
            </a:r>
            <a:br>
              <a:rPr lang="es-ES" b="1" dirty="0"/>
            </a:br>
            <a:endParaRPr lang="es-E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ítulo 1"/>
          <p:cNvSpPr>
            <a:spLocks noGrp="1"/>
          </p:cNvSpPr>
          <p:nvPr>
            <p:ph type="title"/>
          </p:nvPr>
        </p:nvSpPr>
        <p:spPr/>
        <p:txBody>
          <a:bodyPr/>
          <a:lstStyle/>
          <a:p>
            <a:r>
              <a:rPr lang="es-ES" smtClean="0"/>
              <a:t>Remanente de tesorería</a:t>
            </a:r>
          </a:p>
        </p:txBody>
      </p:sp>
      <p:sp>
        <p:nvSpPr>
          <p:cNvPr id="3" name="Marcador de contenido 2">
            <a:extLst>
              <a:ext uri="{FF2B5EF4-FFF2-40B4-BE49-F238E27FC236}"/>
            </a:extLst>
          </p:cNvPr>
          <p:cNvSpPr>
            <a:spLocks noGrp="1"/>
          </p:cNvSpPr>
          <p:nvPr>
            <p:ph idx="1"/>
          </p:nvPr>
        </p:nvSpPr>
        <p:spPr/>
        <p:txBody>
          <a:bodyPr rtlCol="0">
            <a:normAutofit fontScale="55000" lnSpcReduction="20000"/>
          </a:bodyPr>
          <a:lstStyle/>
          <a:p>
            <a:pPr fontAlgn="auto">
              <a:spcAft>
                <a:spcPts val="0"/>
              </a:spcAft>
              <a:buFont typeface="Arial" panose="020B0604020202020204" pitchFamily="34" charset="0"/>
              <a:buChar char="•"/>
              <a:defRPr/>
            </a:pPr>
            <a:r>
              <a:rPr lang="es-ES" b="1" dirty="0"/>
              <a:t>Art. 104.</a:t>
            </a:r>
          </a:p>
          <a:p>
            <a:pPr fontAlgn="auto">
              <a:spcAft>
                <a:spcPts val="0"/>
              </a:spcAft>
              <a:buFont typeface="Arial" panose="020B0604020202020204" pitchFamily="34" charset="0"/>
              <a:buChar char="•"/>
              <a:defRPr/>
            </a:pPr>
            <a:r>
              <a:rPr lang="es-ES" dirty="0"/>
              <a:t>1. Se entenderá por remanente de Tesorería inicial el obtenido una vez efectuadas las deducciones a que hacen referencia los artículos anteriores.</a:t>
            </a:r>
          </a:p>
          <a:p>
            <a:pPr fontAlgn="auto">
              <a:spcAft>
                <a:spcPts val="0"/>
              </a:spcAft>
              <a:buFont typeface="Arial" panose="020B0604020202020204" pitchFamily="34" charset="0"/>
              <a:buChar char="•"/>
              <a:defRPr/>
            </a:pPr>
            <a:r>
              <a:rPr lang="es-ES" dirty="0"/>
              <a:t>2. </a:t>
            </a:r>
            <a:r>
              <a:rPr lang="es-ES" sz="2900" b="1" dirty="0"/>
              <a:t>El remanente de Tesorería positivo constituye un recurso para la financiación de modificaciones de créditos en el presupuesto</a:t>
            </a:r>
            <a:r>
              <a:rPr lang="es-ES" dirty="0"/>
              <a:t>.</a:t>
            </a:r>
          </a:p>
          <a:p>
            <a:pPr fontAlgn="auto">
              <a:spcAft>
                <a:spcPts val="0"/>
              </a:spcAft>
              <a:buFont typeface="Arial" panose="020B0604020202020204" pitchFamily="34" charset="0"/>
              <a:buChar char="•"/>
              <a:defRPr/>
            </a:pPr>
            <a:r>
              <a:rPr lang="es-ES" dirty="0"/>
              <a:t>3</a:t>
            </a:r>
            <a:r>
              <a:rPr lang="es-ES" b="1" u="sng" dirty="0"/>
              <a:t>. El remanente líquido de Tesorería </a:t>
            </a:r>
            <a:r>
              <a:rPr lang="es-ES" dirty="0"/>
              <a:t>será, en cada momento, el que resulte de deducir del remanente inicial las cuantías ya destinadas a financiar modificaciones de crédito.</a:t>
            </a:r>
          </a:p>
          <a:p>
            <a:pPr fontAlgn="auto">
              <a:spcAft>
                <a:spcPts val="0"/>
              </a:spcAft>
              <a:buFont typeface="Arial" panose="020B0604020202020204" pitchFamily="34" charset="0"/>
              <a:buChar char="•"/>
              <a:defRPr/>
            </a:pPr>
            <a:r>
              <a:rPr lang="es-ES" dirty="0"/>
              <a:t>4. </a:t>
            </a:r>
            <a:r>
              <a:rPr lang="es-ES" sz="3300" i="1" dirty="0"/>
              <a:t>En ningún caso el remanente de Tesorería formará parte de las previsiones iniciales de ingresos ni podrá financiar, en consecuencia, los créditos iniciales del presupuesto de gastos.</a:t>
            </a:r>
          </a:p>
          <a:p>
            <a:pPr fontAlgn="auto">
              <a:spcAft>
                <a:spcPts val="0"/>
              </a:spcAft>
              <a:buFont typeface="Arial" panose="020B0604020202020204" pitchFamily="34" charset="0"/>
              <a:buChar char="•"/>
              <a:defRPr/>
            </a:pPr>
            <a:r>
              <a:rPr lang="es-ES" dirty="0"/>
              <a:t>5</a:t>
            </a:r>
            <a:r>
              <a:rPr lang="es-ES" sz="3300" b="1" i="1" u="sng" dirty="0"/>
              <a:t>. La utilización del remanente de Tesorería como recurso para la financiación de modificaciones de créditos no dará lugar ni al reconocimiento ni a la liquidación de derechos presupuestarios.</a:t>
            </a:r>
          </a:p>
          <a:p>
            <a:pPr fontAlgn="auto">
              <a:spcAft>
                <a:spcPts val="0"/>
              </a:spcAft>
              <a:buFont typeface="Arial" panose="020B0604020202020204" pitchFamily="34" charset="0"/>
              <a:buChar char="•"/>
              <a:defRPr/>
            </a:pPr>
            <a:r>
              <a:rPr lang="es-ES" b="1" dirty="0"/>
              <a:t>Art. 105.</a:t>
            </a:r>
          </a:p>
          <a:p>
            <a:pPr fontAlgn="auto">
              <a:spcAft>
                <a:spcPts val="0"/>
              </a:spcAft>
              <a:buFont typeface="Arial" panose="020B0604020202020204" pitchFamily="34" charset="0"/>
              <a:buChar char="•"/>
              <a:defRPr/>
            </a:pPr>
            <a:r>
              <a:rPr lang="es-ES" dirty="0"/>
              <a:t>En caso de liquidación del presupuesto con un resultado negativo en el cálculo del remanente de Tesorería deberá procederse de acuerdo con lo establecido en el artículo 174, apartados 1, 2 y 3 de la Ley 39/1988, de 28 de diciembre.</a:t>
            </a:r>
          </a:p>
          <a:p>
            <a:pPr fontAlgn="auto">
              <a:spcAft>
                <a:spcPts val="0"/>
              </a:spcAft>
              <a:buFont typeface="Arial" panose="020B0604020202020204" pitchFamily="34" charset="0"/>
              <a:buChar char="•"/>
              <a:defRPr/>
            </a:pPr>
            <a:r>
              <a:rPr lang="es-ES" dirty="0"/>
              <a:t/>
            </a:r>
            <a:br>
              <a:rPr lang="es-ES" dirty="0"/>
            </a:b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ítulo 1"/>
          <p:cNvSpPr>
            <a:spLocks noGrp="1"/>
          </p:cNvSpPr>
          <p:nvPr>
            <p:ph type="title"/>
          </p:nvPr>
        </p:nvSpPr>
        <p:spPr/>
        <p:txBody>
          <a:bodyPr/>
          <a:lstStyle/>
          <a:p>
            <a:r>
              <a:rPr lang="es-ES" smtClean="0"/>
              <a:t>ESTRUCTURA PRESUPUESTARIA (167)</a:t>
            </a:r>
          </a:p>
        </p:txBody>
      </p:sp>
      <p:sp>
        <p:nvSpPr>
          <p:cNvPr id="18434" name="Marcador de contenido 2"/>
          <p:cNvSpPr>
            <a:spLocks noGrp="1"/>
          </p:cNvSpPr>
          <p:nvPr>
            <p:ph idx="1"/>
          </p:nvPr>
        </p:nvSpPr>
        <p:spPr/>
        <p:txBody>
          <a:bodyPr/>
          <a:lstStyle/>
          <a:p>
            <a:r>
              <a:rPr lang="es-ES" smtClean="0"/>
              <a:t>EL MINISTERIO DE HACIENDA(..) ESTABLECERÁ LA ESTRUCTURA DE LOS PRESUPUESTOS DE LAS ENTIDADES LOCALES, TENIENDO EN  CUENTA</a:t>
            </a:r>
          </a:p>
          <a:p>
            <a:pPr lvl="2"/>
            <a:r>
              <a:rPr lang="es-ES" smtClean="0"/>
              <a:t>LA NATURALEZA E</a:t>
            </a:r>
            <a:r>
              <a:rPr lang="es-ES" b="1" smtClean="0"/>
              <a:t>CONÓMICA</a:t>
            </a:r>
            <a:r>
              <a:rPr lang="es-ES" smtClean="0"/>
              <a:t> DE LOS INGRESOS Y GASTOS </a:t>
            </a:r>
            <a:r>
              <a:rPr lang="es-ES" b="1" smtClean="0"/>
              <a:t>Y LAS FINALIDADES Y OBJETIVOS QUE CON ESTOS ÚLTIMOS SE PRETENDAN CONSEGUIR.</a:t>
            </a:r>
          </a:p>
          <a:p>
            <a:pPr lvl="2"/>
            <a:endParaRPr lang="es-ES" b="1" smtClean="0"/>
          </a:p>
          <a:p>
            <a:pPr lvl="2"/>
            <a:r>
              <a:rPr lang="es-ES" b="1" smtClean="0"/>
              <a:t>CLASIFICACIÓN POR PROGRAMAS </a:t>
            </a:r>
          </a:p>
          <a:p>
            <a:pPr lvl="3"/>
            <a:r>
              <a:rPr lang="es-ES" b="1" smtClean="0"/>
              <a:t>Area de gasto</a:t>
            </a:r>
          </a:p>
          <a:p>
            <a:pPr lvl="3"/>
            <a:r>
              <a:rPr lang="es-ES" b="1" smtClean="0"/>
              <a:t>Política de gasto</a:t>
            </a:r>
          </a:p>
          <a:p>
            <a:pPr lvl="3"/>
            <a:r>
              <a:rPr lang="es-ES" b="1" smtClean="0"/>
              <a:t>Grupo de programas </a:t>
            </a:r>
          </a:p>
          <a:p>
            <a:pPr lvl="3"/>
            <a:r>
              <a:rPr lang="es-ES" b="1" smtClean="0"/>
              <a:t>Programas </a:t>
            </a:r>
          </a:p>
          <a:p>
            <a:pPr lvl="3"/>
            <a:r>
              <a:rPr lang="es-ES" b="1" smtClean="0"/>
              <a:t>subprogramas</a:t>
            </a:r>
          </a:p>
          <a:p>
            <a:pPr lvl="2"/>
            <a:endParaRPr lang="es-E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ítulo 1"/>
          <p:cNvSpPr>
            <a:spLocks noGrp="1"/>
          </p:cNvSpPr>
          <p:nvPr>
            <p:ph type="title"/>
          </p:nvPr>
        </p:nvSpPr>
        <p:spPr/>
        <p:txBody>
          <a:bodyPr/>
          <a:lstStyle/>
          <a:p>
            <a:endParaRPr lang="es-ES" smtClean="0"/>
          </a:p>
        </p:txBody>
      </p:sp>
      <p:graphicFrame>
        <p:nvGraphicFramePr>
          <p:cNvPr id="4" name="Marcador de contenido 3">
            <a:extLst>
              <a:ext uri="{FF2B5EF4-FFF2-40B4-BE49-F238E27FC236}"/>
            </a:extLst>
          </p:cNvPr>
          <p:cNvGraphicFramePr>
            <a:graphicFrameLocks noGrp="1"/>
          </p:cNvGraphicFramePr>
          <p:nvPr>
            <p:ph idx="1"/>
          </p:nvPr>
        </p:nvGraphicFramePr>
        <p:xfrm>
          <a:off x="838200" y="2265363"/>
          <a:ext cx="10515600" cy="3965575"/>
        </p:xfrm>
        <a:graphic>
          <a:graphicData uri="http://schemas.openxmlformats.org/drawingml/2006/table">
            <a:tbl>
              <a:tblPr/>
              <a:tblGrid>
                <a:gridCol w="1273233">
                  <a:extLst>
                    <a:ext uri="{9D8B030D-6E8A-4147-A177-3AD203B41FA5}"/>
                  </a:extLst>
                </a:gridCol>
                <a:gridCol w="1022465">
                  <a:extLst>
                    <a:ext uri="{9D8B030D-6E8A-4147-A177-3AD203B41FA5}"/>
                  </a:extLst>
                </a:gridCol>
                <a:gridCol w="858982">
                  <a:extLst>
                    <a:ext uri="{9D8B030D-6E8A-4147-A177-3AD203B41FA5}"/>
                  </a:extLst>
                </a:gridCol>
                <a:gridCol w="1202575">
                  <a:extLst>
                    <a:ext uri="{9D8B030D-6E8A-4147-A177-3AD203B41FA5}"/>
                  </a:extLst>
                </a:gridCol>
                <a:gridCol w="900545">
                  <a:extLst>
                    <a:ext uri="{9D8B030D-6E8A-4147-A177-3AD203B41FA5}"/>
                  </a:extLst>
                </a:gridCol>
                <a:gridCol w="1161011">
                  <a:extLst>
                    <a:ext uri="{9D8B030D-6E8A-4147-A177-3AD203B41FA5}"/>
                  </a:extLst>
                </a:gridCol>
                <a:gridCol w="942109">
                  <a:extLst>
                    <a:ext uri="{9D8B030D-6E8A-4147-A177-3AD203B41FA5}"/>
                  </a:extLst>
                </a:gridCol>
                <a:gridCol w="969818">
                  <a:extLst>
                    <a:ext uri="{9D8B030D-6E8A-4147-A177-3AD203B41FA5}"/>
                  </a:extLst>
                </a:gridCol>
                <a:gridCol w="1133302">
                  <a:extLst>
                    <a:ext uri="{9D8B030D-6E8A-4147-A177-3AD203B41FA5}"/>
                  </a:extLst>
                </a:gridCol>
                <a:gridCol w="1051560">
                  <a:extLst>
                    <a:ext uri="{9D8B030D-6E8A-4147-A177-3AD203B41FA5}"/>
                  </a:extLst>
                </a:gridCol>
              </a:tblGrid>
              <a:tr h="545519">
                <a:tc rowSpan="2">
                  <a:txBody>
                    <a:bodyPr/>
                    <a:lstStyle/>
                    <a:p>
                      <a:pPr algn="ctr"/>
                      <a:r>
                        <a:rPr lang="es-ES" sz="1200" b="1" dirty="0">
                          <a:solidFill>
                            <a:srgbClr val="333333"/>
                          </a:solidFill>
                          <a:effectLst/>
                        </a:rPr>
                        <a:t>Aplicación presupuestaria</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200" b="1">
                          <a:solidFill>
                            <a:srgbClr val="333333"/>
                          </a:solidFill>
                          <a:effectLst/>
                        </a:rPr>
                        <a:t>Descripción</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3">
                  <a:txBody>
                    <a:bodyPr/>
                    <a:lstStyle/>
                    <a:p>
                      <a:pPr algn="ctr"/>
                      <a:r>
                        <a:rPr lang="es-ES" sz="1200" b="1">
                          <a:solidFill>
                            <a:srgbClr val="333333"/>
                          </a:solidFill>
                          <a:effectLst/>
                        </a:rPr>
                        <a:t> </a:t>
                      </a:r>
                    </a:p>
                    <a:p>
                      <a:pPr algn="ctr"/>
                      <a:r>
                        <a:rPr lang="es-ES" sz="1200" b="1">
                          <a:solidFill>
                            <a:srgbClr val="333333"/>
                          </a:solidFill>
                          <a:effectLst/>
                        </a:rPr>
                        <a:t>Créditos presupuestarios</a:t>
                      </a:r>
                    </a:p>
                    <a:p>
                      <a:pPr algn="ctr"/>
                      <a:r>
                        <a:rPr lang="es-ES" sz="1200" b="1">
                          <a:solidFill>
                            <a:srgbClr val="333333"/>
                          </a:solidFill>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rowSpan="2">
                  <a:txBody>
                    <a:bodyPr/>
                    <a:lstStyle/>
                    <a:p>
                      <a:pPr algn="ctr"/>
                      <a:r>
                        <a:rPr lang="es-ES" sz="1200" b="1">
                          <a:solidFill>
                            <a:srgbClr val="333333"/>
                          </a:solidFill>
                          <a:effectLst/>
                        </a:rPr>
                        <a:t>Gastos comprometidos</a:t>
                      </a:r>
                    </a:p>
                    <a:p>
                      <a:pPr algn="ctr"/>
                      <a:r>
                        <a:rPr lang="es-ES" sz="1200" b="1">
                          <a:solidFill>
                            <a:srgbClr val="333333"/>
                          </a:solidFill>
                          <a:effectLst/>
                        </a:rPr>
                        <a:t>(4)</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200" b="1">
                          <a:solidFill>
                            <a:srgbClr val="333333"/>
                          </a:solidFill>
                          <a:effectLst/>
                        </a:rPr>
                        <a:t>Obligaciones reconocidas netas</a:t>
                      </a:r>
                    </a:p>
                    <a:p>
                      <a:pPr algn="ctr"/>
                      <a:r>
                        <a:rPr lang="es-ES" sz="1200" b="1">
                          <a:solidFill>
                            <a:srgbClr val="333333"/>
                          </a:solidFill>
                          <a:effectLst/>
                        </a:rPr>
                        <a:t>(5)</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200" b="1">
                          <a:solidFill>
                            <a:srgbClr val="333333"/>
                          </a:solidFill>
                          <a:effectLst/>
                        </a:rPr>
                        <a:t>Pagos</a:t>
                      </a:r>
                    </a:p>
                    <a:p>
                      <a:pPr algn="ctr"/>
                      <a:r>
                        <a:rPr lang="es-ES" sz="1200" b="1">
                          <a:solidFill>
                            <a:srgbClr val="333333"/>
                          </a:solidFill>
                          <a:effectLst/>
                        </a:rPr>
                        <a:t>(6)</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200" b="1">
                          <a:solidFill>
                            <a:srgbClr val="333333"/>
                          </a:solidFill>
                          <a:effectLst/>
                        </a:rPr>
                        <a:t>Obligaciones pendientes de pago a 31 de diciembre</a:t>
                      </a:r>
                    </a:p>
                    <a:p>
                      <a:pPr algn="ctr"/>
                      <a:r>
                        <a:rPr lang="es-ES" sz="1200" b="1">
                          <a:solidFill>
                            <a:srgbClr val="333333"/>
                          </a:solidFill>
                          <a:effectLst/>
                        </a:rPr>
                        <a:t>(7=5-6)</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200" b="1">
                          <a:solidFill>
                            <a:srgbClr val="333333"/>
                          </a:solidFill>
                          <a:effectLst/>
                        </a:rPr>
                        <a:t>Remanentes de crédito</a:t>
                      </a:r>
                    </a:p>
                    <a:p>
                      <a:pPr algn="ctr"/>
                      <a:r>
                        <a:rPr lang="es-ES" sz="1200" b="1">
                          <a:solidFill>
                            <a:srgbClr val="333333"/>
                          </a:solidFill>
                          <a:effectLst/>
                        </a:rPr>
                        <a:t>(8=3-5)</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675097">
                <a:tc vMerge="1">
                  <a:txBody>
                    <a:bodyPr/>
                    <a:lstStyle/>
                    <a:p>
                      <a:endParaRPr lang="es-ES"/>
                    </a:p>
                  </a:txBody>
                  <a:tcPr/>
                </a:tc>
                <a:tc vMerge="1">
                  <a:txBody>
                    <a:bodyPr/>
                    <a:lstStyle/>
                    <a:p>
                      <a:endParaRPr lang="es-ES"/>
                    </a:p>
                  </a:txBody>
                  <a:tcPr/>
                </a:tc>
                <a:tc>
                  <a:txBody>
                    <a:bodyPr/>
                    <a:lstStyle/>
                    <a:p>
                      <a:pPr algn="ctr"/>
                      <a:r>
                        <a:rPr lang="es-ES" sz="1200" b="1">
                          <a:solidFill>
                            <a:srgbClr val="333333"/>
                          </a:solidFill>
                          <a:effectLst/>
                        </a:rPr>
                        <a:t>Iniciales</a:t>
                      </a:r>
                    </a:p>
                    <a:p>
                      <a:pPr algn="ctr"/>
                      <a:r>
                        <a:rPr lang="es-ES" sz="1200" b="1">
                          <a:solidFill>
                            <a:srgbClr val="333333"/>
                          </a:solidFill>
                          <a:effectLst/>
                        </a:rPr>
                        <a:t>(1)</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b="1">
                          <a:solidFill>
                            <a:srgbClr val="333333"/>
                          </a:solidFill>
                          <a:effectLst/>
                        </a:rPr>
                        <a:t>Modificaciones</a:t>
                      </a:r>
                    </a:p>
                    <a:p>
                      <a:pPr algn="ctr"/>
                      <a:r>
                        <a:rPr lang="es-ES" sz="1200" b="1">
                          <a:solidFill>
                            <a:srgbClr val="333333"/>
                          </a:solidFill>
                          <a:effectLst/>
                        </a:rPr>
                        <a:t>(2)</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200" b="1">
                          <a:solidFill>
                            <a:srgbClr val="333333"/>
                          </a:solidFill>
                          <a:effectLst/>
                        </a:rPr>
                        <a:t>Definitivos</a:t>
                      </a:r>
                    </a:p>
                    <a:p>
                      <a:pPr algn="ctr"/>
                      <a:r>
                        <a:rPr lang="es-ES" sz="1200" b="1">
                          <a:solidFill>
                            <a:srgbClr val="333333"/>
                          </a:solidFill>
                          <a:effectLst/>
                        </a:rPr>
                        <a:t>(3=1+2)</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extLst>
                  <a:ext uri="{0D108BD9-81ED-4DB2-BD59-A6C34878D82A}"/>
                </a:extLst>
              </a:tr>
              <a:tr h="2183482">
                <a:tc>
                  <a:txBody>
                    <a:bodyPr/>
                    <a:lstStyle/>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217926">
                <a:tc gridSpan="2">
                  <a:txBody>
                    <a:bodyPr/>
                    <a:lstStyle/>
                    <a:p>
                      <a:pPr algn="r"/>
                      <a:r>
                        <a:rPr lang="es-ES" sz="1200" b="1">
                          <a:effectLst/>
                        </a:rPr>
                        <a:t>TOTAL</a:t>
                      </a:r>
                      <a:endParaRPr lang="es-ES" sz="1200">
                        <a:effectLst/>
                      </a:endParaRP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200" dirty="0">
                          <a:effectLst/>
                        </a:rPr>
                        <a:t> </a:t>
                      </a:r>
                    </a:p>
                  </a:txBody>
                  <a:tcPr marL="60435" marR="60435" marT="30218" marB="30218"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bl>
          </a:graphicData>
        </a:graphic>
      </p:graphicFrame>
      <p:sp>
        <p:nvSpPr>
          <p:cNvPr id="58417" name="Rectangle 1"/>
          <p:cNvSpPr>
            <a:spLocks noChangeArrowheads="1"/>
          </p:cNvSpPr>
          <p:nvPr/>
        </p:nvSpPr>
        <p:spPr bwMode="auto">
          <a:xfrm>
            <a:off x="939800" y="1827213"/>
            <a:ext cx="6283325" cy="231775"/>
          </a:xfrm>
          <a:prstGeom prst="rect">
            <a:avLst/>
          </a:prstGeom>
          <a:noFill/>
          <a:ln w="9525">
            <a:noFill/>
            <a:miter lim="800000"/>
            <a:headEnd/>
            <a:tailEnd/>
          </a:ln>
        </p:spPr>
        <p:txBody>
          <a:bodyPr anchor="ctr">
            <a:spAutoFit/>
          </a:bodyPr>
          <a:lstStyle/>
          <a:p>
            <a:pPr algn="ctr" eaLnBrk="0" hangingPunct="0"/>
            <a:r>
              <a:rPr lang="es-ES" altLang="es-ES" sz="900">
                <a:solidFill>
                  <a:srgbClr val="333333"/>
                </a:solidFill>
                <a:latin typeface="verdana" pitchFamily="34" charset="0"/>
              </a:rPr>
              <a:t>I. </a:t>
            </a:r>
            <a:r>
              <a:rPr lang="es-ES" altLang="es-ES" sz="900" b="1">
                <a:solidFill>
                  <a:srgbClr val="333333"/>
                </a:solidFill>
                <a:latin typeface="verdana" pitchFamily="34" charset="0"/>
              </a:rPr>
              <a:t>LIQUIDACIÓN DEL PRESUPUESTO DE GASTOS</a:t>
            </a:r>
            <a:endParaRPr lang="es-ES" altLang="es-ES"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ítulo 1"/>
          <p:cNvSpPr>
            <a:spLocks noGrp="1"/>
          </p:cNvSpPr>
          <p:nvPr>
            <p:ph type="title"/>
          </p:nvPr>
        </p:nvSpPr>
        <p:spPr/>
        <p:txBody>
          <a:bodyPr/>
          <a:lstStyle/>
          <a:p>
            <a:r>
              <a:rPr lang="es-ES" smtClean="0"/>
              <a:t>Liquidacion del presupuesto</a:t>
            </a:r>
          </a:p>
        </p:txBody>
      </p:sp>
      <p:graphicFrame>
        <p:nvGraphicFramePr>
          <p:cNvPr id="4" name="Marcador de contenido 3">
            <a:extLst>
              <a:ext uri="{FF2B5EF4-FFF2-40B4-BE49-F238E27FC236}"/>
            </a:extLst>
          </p:cNvPr>
          <p:cNvGraphicFramePr>
            <a:graphicFrameLocks noGrp="1"/>
          </p:cNvGraphicFramePr>
          <p:nvPr>
            <p:ph idx="1"/>
          </p:nvPr>
        </p:nvGraphicFramePr>
        <p:xfrm>
          <a:off x="698500" y="1255713"/>
          <a:ext cx="10888663" cy="4554537"/>
        </p:xfrm>
        <a:graphic>
          <a:graphicData uri="http://schemas.openxmlformats.org/drawingml/2006/table">
            <a:tbl>
              <a:tblPr/>
              <a:tblGrid>
                <a:gridCol w="972589">
                  <a:extLst>
                    <a:ext uri="{9D8B030D-6E8A-4147-A177-3AD203B41FA5}"/>
                  </a:extLst>
                </a:gridCol>
                <a:gridCol w="842357">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gridCol w="907473">
                  <a:extLst>
                    <a:ext uri="{9D8B030D-6E8A-4147-A177-3AD203B41FA5}"/>
                  </a:extLst>
                </a:gridCol>
              </a:tblGrid>
              <a:tr h="513392">
                <a:tc rowSpan="2">
                  <a:txBody>
                    <a:bodyPr/>
                    <a:lstStyle/>
                    <a:p>
                      <a:pPr algn="ctr"/>
                      <a:r>
                        <a:rPr lang="es-ES" sz="1000" b="1" dirty="0">
                          <a:solidFill>
                            <a:srgbClr val="333333"/>
                          </a:solidFill>
                          <a:effectLst/>
                        </a:rPr>
                        <a:t>Aplicación presupuestaria</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dirty="0">
                          <a:solidFill>
                            <a:srgbClr val="333333"/>
                          </a:solidFill>
                          <a:effectLst/>
                        </a:rPr>
                        <a:t>Descripción</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3">
                  <a:txBody>
                    <a:bodyPr/>
                    <a:lstStyle/>
                    <a:p>
                      <a:pPr algn="ctr"/>
                      <a:r>
                        <a:rPr lang="es-ES" sz="1300" b="1">
                          <a:solidFill>
                            <a:srgbClr val="333333"/>
                          </a:solidFill>
                          <a:effectLst/>
                        </a:rPr>
                        <a:t>Previsiones presupuestarias</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rowSpan="2">
                  <a:txBody>
                    <a:bodyPr/>
                    <a:lstStyle/>
                    <a:p>
                      <a:pPr algn="ctr"/>
                      <a:r>
                        <a:rPr lang="es-ES" sz="1000" b="1">
                          <a:solidFill>
                            <a:srgbClr val="333333"/>
                          </a:solidFill>
                          <a:effectLst/>
                        </a:rPr>
                        <a:t>Derechos reconocidos</a:t>
                      </a:r>
                    </a:p>
                    <a:p>
                      <a:pPr algn="ctr"/>
                      <a:r>
                        <a:rPr lang="es-ES" sz="1000" b="1">
                          <a:solidFill>
                            <a:srgbClr val="333333"/>
                          </a:solidFill>
                          <a:effectLst/>
                        </a:rPr>
                        <a:t>(4)</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a:solidFill>
                            <a:srgbClr val="333333"/>
                          </a:solidFill>
                          <a:effectLst/>
                        </a:rPr>
                        <a:t>Derechos anulados</a:t>
                      </a:r>
                    </a:p>
                    <a:p>
                      <a:pPr algn="ctr"/>
                      <a:r>
                        <a:rPr lang="es-ES" sz="1000" b="1">
                          <a:solidFill>
                            <a:srgbClr val="333333"/>
                          </a:solidFill>
                          <a:effectLst/>
                        </a:rPr>
                        <a:t>(5)</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a:solidFill>
                            <a:srgbClr val="333333"/>
                          </a:solidFill>
                          <a:effectLst/>
                        </a:rPr>
                        <a:t>Derechos cancelados</a:t>
                      </a:r>
                    </a:p>
                    <a:p>
                      <a:pPr algn="ctr"/>
                      <a:r>
                        <a:rPr lang="es-ES" sz="1000" b="1">
                          <a:solidFill>
                            <a:srgbClr val="333333"/>
                          </a:solidFill>
                          <a:effectLst/>
                        </a:rPr>
                        <a:t>(6)</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a:solidFill>
                            <a:srgbClr val="333333"/>
                          </a:solidFill>
                          <a:effectLst/>
                        </a:rPr>
                        <a:t>Derechos reconocidos netos</a:t>
                      </a:r>
                    </a:p>
                    <a:p>
                      <a:pPr algn="ctr"/>
                      <a:r>
                        <a:rPr lang="es-ES" sz="1000" b="1">
                          <a:solidFill>
                            <a:srgbClr val="333333"/>
                          </a:solidFill>
                          <a:effectLst/>
                        </a:rPr>
                        <a:t>(7=4-5-6)</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a:solidFill>
                            <a:srgbClr val="333333"/>
                          </a:solidFill>
                          <a:effectLst/>
                        </a:rPr>
                        <a:t>Recaudación neta</a:t>
                      </a:r>
                    </a:p>
                    <a:p>
                      <a:pPr algn="ctr"/>
                      <a:r>
                        <a:rPr lang="es-ES" sz="1000" b="1">
                          <a:solidFill>
                            <a:srgbClr val="333333"/>
                          </a:solidFill>
                          <a:effectLst/>
                        </a:rPr>
                        <a:t>(8)</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a:solidFill>
                            <a:srgbClr val="333333"/>
                          </a:solidFill>
                          <a:effectLst/>
                        </a:rPr>
                        <a:t>Derechos pendientes de cobro a 31 de diciembre</a:t>
                      </a:r>
                    </a:p>
                    <a:p>
                      <a:pPr algn="ctr"/>
                      <a:r>
                        <a:rPr lang="es-ES" sz="1000" b="1">
                          <a:solidFill>
                            <a:srgbClr val="333333"/>
                          </a:solidFill>
                          <a:effectLst/>
                        </a:rPr>
                        <a:t>(9=7-8)</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rowSpan="2">
                  <a:txBody>
                    <a:bodyPr/>
                    <a:lstStyle/>
                    <a:p>
                      <a:pPr algn="ctr"/>
                      <a:r>
                        <a:rPr lang="es-ES" sz="1000" b="1" dirty="0">
                          <a:solidFill>
                            <a:srgbClr val="333333"/>
                          </a:solidFill>
                          <a:effectLst/>
                        </a:rPr>
                        <a:t>Exceso / defecto previsión</a:t>
                      </a:r>
                    </a:p>
                    <a:p>
                      <a:pPr algn="ctr"/>
                      <a:r>
                        <a:rPr lang="es-ES" sz="1000" b="1" dirty="0">
                          <a:solidFill>
                            <a:srgbClr val="333333"/>
                          </a:solidFill>
                          <a:effectLst/>
                        </a:rPr>
                        <a:t>(10=7-3)</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096238">
                <a:tc vMerge="1">
                  <a:txBody>
                    <a:bodyPr/>
                    <a:lstStyle/>
                    <a:p>
                      <a:endParaRPr lang="es-ES"/>
                    </a:p>
                  </a:txBody>
                  <a:tcPr/>
                </a:tc>
                <a:tc vMerge="1">
                  <a:txBody>
                    <a:bodyPr/>
                    <a:lstStyle/>
                    <a:p>
                      <a:endParaRPr lang="es-ES"/>
                    </a:p>
                  </a:txBody>
                  <a:tcPr/>
                </a:tc>
                <a:tc>
                  <a:txBody>
                    <a:bodyPr/>
                    <a:lstStyle/>
                    <a:p>
                      <a:pPr algn="ctr"/>
                      <a:r>
                        <a:rPr lang="es-ES" sz="1000" b="1" dirty="0">
                          <a:solidFill>
                            <a:srgbClr val="333333"/>
                          </a:solidFill>
                          <a:effectLst/>
                        </a:rPr>
                        <a:t>Iniciales</a:t>
                      </a:r>
                    </a:p>
                    <a:p>
                      <a:pPr algn="ctr"/>
                      <a:r>
                        <a:rPr lang="es-ES" sz="1000" b="1" dirty="0">
                          <a:solidFill>
                            <a:srgbClr val="333333"/>
                          </a:solidFill>
                          <a:effectLst/>
                        </a:rPr>
                        <a:t>(1)</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000" b="1" dirty="0">
                          <a:solidFill>
                            <a:srgbClr val="333333"/>
                          </a:solidFill>
                          <a:effectLst/>
                        </a:rPr>
                        <a:t>Modificaciones</a:t>
                      </a:r>
                    </a:p>
                    <a:p>
                      <a:pPr algn="ctr"/>
                      <a:r>
                        <a:rPr lang="es-ES" sz="1000" b="1" dirty="0">
                          <a:solidFill>
                            <a:srgbClr val="333333"/>
                          </a:solidFill>
                          <a:effectLst/>
                        </a:rPr>
                        <a:t>(2)</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1000" b="1" dirty="0">
                          <a:solidFill>
                            <a:srgbClr val="333333"/>
                          </a:solidFill>
                          <a:effectLst/>
                        </a:rPr>
                        <a:t>Definitivas</a:t>
                      </a:r>
                    </a:p>
                    <a:p>
                      <a:pPr algn="ctr"/>
                      <a:r>
                        <a:rPr lang="es-ES" sz="1000" b="1" dirty="0">
                          <a:solidFill>
                            <a:srgbClr val="333333"/>
                          </a:solidFill>
                          <a:effectLst/>
                        </a:rPr>
                        <a:t>(3=1+2)</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tc vMerge="1">
                  <a:txBody>
                    <a:bodyPr/>
                    <a:lstStyle/>
                    <a:p>
                      <a:endParaRPr lang="es-ES"/>
                    </a:p>
                  </a:txBody>
                  <a:tcPr/>
                </a:tc>
                <a:extLst>
                  <a:ext uri="{0D108BD9-81ED-4DB2-BD59-A6C34878D82A}"/>
                </a:extLst>
              </a:tr>
              <a:tr h="2945744">
                <a:tc>
                  <a:txBody>
                    <a:bodyPr/>
                    <a:lstStyle/>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1300" dirty="0">
                          <a:effectLst/>
                        </a:rPr>
                        <a:t> </a:t>
                      </a:r>
                    </a:p>
                  </a:txBody>
                  <a:tcPr marL="63990" marR="63990" marT="31995" marB="31995"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bl>
          </a:graphicData>
        </a:graphic>
      </p:graphicFrame>
      <p:sp>
        <p:nvSpPr>
          <p:cNvPr id="59437" name="Rectangle 1"/>
          <p:cNvSpPr>
            <a:spLocks noChangeArrowheads="1"/>
          </p:cNvSpPr>
          <p:nvPr/>
        </p:nvSpPr>
        <p:spPr bwMode="auto">
          <a:xfrm>
            <a:off x="-838200" y="0"/>
            <a:ext cx="12192000" cy="457200"/>
          </a:xfrm>
          <a:prstGeom prst="rect">
            <a:avLst/>
          </a:prstGeom>
          <a:noFill/>
          <a:ln w="9525">
            <a:noFill/>
            <a:miter lim="800000"/>
            <a:headEnd/>
            <a:tailEnd/>
          </a:ln>
        </p:spPr>
        <p:txBody>
          <a:bodyPr wrap="none" anchor="ctr">
            <a:spAutoFit/>
          </a:bodyPr>
          <a:lstStyle/>
          <a:p>
            <a:pPr algn="ctr" eaLnBrk="0" hangingPunct="0"/>
            <a:r>
              <a:rPr lang="es-ES" altLang="es-ES" sz="900">
                <a:solidFill>
                  <a:srgbClr val="333333"/>
                </a:solidFill>
                <a:latin typeface="verdana" pitchFamily="34" charset="0"/>
              </a:rPr>
              <a:t>II. LIQUIDACIÓN DEL PRESUPUESTO DE INGRESOS</a:t>
            </a:r>
            <a:endParaRPr lang="es-ES" altLang="es-E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ítulo 1"/>
          <p:cNvSpPr>
            <a:spLocks noGrp="1"/>
          </p:cNvSpPr>
          <p:nvPr>
            <p:ph type="title"/>
          </p:nvPr>
        </p:nvSpPr>
        <p:spPr/>
        <p:txBody>
          <a:bodyPr/>
          <a:lstStyle/>
          <a:p>
            <a:r>
              <a:rPr lang="es-ES" smtClean="0"/>
              <a:t>Resultado presupuestario</a:t>
            </a:r>
          </a:p>
        </p:txBody>
      </p:sp>
      <p:graphicFrame>
        <p:nvGraphicFramePr>
          <p:cNvPr id="4" name="Marcador de contenido 3">
            <a:extLst>
              <a:ext uri="{FF2B5EF4-FFF2-40B4-BE49-F238E27FC236}"/>
            </a:extLst>
          </p:cNvPr>
          <p:cNvGraphicFramePr>
            <a:graphicFrameLocks noGrp="1"/>
          </p:cNvGraphicFramePr>
          <p:nvPr>
            <p:ph idx="1"/>
          </p:nvPr>
        </p:nvGraphicFramePr>
        <p:xfrm>
          <a:off x="3462338" y="1825625"/>
          <a:ext cx="5267325" cy="4351338"/>
        </p:xfrm>
        <a:graphic>
          <a:graphicData uri="http://schemas.openxmlformats.org/drawingml/2006/table">
            <a:tbl>
              <a:tblPr/>
              <a:tblGrid>
                <a:gridCol w="1053482">
                  <a:extLst>
                    <a:ext uri="{9D8B030D-6E8A-4147-A177-3AD203B41FA5}"/>
                  </a:extLst>
                </a:gridCol>
                <a:gridCol w="1053482">
                  <a:extLst>
                    <a:ext uri="{9D8B030D-6E8A-4147-A177-3AD203B41FA5}"/>
                  </a:extLst>
                </a:gridCol>
                <a:gridCol w="1053482">
                  <a:extLst>
                    <a:ext uri="{9D8B030D-6E8A-4147-A177-3AD203B41FA5}"/>
                  </a:extLst>
                </a:gridCol>
                <a:gridCol w="1053482">
                  <a:extLst>
                    <a:ext uri="{9D8B030D-6E8A-4147-A177-3AD203B41FA5}"/>
                  </a:extLst>
                </a:gridCol>
                <a:gridCol w="1053482">
                  <a:extLst>
                    <a:ext uri="{9D8B030D-6E8A-4147-A177-3AD203B41FA5}"/>
                  </a:extLst>
                </a:gridCol>
              </a:tblGrid>
              <a:tr h="320625">
                <a:tc>
                  <a:txBody>
                    <a:bodyPr/>
                    <a:lstStyle/>
                    <a:p>
                      <a:pPr algn="ctr"/>
                      <a:r>
                        <a:rPr lang="es-ES" sz="900" b="1">
                          <a:solidFill>
                            <a:srgbClr val="333333"/>
                          </a:solidFill>
                          <a:effectLst/>
                        </a:rPr>
                        <a:t>Conceptos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b="1">
                          <a:solidFill>
                            <a:srgbClr val="333333"/>
                          </a:solidFill>
                          <a:effectLst/>
                        </a:rPr>
                        <a:t>Derechos reconocidos netos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b="1">
                          <a:solidFill>
                            <a:srgbClr val="333333"/>
                          </a:solidFill>
                          <a:effectLst/>
                        </a:rPr>
                        <a:t>Obligaciones reconocidas netas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b="1">
                          <a:solidFill>
                            <a:srgbClr val="333333"/>
                          </a:solidFill>
                          <a:effectLst/>
                        </a:rPr>
                        <a:t>Ajustes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b="1">
                          <a:solidFill>
                            <a:srgbClr val="333333"/>
                          </a:solidFill>
                          <a:effectLst/>
                        </a:rPr>
                        <a:t>Resultado presupuestario</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320625">
                <a:tc>
                  <a:txBody>
                    <a:bodyPr/>
                    <a:lstStyle/>
                    <a:p>
                      <a:pPr algn="l"/>
                      <a:r>
                        <a:rPr lang="es-ES" sz="900">
                          <a:effectLst/>
                        </a:rPr>
                        <a:t> a) Operaciones corrientes. 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320625">
                <a:tc>
                  <a:txBody>
                    <a:bodyPr/>
                    <a:lstStyle/>
                    <a:p>
                      <a:pPr algn="l"/>
                      <a:r>
                        <a:rPr lang="es-ES" sz="900">
                          <a:effectLst/>
                        </a:rPr>
                        <a:t> b) Operaciones de capital</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458036">
                <a:tc>
                  <a:txBody>
                    <a:bodyPr/>
                    <a:lstStyle/>
                    <a:p>
                      <a:pPr algn="l"/>
                      <a:r>
                        <a:rPr lang="es-ES" sz="900">
                          <a:effectLst/>
                        </a:rPr>
                        <a:t>1. Total operaciones no financieras (a+b)</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320625">
                <a:tc>
                  <a:txBody>
                    <a:bodyPr/>
                    <a:lstStyle/>
                    <a:p>
                      <a:pPr algn="l"/>
                      <a:r>
                        <a:rPr lang="es-ES" sz="900">
                          <a:effectLst/>
                        </a:rPr>
                        <a:t> c) Activos financieros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320625">
                <a:tc>
                  <a:txBody>
                    <a:bodyPr/>
                    <a:lstStyle/>
                    <a:p>
                      <a:pPr algn="l"/>
                      <a:r>
                        <a:rPr lang="es-ES" sz="900">
                          <a:effectLst/>
                        </a:rPr>
                        <a:t> d) Pasivos financieros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458036">
                <a:tc>
                  <a:txBody>
                    <a:bodyPr/>
                    <a:lstStyle/>
                    <a:p>
                      <a:pPr algn="l"/>
                      <a:r>
                        <a:rPr lang="es-ES" sz="900">
                          <a:effectLst/>
                        </a:rPr>
                        <a:t>2. Total operaciones financieras (c+d)</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595446">
                <a:tc>
                  <a:txBody>
                    <a:bodyPr/>
                    <a:lstStyle/>
                    <a:p>
                      <a:pPr algn="l"/>
                      <a:r>
                        <a:rPr lang="es-ES" sz="900">
                          <a:effectLst/>
                        </a:rPr>
                        <a:t>I. RESULTADO PRESUPUESTARIO DEL EJERCICIO (I = 1+2)</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83214">
                <a:tc gridSpan="5">
                  <a:txBody>
                    <a:bodyPr/>
                    <a:lstStyle/>
                    <a:p>
                      <a:pPr algn="l"/>
                      <a:r>
                        <a:rPr lang="es-ES" sz="900">
                          <a:effectLst/>
                        </a:rPr>
                        <a:t>Ajustes: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extLst>
              </a:tr>
              <a:tr h="320625">
                <a:tc gridSpan="3">
                  <a:txBody>
                    <a:bodyPr/>
                    <a:lstStyle/>
                    <a:p>
                      <a:pPr algn="l"/>
                      <a:r>
                        <a:rPr lang="es-ES" sz="900">
                          <a:effectLst/>
                        </a:rPr>
                        <a:t>3. Créditos gastados financiados con remanente de tesorería para gastos generales</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83214">
                <a:tc gridSpan="3">
                  <a:txBody>
                    <a:bodyPr/>
                    <a:lstStyle/>
                    <a:p>
                      <a:pPr algn="l"/>
                      <a:r>
                        <a:rPr lang="es-ES" sz="900">
                          <a:effectLst/>
                        </a:rPr>
                        <a:t>4. Desviaciones de financiación negativas del ejercicio</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83214">
                <a:tc gridSpan="3">
                  <a:txBody>
                    <a:bodyPr/>
                    <a:lstStyle/>
                    <a:p>
                      <a:pPr algn="l"/>
                      <a:r>
                        <a:rPr lang="es-ES" sz="900">
                          <a:effectLst/>
                        </a:rPr>
                        <a:t>5. Desviaciones de financiación positivas del ejercicio</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 </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83214">
                <a:tc gridSpan="3">
                  <a:txBody>
                    <a:bodyPr/>
                    <a:lstStyle/>
                    <a:p>
                      <a:pPr algn="l"/>
                      <a:r>
                        <a:rPr lang="es-ES" sz="900">
                          <a:effectLst/>
                        </a:rPr>
                        <a:t>II. Total ajustes (II = 3+4-5)</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900">
                          <a:effectLst/>
                        </a:rPr>
                        <a:t>----------</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83214">
                <a:tc gridSpan="4">
                  <a:txBody>
                    <a:bodyPr/>
                    <a:lstStyle/>
                    <a:p>
                      <a:pPr algn="l"/>
                      <a:r>
                        <a:rPr lang="es-ES" sz="900">
                          <a:effectLst/>
                        </a:rPr>
                        <a:t>RESULTADO PRESUPUESTARIO AJUSTADO (I+II)</a:t>
                      </a:r>
                    </a:p>
                  </a:txBody>
                  <a:tcPr marL="45804" marR="45804" marT="22902" marB="22902"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endParaRPr lang="es-ES" sz="900" dirty="0"/>
                    </a:p>
                  </a:txBody>
                  <a:tcPr marL="45804" marR="45804" marT="22902" marB="22902">
                    <a:lnL w="9525" cap="flat" cmpd="sng" algn="ctr">
                      <a:solidFill>
                        <a:srgbClr val="A0B0C0"/>
                      </a:solidFill>
                      <a:prstDash val="solid"/>
                      <a:round/>
                      <a:headEnd type="none" w="med" len="med"/>
                      <a:tailEnd type="none" w="med" len="med"/>
                    </a:lnL>
                    <a:lnT w="9525" cap="flat" cmpd="sng" algn="ctr">
                      <a:solidFill>
                        <a:srgbClr val="A0B0C0"/>
                      </a:solidFill>
                      <a:prstDash val="solid"/>
                      <a:round/>
                      <a:headEnd type="none" w="med" len="med"/>
                      <a:tailEnd type="none" w="med" len="med"/>
                    </a:lnT>
                  </a:tcPr>
                </a:tc>
                <a:extLst>
                  <a:ext uri="{0D108BD9-81ED-4DB2-BD59-A6C34878D82A}"/>
                </a:extLst>
              </a:tr>
            </a:tbl>
          </a:graphicData>
        </a:graphic>
      </p:graphicFrame>
      <p:sp>
        <p:nvSpPr>
          <p:cNvPr id="60499" name="Rectangle 1"/>
          <p:cNvSpPr>
            <a:spLocks noChangeArrowheads="1"/>
          </p:cNvSpPr>
          <p:nvPr/>
        </p:nvSpPr>
        <p:spPr bwMode="auto">
          <a:xfrm>
            <a:off x="0" y="0"/>
            <a:ext cx="12192000" cy="457200"/>
          </a:xfrm>
          <a:prstGeom prst="rect">
            <a:avLst/>
          </a:prstGeom>
          <a:noFill/>
          <a:ln w="9525">
            <a:noFill/>
            <a:miter lim="800000"/>
            <a:headEnd/>
            <a:tailEnd/>
          </a:ln>
        </p:spPr>
        <p:txBody>
          <a:bodyPr wrap="none" anchor="ctr">
            <a:spAutoFit/>
          </a:bodyPr>
          <a:lstStyle/>
          <a:p>
            <a:pPr algn="ctr" eaLnBrk="0" hangingPunct="0"/>
            <a:r>
              <a:rPr lang="es-ES" altLang="es-ES" sz="900">
                <a:solidFill>
                  <a:srgbClr val="333333"/>
                </a:solidFill>
                <a:latin typeface="verdana" pitchFamily="34" charset="0"/>
              </a:rPr>
              <a:t>III. RESULTADO PRESUPUESTARIO</a:t>
            </a:r>
            <a:endParaRPr lang="es-ES" altLang="es-E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ítulo 1"/>
          <p:cNvSpPr>
            <a:spLocks noGrp="1"/>
          </p:cNvSpPr>
          <p:nvPr>
            <p:ph type="title"/>
          </p:nvPr>
        </p:nvSpPr>
        <p:spPr>
          <a:xfrm>
            <a:off x="838200" y="365125"/>
            <a:ext cx="10515600" cy="881063"/>
          </a:xfrm>
        </p:spPr>
        <p:txBody>
          <a:bodyPr/>
          <a:lstStyle/>
          <a:p>
            <a:r>
              <a:rPr lang="es-ES" smtClean="0"/>
              <a:t>Remanente de tesoreria</a:t>
            </a:r>
          </a:p>
        </p:txBody>
      </p:sp>
      <p:graphicFrame>
        <p:nvGraphicFramePr>
          <p:cNvPr id="4" name="Marcador de contenido 3">
            <a:extLst>
              <a:ext uri="{FF2B5EF4-FFF2-40B4-BE49-F238E27FC236}"/>
            </a:extLst>
          </p:cNvPr>
          <p:cNvGraphicFramePr>
            <a:graphicFrameLocks noGrp="1"/>
          </p:cNvGraphicFramePr>
          <p:nvPr>
            <p:ph idx="1"/>
          </p:nvPr>
        </p:nvGraphicFramePr>
        <p:xfrm>
          <a:off x="973138" y="2019300"/>
          <a:ext cx="9301162" cy="4637088"/>
        </p:xfrm>
        <a:graphic>
          <a:graphicData uri="http://schemas.openxmlformats.org/drawingml/2006/table">
            <a:tbl>
              <a:tblPr/>
              <a:tblGrid>
                <a:gridCol w="940592">
                  <a:extLst>
                    <a:ext uri="{9D8B030D-6E8A-4147-A177-3AD203B41FA5}"/>
                  </a:extLst>
                </a:gridCol>
                <a:gridCol w="2280458">
                  <a:extLst>
                    <a:ext uri="{9D8B030D-6E8A-4147-A177-3AD203B41FA5}"/>
                  </a:extLst>
                </a:gridCol>
                <a:gridCol w="864839">
                  <a:extLst>
                    <a:ext uri="{9D8B030D-6E8A-4147-A177-3AD203B41FA5}"/>
                  </a:extLst>
                </a:gridCol>
                <a:gridCol w="1270230">
                  <a:extLst>
                    <a:ext uri="{9D8B030D-6E8A-4147-A177-3AD203B41FA5}"/>
                  </a:extLst>
                </a:gridCol>
                <a:gridCol w="1337800">
                  <a:extLst>
                    <a:ext uri="{9D8B030D-6E8A-4147-A177-3AD203B41FA5}"/>
                  </a:extLst>
                </a:gridCol>
                <a:gridCol w="2608023">
                  <a:extLst>
                    <a:ext uri="{9D8B030D-6E8A-4147-A177-3AD203B41FA5}"/>
                  </a:extLst>
                </a:gridCol>
              </a:tblGrid>
              <a:tr h="142446">
                <a:tc>
                  <a:txBody>
                    <a:bodyPr/>
                    <a:lstStyle/>
                    <a:p>
                      <a:pPr algn="just"/>
                      <a:r>
                        <a:rPr lang="es-ES" sz="800" b="1" dirty="0">
                          <a:solidFill>
                            <a:srgbClr val="333333"/>
                          </a:solidFill>
                          <a:effectLst/>
                        </a:rPr>
                        <a:t>N.º de cuentas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800" b="1" dirty="0">
                          <a:solidFill>
                            <a:srgbClr val="333333"/>
                          </a:solidFill>
                          <a:effectLst/>
                        </a:rPr>
                        <a:t>Componentes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2">
                  <a:txBody>
                    <a:bodyPr/>
                    <a:lstStyle/>
                    <a:p>
                      <a:pPr algn="ctr"/>
                      <a:r>
                        <a:rPr lang="es-ES" sz="400" b="1">
                          <a:solidFill>
                            <a:srgbClr val="333333"/>
                          </a:solidFill>
                          <a:effectLst/>
                        </a:rPr>
                        <a:t>20XX</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gridSpan="2">
                  <a:txBody>
                    <a:bodyPr/>
                    <a:lstStyle/>
                    <a:p>
                      <a:pPr algn="ctr"/>
                      <a:r>
                        <a:rPr lang="es-ES" sz="800" b="1" dirty="0">
                          <a:solidFill>
                            <a:srgbClr val="333333"/>
                          </a:solidFill>
                          <a:effectLst/>
                        </a:rPr>
                        <a:t>20XX-1</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extLst>
                  <a:ext uri="{0D108BD9-81ED-4DB2-BD59-A6C34878D82A}"/>
                </a:extLst>
              </a:tr>
              <a:tr h="142446">
                <a:tc>
                  <a:txBody>
                    <a:bodyPr/>
                    <a:lstStyle/>
                    <a:p>
                      <a:pPr algn="just"/>
                      <a:r>
                        <a:rPr lang="es-ES" sz="800" b="1" dirty="0">
                          <a:effectLst/>
                        </a:rPr>
                        <a:t>57,556</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1. (+) Fondos líquidos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42446">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208108">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2. (+) Derechos pendientes de cobro</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60085">
                <a:tc>
                  <a:txBody>
                    <a:bodyPr/>
                    <a:lstStyle/>
                    <a:p>
                      <a:pPr algn="just"/>
                      <a:r>
                        <a:rPr lang="es-ES" sz="800" b="1" dirty="0">
                          <a:effectLst/>
                        </a:rPr>
                        <a:t>430</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del Presupuesto corriente</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60085">
                <a:tc>
                  <a:txBody>
                    <a:bodyPr/>
                    <a:lstStyle/>
                    <a:p>
                      <a:pPr algn="just"/>
                      <a:r>
                        <a:rPr lang="es-ES" sz="800" b="1" dirty="0">
                          <a:effectLst/>
                        </a:rPr>
                        <a:t>431</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de Presupuestos cerrados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532362">
                <a:tc>
                  <a:txBody>
                    <a:bodyPr/>
                    <a:lstStyle/>
                    <a:p>
                      <a:pPr algn="just"/>
                      <a:r>
                        <a:rPr lang="es-ES" sz="600" b="1" dirty="0">
                          <a:effectLst/>
                        </a:rPr>
                        <a:t>257,258,270,275,440, 442,449,456,470,471, 472,537,538,550,565, 566</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de operaciones no presupuestarias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42446">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208108">
                <a:tc>
                  <a:txBody>
                    <a:bodyPr/>
                    <a:lstStyle/>
                    <a:p>
                      <a:pPr algn="just"/>
                      <a:r>
                        <a:rPr lang="es-ES" sz="8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3. ( - ) Obligaciones pendientes de pago</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60085">
                <a:tc>
                  <a:txBody>
                    <a:bodyPr/>
                    <a:lstStyle/>
                    <a:p>
                      <a:pPr algn="just"/>
                      <a:r>
                        <a:rPr lang="es-ES" sz="800" b="1" dirty="0">
                          <a:effectLst/>
                        </a:rPr>
                        <a:t>400</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del Presupuesto corriente</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60085">
                <a:tc>
                  <a:txBody>
                    <a:bodyPr/>
                    <a:lstStyle/>
                    <a:p>
                      <a:pPr algn="just"/>
                      <a:r>
                        <a:rPr lang="es-ES" sz="800" b="1">
                          <a:effectLst/>
                        </a:rPr>
                        <a:t>401</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a:effectLst/>
                        </a:rPr>
                        <a:t>— (+) de Presupuestos cerrados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489505">
                <a:tc>
                  <a:txBody>
                    <a:bodyPr/>
                    <a:lstStyle/>
                    <a:p>
                      <a:pPr algn="just"/>
                      <a:r>
                        <a:rPr lang="es-ES" sz="600" b="1" dirty="0">
                          <a:effectLst/>
                        </a:rPr>
                        <a:t>165,166,180,185,410, 414,419,453,456,475, 476,477,502,515,516, 521,550,560,561</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de operaciones no presupuestarias</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86346">
                <a:tc>
                  <a:txBody>
                    <a:bodyPr/>
                    <a:lstStyle/>
                    <a:p>
                      <a:pPr algn="just"/>
                      <a:r>
                        <a:rPr lang="es-ES" sz="6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96834">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a:effectLst/>
                        </a:rPr>
                        <a:t>4. (+) Partidas pendientes de aplicación</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287611">
                <a:tc>
                  <a:txBody>
                    <a:bodyPr/>
                    <a:lstStyle/>
                    <a:p>
                      <a:pPr algn="just"/>
                      <a:r>
                        <a:rPr lang="es-ES" sz="800" b="1" dirty="0">
                          <a:effectLst/>
                        </a:rPr>
                        <a:t>554, 559</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cobros realizados pendientes de aplicación definitiva</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287611">
                <a:tc>
                  <a:txBody>
                    <a:bodyPr/>
                    <a:lstStyle/>
                    <a:p>
                      <a:pPr algn="just"/>
                      <a:r>
                        <a:rPr lang="es-ES" sz="800" b="1" dirty="0">
                          <a:effectLst/>
                        </a:rPr>
                        <a:t>555, 5581, 5585</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l"/>
                      <a:r>
                        <a:rPr lang="es-ES" sz="800" b="1" dirty="0">
                          <a:effectLst/>
                        </a:rPr>
                        <a:t>— (+) pagos realizados pendientes de aplicación definitiva</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96834">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2">
                  <a:txBody>
                    <a:bodyPr/>
                    <a:lstStyle/>
                    <a:p>
                      <a:pPr algn="l"/>
                      <a:r>
                        <a:rPr lang="es-ES" sz="800" b="1" dirty="0">
                          <a:effectLst/>
                        </a:rPr>
                        <a:t>I. Remanente de tesorería total (1 + 2 – 3 + 4)</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494237">
                <a:tc>
                  <a:txBody>
                    <a:bodyPr/>
                    <a:lstStyle/>
                    <a:p>
                      <a:pPr algn="just"/>
                      <a:r>
                        <a:rPr lang="es-ES" sz="600" b="1" dirty="0">
                          <a:effectLst/>
                        </a:rPr>
                        <a:t>2961,2962,2981,2982, 4900,4901,4902,4903, 5961,5962,5981, 5982</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2">
                  <a:txBody>
                    <a:bodyPr/>
                    <a:lstStyle/>
                    <a:p>
                      <a:pPr algn="l"/>
                      <a:r>
                        <a:rPr lang="es-ES" sz="800" b="1" dirty="0">
                          <a:effectLst/>
                        </a:rPr>
                        <a:t>II. Saldos de dudoso cobro</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42446">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2">
                  <a:txBody>
                    <a:bodyPr/>
                    <a:lstStyle/>
                    <a:p>
                      <a:pPr algn="l"/>
                      <a:r>
                        <a:rPr lang="es-ES" sz="800" b="1" dirty="0">
                          <a:effectLst/>
                        </a:rPr>
                        <a:t>III. Exceso de financiación afectada</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r h="196834">
                <a:tc>
                  <a:txBody>
                    <a:bodyPr/>
                    <a:lstStyle/>
                    <a:p>
                      <a:pPr algn="just"/>
                      <a:r>
                        <a:rPr lang="es-ES" sz="800" b="1" dirty="0">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gridSpan="2">
                  <a:txBody>
                    <a:bodyPr/>
                    <a:lstStyle/>
                    <a:p>
                      <a:pPr algn="l"/>
                      <a:r>
                        <a:rPr lang="es-ES" sz="800" b="1" dirty="0">
                          <a:effectLst/>
                        </a:rPr>
                        <a:t>IV. Remanente de tesorería para gastos generales (I – II – III)</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hMerge="1">
                  <a:txBody>
                    <a:bodyPr/>
                    <a:lstStyle/>
                    <a:p>
                      <a:endParaRPr lang="es-ES"/>
                    </a:p>
                  </a:txBody>
                  <a:tcPr/>
                </a:tc>
                <a:tc>
                  <a:txBody>
                    <a:bodyPr/>
                    <a:lstStyle/>
                    <a:p>
                      <a:pPr algn="ctr"/>
                      <a:r>
                        <a:rPr lang="es-ES" sz="400" b="1">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a:effectLst/>
                        </a:rPr>
                        <a:t> </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tc>
                  <a:txBody>
                    <a:bodyPr/>
                    <a:lstStyle/>
                    <a:p>
                      <a:pPr algn="ctr"/>
                      <a:r>
                        <a:rPr lang="es-ES" sz="400" b="1" dirty="0">
                          <a:effectLst/>
                        </a:rPr>
                        <a:t>_______</a:t>
                      </a:r>
                    </a:p>
                  </a:txBody>
                  <a:tcPr marL="20525" marR="20525" marT="10263" marB="10263" anchor="ctr">
                    <a:lnL w="9525" cap="flat" cmpd="sng" algn="ctr">
                      <a:solidFill>
                        <a:srgbClr val="A0B0C0"/>
                      </a:solidFill>
                      <a:prstDash val="solid"/>
                      <a:round/>
                      <a:headEnd type="none" w="med" len="med"/>
                      <a:tailEnd type="none" w="med" len="med"/>
                    </a:lnL>
                    <a:lnR w="9525" cap="flat" cmpd="sng" algn="ctr">
                      <a:solidFill>
                        <a:srgbClr val="A0B0C0"/>
                      </a:solidFill>
                      <a:prstDash val="solid"/>
                      <a:round/>
                      <a:headEnd type="none" w="med" len="med"/>
                      <a:tailEnd type="none" w="med" len="med"/>
                    </a:lnR>
                    <a:lnT w="9525" cap="flat" cmpd="sng" algn="ctr">
                      <a:solidFill>
                        <a:srgbClr val="A0B0C0"/>
                      </a:solidFill>
                      <a:prstDash val="solid"/>
                      <a:round/>
                      <a:headEnd type="none" w="med" len="med"/>
                      <a:tailEnd type="none" w="med" len="med"/>
                    </a:lnT>
                    <a:lnB w="9525" cap="flat" cmpd="sng" algn="ctr">
                      <a:solidFill>
                        <a:srgbClr val="A0B0C0"/>
                      </a:solidFill>
                      <a:prstDash val="solid"/>
                      <a:round/>
                      <a:headEnd type="none" w="med" len="med"/>
                      <a:tailEnd type="none" w="med" len="med"/>
                    </a:lnB>
                  </a:tcPr>
                </a:tc>
                <a:extLst>
                  <a:ext uri="{0D108BD9-81ED-4DB2-BD59-A6C34878D82A}"/>
                </a:extLst>
              </a:tr>
            </a:tbl>
          </a:graphicData>
        </a:graphic>
      </p:graphicFrame>
      <p:sp>
        <p:nvSpPr>
          <p:cNvPr id="61585" name="Rectangle 1"/>
          <p:cNvSpPr>
            <a:spLocks noChangeArrowheads="1"/>
          </p:cNvSpPr>
          <p:nvPr/>
        </p:nvSpPr>
        <p:spPr bwMode="auto">
          <a:xfrm>
            <a:off x="4903788" y="1655763"/>
            <a:ext cx="2622550" cy="508000"/>
          </a:xfrm>
          <a:prstGeom prst="rect">
            <a:avLst/>
          </a:prstGeom>
          <a:noFill/>
          <a:ln w="9525">
            <a:noFill/>
            <a:miter lim="800000"/>
            <a:headEnd/>
            <a:tailEnd/>
          </a:ln>
        </p:spPr>
        <p:txBody>
          <a:bodyPr anchor="ctr">
            <a:spAutoFit/>
          </a:bodyPr>
          <a:lstStyle/>
          <a:p>
            <a:pPr eaLnBrk="0" hangingPunct="0"/>
            <a:r>
              <a:rPr lang="es-ES" altLang="es-ES" sz="900">
                <a:solidFill>
                  <a:srgbClr val="333333"/>
                </a:solidFill>
                <a:latin typeface="verdana" pitchFamily="34" charset="0"/>
              </a:rPr>
              <a:t>ESTADO DEL REMANENTE DE TESORERÍA</a:t>
            </a:r>
            <a:endParaRPr lang="es-ES" altLang="es-ES" sz="800">
              <a:latin typeface="Calibri" pitchFamily="34" charset="0"/>
            </a:endParaRPr>
          </a:p>
          <a:p>
            <a:pPr eaLnBrk="0" hangingPunct="0"/>
            <a:r>
              <a:rPr lang="es-ES" altLang="es-ES" sz="900"/>
              <a:t/>
            </a:r>
            <a:br>
              <a:rPr lang="es-ES" altLang="es-ES" sz="900"/>
            </a:br>
            <a:endParaRPr lang="es-ES" altLang="es-ES" sz="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title"/>
          </p:nvPr>
        </p:nvSpPr>
        <p:spPr/>
        <p:txBody>
          <a:bodyPr/>
          <a:lstStyle/>
          <a:p>
            <a:r>
              <a:rPr lang="es-ES" smtClean="0"/>
              <a:t>Estructura presupuestaria</a:t>
            </a:r>
          </a:p>
        </p:txBody>
      </p:sp>
      <p:sp>
        <p:nvSpPr>
          <p:cNvPr id="19458" name="Marcador de contenido 2"/>
          <p:cNvSpPr>
            <a:spLocks noGrp="1"/>
          </p:cNvSpPr>
          <p:nvPr>
            <p:ph idx="1"/>
          </p:nvPr>
        </p:nvSpPr>
        <p:spPr/>
        <p:txBody>
          <a:bodyPr/>
          <a:lstStyle/>
          <a:p>
            <a:r>
              <a:rPr lang="es-ES" smtClean="0"/>
              <a:t>Clasificación económica del gasto:</a:t>
            </a:r>
          </a:p>
          <a:p>
            <a:pPr lvl="3"/>
            <a:r>
              <a:rPr lang="es-ES" sz="2400" b="1" smtClean="0"/>
              <a:t>Gastos corrientes: (capítulos 1 a 4) </a:t>
            </a:r>
          </a:p>
          <a:p>
            <a:pPr lvl="4"/>
            <a:r>
              <a:rPr lang="es-ES" smtClean="0"/>
              <a:t>Capitulo 1 gastos de personal</a:t>
            </a:r>
          </a:p>
          <a:p>
            <a:pPr lvl="4"/>
            <a:r>
              <a:rPr lang="es-ES" smtClean="0"/>
              <a:t>Capítulo 2 gastos en bienes corrientes y servicios</a:t>
            </a:r>
          </a:p>
          <a:p>
            <a:pPr lvl="4"/>
            <a:r>
              <a:rPr lang="es-ES" smtClean="0"/>
              <a:t>Capítulo 3 Gastos financieros</a:t>
            </a:r>
          </a:p>
          <a:p>
            <a:pPr lvl="4"/>
            <a:r>
              <a:rPr lang="es-ES" smtClean="0"/>
              <a:t>capítulo 4 transferencias corrientes</a:t>
            </a:r>
          </a:p>
          <a:p>
            <a:pPr lvl="4"/>
            <a:r>
              <a:rPr lang="es-ES" smtClean="0"/>
              <a:t>Capitulo 5 fondo de contingencia ( ley organica estabilidad  PRESUPUESTARIA 11-135</a:t>
            </a:r>
          </a:p>
          <a:p>
            <a:pPr lvl="3"/>
            <a:r>
              <a:rPr lang="es-ES" sz="2400" b="1" smtClean="0"/>
              <a:t>Gatos de capital (capítulos 6 a 9)</a:t>
            </a:r>
          </a:p>
          <a:p>
            <a:pPr lvl="4"/>
            <a:r>
              <a:rPr lang="es-ES" smtClean="0"/>
              <a:t>Capitulo 6 inversiones reales</a:t>
            </a:r>
          </a:p>
          <a:p>
            <a:pPr lvl="4"/>
            <a:r>
              <a:rPr lang="es-ES" smtClean="0"/>
              <a:t>Capitulo 7 transferencias de capital</a:t>
            </a:r>
          </a:p>
          <a:p>
            <a:pPr lvl="4"/>
            <a:r>
              <a:rPr lang="es-ES" smtClean="0"/>
              <a:t>Capitulo 8 activos financieros</a:t>
            </a:r>
          </a:p>
          <a:p>
            <a:pPr lvl="4"/>
            <a:r>
              <a:rPr lang="es-ES" smtClean="0"/>
              <a:t>Capitulo 9 pasivos financieros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p:txBody>
          <a:bodyPr/>
          <a:lstStyle/>
          <a:p>
            <a:r>
              <a:rPr lang="es-ES" smtClean="0"/>
              <a:t>Estructura presupuestaria</a:t>
            </a:r>
          </a:p>
        </p:txBody>
      </p:sp>
      <p:sp>
        <p:nvSpPr>
          <p:cNvPr id="20482" name="Marcador de contenido 2"/>
          <p:cNvSpPr>
            <a:spLocks noGrp="1"/>
          </p:cNvSpPr>
          <p:nvPr>
            <p:ph idx="1"/>
          </p:nvPr>
        </p:nvSpPr>
        <p:spPr/>
        <p:txBody>
          <a:bodyPr/>
          <a:lstStyle/>
          <a:p>
            <a:pPr lvl="1"/>
            <a:r>
              <a:rPr lang="es-ES" smtClean="0"/>
              <a:t>Clasificación económica: </a:t>
            </a:r>
          </a:p>
          <a:p>
            <a:pPr lvl="2"/>
            <a:r>
              <a:rPr lang="es-ES" smtClean="0"/>
              <a:t>Capítulo 1</a:t>
            </a:r>
          </a:p>
          <a:p>
            <a:pPr lvl="2"/>
            <a:r>
              <a:rPr lang="es-ES" smtClean="0"/>
              <a:t>Artículo 12</a:t>
            </a:r>
          </a:p>
          <a:p>
            <a:pPr lvl="2"/>
            <a:r>
              <a:rPr lang="es-ES" smtClean="0"/>
              <a:t>Concepto 120</a:t>
            </a:r>
          </a:p>
          <a:p>
            <a:pPr lvl="2"/>
            <a:r>
              <a:rPr lang="es-ES" smtClean="0"/>
              <a:t>Subconcepto 120.0</a:t>
            </a:r>
          </a:p>
          <a:p>
            <a:pPr lvl="2"/>
            <a:r>
              <a:rPr lang="es-ES" smtClean="0"/>
              <a:t>Partida 120.01</a:t>
            </a:r>
          </a:p>
          <a:p>
            <a:pPr lvl="1"/>
            <a:r>
              <a:rPr lang="es-ES" smtClean="0"/>
              <a:t>Clasificación orgánica; la que se establezca por cada entidad, potestativa.</a:t>
            </a:r>
          </a:p>
          <a:p>
            <a:pPr lvl="1"/>
            <a:r>
              <a:rPr lang="es-ES" smtClean="0"/>
              <a:t>APLICACIÓN PRESUPUESTARIA: CONSTITUYE EL CRÉDITO PRESUPUESTARIO, VENDRA DETEERMINADA POR LA CONJUNCIÓN DE LAS CLASIFICACIONES POR PROGRAMAS Y ECONÓMICA a nivel de grupo de programa o programa y concepto o subconcepto respectivamente, incluyendo la clasificación orgánica si la corporación ha optado por su aplicación.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ítulo 1"/>
          <p:cNvSpPr>
            <a:spLocks noGrp="1"/>
          </p:cNvSpPr>
          <p:nvPr>
            <p:ph type="title"/>
          </p:nvPr>
        </p:nvSpPr>
        <p:spPr/>
        <p:txBody>
          <a:bodyPr/>
          <a:lstStyle/>
          <a:p>
            <a:r>
              <a:rPr lang="es-ES" smtClean="0"/>
              <a:t>Estructura presupuestaria</a:t>
            </a:r>
          </a:p>
        </p:txBody>
      </p:sp>
      <p:sp>
        <p:nvSpPr>
          <p:cNvPr id="21506" name="Marcador de contenido 2"/>
          <p:cNvSpPr>
            <a:spLocks noGrp="1"/>
          </p:cNvSpPr>
          <p:nvPr>
            <p:ph idx="1"/>
          </p:nvPr>
        </p:nvSpPr>
        <p:spPr/>
        <p:txBody>
          <a:bodyPr/>
          <a:lstStyle/>
          <a:p>
            <a:r>
              <a:rPr lang="es-ES" b="1" smtClean="0"/>
              <a:t>Orden EHE/3565/2008, de 3 de diciembre, por la que se aprueba la estructura de los presupuestos de las entidades locales.</a:t>
            </a:r>
          </a:p>
          <a:p>
            <a:r>
              <a:rPr lang="es-ES" b="1" smtClean="0"/>
              <a:t>Artículo 3. </a:t>
            </a:r>
            <a:r>
              <a:rPr lang="es-ES" i="1" smtClean="0"/>
              <a:t>Criterios generales de clasificación del estado de gastos.</a:t>
            </a:r>
            <a:br>
              <a:rPr lang="es-ES" i="1" smtClean="0"/>
            </a:br>
            <a:r>
              <a:rPr lang="es-ES" smtClean="0"/>
              <a:t>Los estados de gastos de los presupuestos de las entidades locales se clasificarán con </a:t>
            </a:r>
          </a:p>
          <a:p>
            <a:r>
              <a:rPr lang="es-ES" smtClean="0"/>
              <a:t>los siguientes criterios: </a:t>
            </a:r>
          </a:p>
          <a:p>
            <a:r>
              <a:rPr lang="es-ES" smtClean="0"/>
              <a:t>a) Por programas.</a:t>
            </a:r>
            <a:br>
              <a:rPr lang="es-ES" smtClean="0"/>
            </a:br>
            <a:r>
              <a:rPr lang="es-ES" smtClean="0"/>
              <a:t>b) Por categorías económicas.</a:t>
            </a:r>
            <a:br>
              <a:rPr lang="es-ES" smtClean="0"/>
            </a:br>
            <a:r>
              <a:rPr lang="es-ES" smtClean="0"/>
              <a:t>c) Opcionalmente, por unidades orgánicas. </a:t>
            </a:r>
          </a:p>
          <a:p>
            <a:endParaRPr lang="es-ES" b="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ítulo 1"/>
          <p:cNvSpPr>
            <a:spLocks noGrp="1"/>
          </p:cNvSpPr>
          <p:nvPr>
            <p:ph type="title"/>
          </p:nvPr>
        </p:nvSpPr>
        <p:spPr/>
        <p:txBody>
          <a:bodyPr/>
          <a:lstStyle/>
          <a:p>
            <a:r>
              <a:rPr lang="es-ES" smtClean="0"/>
              <a:t>ESTRUCTURA PRESUPUESTARIA</a:t>
            </a:r>
          </a:p>
        </p:txBody>
      </p:sp>
      <p:sp>
        <p:nvSpPr>
          <p:cNvPr id="3" name="Marcador de contenido 2">
            <a:extLst>
              <a:ext uri="{FF2B5EF4-FFF2-40B4-BE49-F238E27FC236}"/>
            </a:extLst>
          </p:cNvPr>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s-ES" b="1" dirty="0" err="1"/>
              <a:t>Artículo</a:t>
            </a:r>
            <a:r>
              <a:rPr lang="es-ES" b="1" dirty="0"/>
              <a:t> 4. </a:t>
            </a:r>
            <a:r>
              <a:rPr lang="es-ES" i="1" dirty="0" err="1"/>
              <a:t>Clasificación</a:t>
            </a:r>
            <a:r>
              <a:rPr lang="es-ES" i="1" dirty="0"/>
              <a:t> por programas. </a:t>
            </a:r>
            <a:endParaRPr lang="es-ES" dirty="0"/>
          </a:p>
          <a:p>
            <a:pPr fontAlgn="auto">
              <a:spcAft>
                <a:spcPts val="0"/>
              </a:spcAft>
              <a:buFont typeface="Arial" panose="020B0604020202020204" pitchFamily="34" charset="0"/>
              <a:buChar char="•"/>
              <a:defRPr/>
            </a:pPr>
            <a:r>
              <a:rPr lang="es-ES" dirty="0"/>
              <a:t>1. Los </a:t>
            </a:r>
            <a:r>
              <a:rPr lang="es-ES" dirty="0" err="1"/>
              <a:t>créditos</a:t>
            </a:r>
            <a:r>
              <a:rPr lang="es-ES" dirty="0"/>
              <a:t> se </a:t>
            </a:r>
            <a:r>
              <a:rPr lang="es-ES" dirty="0" err="1"/>
              <a:t>ordenarán</a:t>
            </a:r>
            <a:r>
              <a:rPr lang="es-ES" dirty="0"/>
              <a:t> </a:t>
            </a:r>
            <a:r>
              <a:rPr lang="es-ES" dirty="0" err="1"/>
              <a:t>según</a:t>
            </a:r>
            <a:r>
              <a:rPr lang="es-ES" dirty="0"/>
              <a:t> su finalidad y los objetivos que con ellos se proponga conseguir, con arreglo a la </a:t>
            </a:r>
            <a:r>
              <a:rPr lang="es-ES" dirty="0" err="1"/>
              <a:t>clasificación</a:t>
            </a:r>
            <a:r>
              <a:rPr lang="es-ES" dirty="0"/>
              <a:t> por </a:t>
            </a:r>
            <a:r>
              <a:rPr lang="es-ES" dirty="0" err="1"/>
              <a:t>áreas</a:t>
            </a:r>
            <a:r>
              <a:rPr lang="es-ES" dirty="0"/>
              <a:t> de gasto, </a:t>
            </a:r>
            <a:r>
              <a:rPr lang="es-ES" dirty="0" err="1"/>
              <a:t>políticas</a:t>
            </a:r>
            <a:r>
              <a:rPr lang="es-ES" dirty="0"/>
              <a:t> de gasto, grupos de programas y programas que se detallan en el anexo I. Estos </a:t>
            </a:r>
            <a:r>
              <a:rPr lang="es-ES" dirty="0" err="1"/>
              <a:t>últimos</a:t>
            </a:r>
            <a:r>
              <a:rPr lang="es-ES" dirty="0"/>
              <a:t> </a:t>
            </a:r>
            <a:r>
              <a:rPr lang="es-ES" dirty="0" err="1"/>
              <a:t>podrán</a:t>
            </a:r>
            <a:r>
              <a:rPr lang="es-ES" dirty="0"/>
              <a:t> desarrollarse en subprogramas. </a:t>
            </a:r>
          </a:p>
          <a:p>
            <a:pPr fontAlgn="auto">
              <a:spcAft>
                <a:spcPts val="0"/>
              </a:spcAft>
              <a:buFont typeface="Arial" panose="020B0604020202020204" pitchFamily="34" charset="0"/>
              <a:buChar char="•"/>
              <a:defRPr/>
            </a:pPr>
            <a:r>
              <a:rPr lang="es-ES" dirty="0"/>
              <a:t>2. Con </a:t>
            </a:r>
            <a:r>
              <a:rPr lang="es-ES" dirty="0" err="1"/>
              <a:t>carácter</a:t>
            </a:r>
            <a:r>
              <a:rPr lang="es-ES" dirty="0"/>
              <a:t> general, el detalle de los </a:t>
            </a:r>
            <a:r>
              <a:rPr lang="es-ES" dirty="0" err="1"/>
              <a:t>créditos</a:t>
            </a:r>
            <a:r>
              <a:rPr lang="es-ES" dirty="0"/>
              <a:t> se presentará, como </a:t>
            </a:r>
            <a:r>
              <a:rPr lang="es-ES" dirty="0" err="1"/>
              <a:t>mínimo</a:t>
            </a:r>
            <a:r>
              <a:rPr lang="es-ES" dirty="0"/>
              <a:t>, en el nivel de grupos de programas de gasto. No obstante, este detalle se </a:t>
            </a:r>
            <a:r>
              <a:rPr lang="es-ES" dirty="0" err="1"/>
              <a:t>debera</a:t>
            </a:r>
            <a:r>
              <a:rPr lang="es-ES" dirty="0"/>
              <a:t>́ presentar en el nivel de programas de gasto en los casos que se especifican en el anexo I. </a:t>
            </a:r>
          </a:p>
          <a:p>
            <a:pPr fontAlgn="auto">
              <a:spcAft>
                <a:spcPts val="0"/>
              </a:spcAft>
              <a:buFont typeface="Arial" panose="020B0604020202020204" pitchFamily="34" charset="0"/>
              <a:buChar char="•"/>
              <a:defRPr/>
            </a:pPr>
            <a:r>
              <a:rPr lang="es-ES" dirty="0"/>
              <a:t>3. La estructura que se especifica en el anexo I se debe considerar cerrada y obligatoria para todas las entidades locales. No obstante, </a:t>
            </a:r>
            <a:r>
              <a:rPr lang="es-ES" dirty="0" err="1"/>
              <a:t>sera</a:t>
            </a:r>
            <a:r>
              <a:rPr lang="es-ES" dirty="0"/>
              <a:t>́ abierta a partir del nivel de programas y subprogramas, por lo que </a:t>
            </a:r>
            <a:r>
              <a:rPr lang="es-ES" dirty="0" err="1"/>
              <a:t>podrán</a:t>
            </a:r>
            <a:r>
              <a:rPr lang="es-ES" dirty="0"/>
              <a:t> crearse los programas y subprogramas que se consideren necesarios cuando no figuren en la estructura que por esta Orden se establece. </a:t>
            </a:r>
          </a:p>
          <a:p>
            <a:pPr fontAlgn="auto">
              <a:spcAft>
                <a:spcPts val="0"/>
              </a:spcAft>
              <a:buFont typeface="Arial" panose="020B0604020202020204" pitchFamily="34" charset="0"/>
              <a:buChar char="•"/>
              <a:defRPr/>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p:txBody>
          <a:bodyPr/>
          <a:lstStyle/>
          <a:p>
            <a:r>
              <a:rPr lang="es-ES" smtClean="0"/>
              <a:t>ESTRUCTURA PRESUPUESTARIA</a:t>
            </a:r>
          </a:p>
        </p:txBody>
      </p:sp>
      <p:sp>
        <p:nvSpPr>
          <p:cNvPr id="3" name="Marcador de contenido 2">
            <a:extLst>
              <a:ext uri="{FF2B5EF4-FFF2-40B4-BE49-F238E27FC236}"/>
            </a:extLst>
          </p:cNvPr>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s-ES" b="1" dirty="0" err="1"/>
              <a:t>Artículo</a:t>
            </a:r>
            <a:r>
              <a:rPr lang="es-ES" b="1" dirty="0"/>
              <a:t> 5. </a:t>
            </a:r>
            <a:r>
              <a:rPr lang="es-ES" i="1" dirty="0" err="1"/>
              <a:t>Clasificación</a:t>
            </a:r>
            <a:r>
              <a:rPr lang="es-ES" i="1" dirty="0"/>
              <a:t> </a:t>
            </a:r>
            <a:r>
              <a:rPr lang="es-ES" i="1" dirty="0" err="1"/>
              <a:t>económica</a:t>
            </a:r>
            <a:r>
              <a:rPr lang="es-ES" i="1" dirty="0"/>
              <a:t> del gasto. </a:t>
            </a:r>
            <a:endParaRPr lang="es-ES" dirty="0"/>
          </a:p>
          <a:p>
            <a:pPr fontAlgn="auto">
              <a:spcAft>
                <a:spcPts val="0"/>
              </a:spcAft>
              <a:buFont typeface="Arial" panose="020B0604020202020204" pitchFamily="34" charset="0"/>
              <a:buChar char="•"/>
              <a:defRPr/>
            </a:pPr>
            <a:r>
              <a:rPr lang="es-ES" dirty="0"/>
              <a:t>1. La </a:t>
            </a:r>
            <a:r>
              <a:rPr lang="es-ES" dirty="0" err="1"/>
              <a:t>clasificación</a:t>
            </a:r>
            <a:r>
              <a:rPr lang="es-ES" dirty="0"/>
              <a:t> </a:t>
            </a:r>
            <a:r>
              <a:rPr lang="es-ES" dirty="0" err="1"/>
              <a:t>económica</a:t>
            </a:r>
            <a:r>
              <a:rPr lang="es-ES" dirty="0"/>
              <a:t> del gasto agrupará los </a:t>
            </a:r>
            <a:r>
              <a:rPr lang="es-ES" dirty="0" err="1"/>
              <a:t>créditos</a:t>
            </a:r>
            <a:r>
              <a:rPr lang="es-ES" dirty="0"/>
              <a:t> por </a:t>
            </a:r>
            <a:r>
              <a:rPr lang="es-ES" dirty="0" err="1"/>
              <a:t>capítulos</a:t>
            </a:r>
            <a:r>
              <a:rPr lang="es-ES" dirty="0"/>
              <a:t> separando las operaciones corrientes, las de capital y </a:t>
            </a:r>
            <a:r>
              <a:rPr lang="es-ES" b="1" dirty="0"/>
              <a:t>las financieras</a:t>
            </a:r>
            <a:r>
              <a:rPr lang="es-ES" dirty="0"/>
              <a:t>. </a:t>
            </a:r>
          </a:p>
          <a:p>
            <a:pPr fontAlgn="auto">
              <a:spcAft>
                <a:spcPts val="0"/>
              </a:spcAft>
              <a:buFont typeface="Arial" panose="020B0604020202020204" pitchFamily="34" charset="0"/>
              <a:buChar char="•"/>
              <a:defRPr/>
            </a:pPr>
            <a:r>
              <a:rPr lang="es-ES" dirty="0"/>
              <a:t>2. Atendiendo a su naturaleza </a:t>
            </a:r>
            <a:r>
              <a:rPr lang="es-ES" dirty="0" err="1"/>
              <a:t>económica</a:t>
            </a:r>
            <a:r>
              <a:rPr lang="es-ES" dirty="0"/>
              <a:t>, los </a:t>
            </a:r>
            <a:r>
              <a:rPr lang="es-ES" dirty="0" err="1"/>
              <a:t>capítulos</a:t>
            </a:r>
            <a:r>
              <a:rPr lang="es-ES" dirty="0"/>
              <a:t> se </a:t>
            </a:r>
            <a:r>
              <a:rPr lang="es-ES" dirty="0" err="1"/>
              <a:t>desglosarán</a:t>
            </a:r>
            <a:r>
              <a:rPr lang="es-ES" dirty="0"/>
              <a:t> en </a:t>
            </a:r>
            <a:r>
              <a:rPr lang="es-ES" dirty="0" err="1"/>
              <a:t>artículos</a:t>
            </a:r>
            <a:r>
              <a:rPr lang="es-ES" dirty="0"/>
              <a:t>, y </a:t>
            </a:r>
            <a:r>
              <a:rPr lang="es-ES" dirty="0" err="1"/>
              <a:t>éstos</a:t>
            </a:r>
            <a:r>
              <a:rPr lang="es-ES" dirty="0"/>
              <a:t>, a su vez, en conceptos, que se </a:t>
            </a:r>
            <a:r>
              <a:rPr lang="es-ES" dirty="0" err="1"/>
              <a:t>podrán</a:t>
            </a:r>
            <a:r>
              <a:rPr lang="es-ES" dirty="0"/>
              <a:t> subdividir en subconceptos. </a:t>
            </a:r>
          </a:p>
          <a:p>
            <a:pPr fontAlgn="auto">
              <a:spcAft>
                <a:spcPts val="0"/>
              </a:spcAft>
              <a:buFont typeface="Arial" panose="020B0604020202020204" pitchFamily="34" charset="0"/>
              <a:buChar char="•"/>
              <a:defRPr/>
            </a:pPr>
            <a:r>
              <a:rPr lang="es-ES" dirty="0"/>
              <a:t>3. Los </a:t>
            </a:r>
            <a:r>
              <a:rPr lang="es-ES" dirty="0" err="1"/>
              <a:t>créditos</a:t>
            </a:r>
            <a:r>
              <a:rPr lang="es-ES" dirty="0"/>
              <a:t> se </a:t>
            </a:r>
            <a:r>
              <a:rPr lang="es-ES" dirty="0" err="1"/>
              <a:t>clasificarán</a:t>
            </a:r>
            <a:r>
              <a:rPr lang="es-ES" dirty="0"/>
              <a:t> de acuerdo con la estructura que, por </a:t>
            </a:r>
            <a:r>
              <a:rPr lang="es-ES" dirty="0" err="1"/>
              <a:t>capítulos</a:t>
            </a:r>
            <a:r>
              <a:rPr lang="es-ES" dirty="0"/>
              <a:t>, </a:t>
            </a:r>
            <a:r>
              <a:rPr lang="es-ES" dirty="0" err="1"/>
              <a:t>artículos</a:t>
            </a:r>
            <a:r>
              <a:rPr lang="es-ES" dirty="0"/>
              <a:t>, conceptos y subconceptos, se detalla en el anexo III de la presente Orden.</a:t>
            </a:r>
          </a:p>
          <a:p>
            <a:pPr fontAlgn="auto">
              <a:spcAft>
                <a:spcPts val="0"/>
              </a:spcAft>
              <a:buFont typeface="Arial" panose="020B0604020202020204" pitchFamily="34" charset="0"/>
              <a:buChar char="•"/>
              <a:defRPr/>
            </a:pPr>
            <a:r>
              <a:rPr lang="es-ES" dirty="0"/>
              <a:t> 4. La estructura por conceptos y subconceptos es abierta, por lo que </a:t>
            </a:r>
            <a:r>
              <a:rPr lang="es-ES" dirty="0" err="1"/>
              <a:t>podrán</a:t>
            </a:r>
            <a:r>
              <a:rPr lang="es-ES" dirty="0"/>
              <a:t> crearse los que se consideren necesarios cuando no figuren en la estructura que esta Orden establece. </a:t>
            </a:r>
          </a:p>
          <a:p>
            <a:pPr fontAlgn="auto">
              <a:spcAft>
                <a:spcPts val="0"/>
              </a:spcAft>
              <a:buFont typeface="Arial" panose="020B0604020202020204" pitchFamily="34" charset="0"/>
              <a:buChar char="•"/>
              <a:defRPr/>
            </a:pPr>
            <a:r>
              <a:rPr lang="es-ES" dirty="0"/>
              <a:t>5. Los subconceptos </a:t>
            </a:r>
            <a:r>
              <a:rPr lang="es-ES" dirty="0" err="1"/>
              <a:t>podrán</a:t>
            </a:r>
            <a:r>
              <a:rPr lang="es-ES" dirty="0"/>
              <a:t> desarrollarse en partidas, cuya estructura es igualmente abierta. </a:t>
            </a:r>
          </a:p>
          <a:p>
            <a:pPr fontAlgn="auto">
              <a:spcAft>
                <a:spcPts val="0"/>
              </a:spcAft>
              <a:buFont typeface="Arial" panose="020B0604020202020204" pitchFamily="34" charset="0"/>
              <a:buChar char="•"/>
              <a:defRPr/>
            </a:pPr>
            <a:endParaRPr lang="es-ES" dirty="0"/>
          </a:p>
          <a:p>
            <a:pPr fontAlgn="auto">
              <a:spcAft>
                <a:spcPts val="0"/>
              </a:spcAft>
              <a:buFont typeface="Arial" panose="020B0604020202020204" pitchFamily="34" charset="0"/>
              <a:buChar char="•"/>
              <a:defRPr/>
            </a:pP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5352</Words>
  <Application>Microsoft Macintosh PowerPoint</Application>
  <PresentationFormat>Personalizado</PresentationFormat>
  <Paragraphs>600</Paragraphs>
  <Slides>43</Slides>
  <Notes>3</Notes>
  <HiddenSlides>0</HiddenSlides>
  <MMClips>0</MMClips>
  <ScaleCrop>false</ScaleCrop>
  <HeadingPairs>
    <vt:vector size="6" baseType="variant">
      <vt:variant>
        <vt:lpstr>Fuentes usadas</vt:lpstr>
      </vt:variant>
      <vt:variant>
        <vt:i4>4</vt:i4>
      </vt:variant>
      <vt:variant>
        <vt:lpstr>Plantilla de diseño</vt:lpstr>
      </vt:variant>
      <vt:variant>
        <vt:i4>1</vt:i4>
      </vt:variant>
      <vt:variant>
        <vt:lpstr>Títulos de diapositiva</vt:lpstr>
      </vt:variant>
      <vt:variant>
        <vt:i4>43</vt:i4>
      </vt:variant>
    </vt:vector>
  </HeadingPairs>
  <TitlesOfParts>
    <vt:vector size="48" baseType="lpstr">
      <vt:lpstr>Calibri</vt:lpstr>
      <vt:lpstr>Arial</vt:lpstr>
      <vt:lpstr>Calibri Light</vt:lpstr>
      <vt:lpstr>verdana</vt:lpstr>
      <vt:lpstr>Tema de Office</vt:lpstr>
      <vt:lpstr>Régimen presupuestario local</vt:lpstr>
      <vt:lpstr>Contenido de los presupuestos (art. 165)</vt:lpstr>
      <vt:lpstr>ANEXOS al presupuesto. Art 166</vt:lpstr>
      <vt:lpstr>ESTRUCTURA PRESUPUESTARIA (167)</vt:lpstr>
      <vt:lpstr>Estructura presupuestaria</vt:lpstr>
      <vt:lpstr>Estructura presupuestaria</vt:lpstr>
      <vt:lpstr>Estructura presupuestaria</vt:lpstr>
      <vt:lpstr>ESTRUCTURA PRESUPUESTARIA</vt:lpstr>
      <vt:lpstr>ESTRUCTURA PRESUPUESTARIA</vt:lpstr>
      <vt:lpstr>ESTRUCTURA PRESUPUESTARIA</vt:lpstr>
      <vt:lpstr>ESTRUCTURA  PRESUPUESTARIA</vt:lpstr>
      <vt:lpstr>ESTRUCTURA presupuestaria</vt:lpstr>
      <vt:lpstr>Esructura por programas. Areas de gasto</vt:lpstr>
      <vt:lpstr>ESTRUCTURA PRESUPUESTARIA . INGRESOS</vt:lpstr>
      <vt:lpstr>Vinculación jurídica de los créditos</vt:lpstr>
      <vt:lpstr>Vinculación jurídica de los créditos</vt:lpstr>
      <vt:lpstr>Supuesto vinculación jurídica </vt:lpstr>
      <vt:lpstr>Aprobación del presupuesto</vt:lpstr>
      <vt:lpstr>Aprobación del presupuesto</vt:lpstr>
      <vt:lpstr>Diapositiva 20</vt:lpstr>
      <vt:lpstr>Prórroga presupuestaria</vt:lpstr>
      <vt:lpstr>Reclamaciones contra el presupuesto.</vt:lpstr>
      <vt:lpstr>Modificaciones presupuestarias</vt:lpstr>
      <vt:lpstr>Ejecución presupuestaria </vt:lpstr>
      <vt:lpstr>GESTIÓN PRESUPUESTARIA</vt:lpstr>
      <vt:lpstr>ORDENACIÓN DE PAGOS</vt:lpstr>
      <vt:lpstr>Pagos a justificar y anticipos de caja fija</vt:lpstr>
      <vt:lpstr>Cierre y liquidación del presupuesto</vt:lpstr>
      <vt:lpstr>Liquidación con rte de tesorería negativo</vt:lpstr>
      <vt:lpstr>Derechos de difícil o imposible recaudación</vt:lpstr>
      <vt:lpstr>Liquidación del presupuesto. Real Decreto 500/1990, de 20 de abril</vt:lpstr>
      <vt:lpstr>Resultado presupuestario</vt:lpstr>
      <vt:lpstr>Remanentes de crédito</vt:lpstr>
      <vt:lpstr>Remanentes de crédito R.D 500/90</vt:lpstr>
      <vt:lpstr>Incorporación de remanentes de crédito</vt:lpstr>
      <vt:lpstr>Incorporación de remanentes de crédito</vt:lpstr>
      <vt:lpstr>Remanente de tesorería. R.D 500/ 1.990</vt:lpstr>
      <vt:lpstr>Remanente de tesorería</vt:lpstr>
      <vt:lpstr>Remanente de tesorería</vt:lpstr>
      <vt:lpstr>Diapositiva 40</vt:lpstr>
      <vt:lpstr>Liquidacion del presupuesto</vt:lpstr>
      <vt:lpstr>Resultado presupuestario</vt:lpstr>
      <vt:lpstr>Remanente de tesoreria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TESO0002</cp:lastModifiedBy>
  <cp:revision>36</cp:revision>
  <dcterms:created xsi:type="dcterms:W3CDTF">2018-10-21T08:54:30Z</dcterms:created>
  <dcterms:modified xsi:type="dcterms:W3CDTF">2018-10-26T11:10:44Z</dcterms:modified>
</cp:coreProperties>
</file>