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9" r:id="rId5"/>
    <p:sldId id="258" r:id="rId6"/>
    <p:sldId id="266" r:id="rId7"/>
    <p:sldId id="278" r:id="rId8"/>
    <p:sldId id="267" r:id="rId9"/>
    <p:sldId id="260" r:id="rId10"/>
    <p:sldId id="268" r:id="rId11"/>
    <p:sldId id="259" r:id="rId12"/>
    <p:sldId id="262" r:id="rId13"/>
    <p:sldId id="271" r:id="rId14"/>
    <p:sldId id="272" r:id="rId15"/>
    <p:sldId id="273" r:id="rId16"/>
    <p:sldId id="274" r:id="rId17"/>
    <p:sldId id="275" r:id="rId18"/>
    <p:sldId id="276" r:id="rId19"/>
    <p:sldId id="277" r:id="rId20"/>
    <p:sldId id="264" r:id="rId21"/>
    <p:sldId id="263" r:id="rId22"/>
    <p:sldId id="265"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4" d="100"/>
          <a:sy n="94" d="100"/>
        </p:scale>
        <p:origin x="19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41E528-90F2-48C9-BDA3-CFA50E0B1865}" type="doc">
      <dgm:prSet loTypeId="urn:microsoft.com/office/officeart/2005/8/layout/pyramid1" loCatId="pyramid" qsTypeId="urn:microsoft.com/office/officeart/2005/8/quickstyle/simple1" qsCatId="simple" csTypeId="urn:microsoft.com/office/officeart/2005/8/colors/accent1_3" csCatId="accent1" phldr="1"/>
      <dgm:spPr/>
    </dgm:pt>
    <dgm:pt modelId="{E39B9890-9246-4A5F-8D4B-97D06B46C997}">
      <dgm:prSet phldrT="[Texto]" custT="1"/>
      <dgm:spPr>
        <a:blipFill rotWithShape="0">
          <a:blip xmlns:r="http://schemas.openxmlformats.org/officeDocument/2006/relationships" r:embed="rId1"/>
          <a:stretch>
            <a:fillRect/>
          </a:stretch>
        </a:blipFill>
      </dgm:spPr>
      <dgm:t>
        <a:bodyPr/>
        <a:lstStyle/>
        <a:p>
          <a:r>
            <a:rPr lang="es-ES" sz="2000" dirty="0" smtClean="0"/>
            <a:t>Documentación del encargo – Revisiones cíclicas</a:t>
          </a:r>
          <a:endParaRPr lang="es-ES" sz="2000" dirty="0"/>
        </a:p>
      </dgm:t>
    </dgm:pt>
    <dgm:pt modelId="{966921C1-FBC0-4A95-92EC-787CEC03E9F7}" type="parTrans" cxnId="{9F1FF270-9B58-414B-9172-FF14F33ED9FA}">
      <dgm:prSet/>
      <dgm:spPr/>
      <dgm:t>
        <a:bodyPr/>
        <a:lstStyle/>
        <a:p>
          <a:endParaRPr lang="es-ES" sz="2000"/>
        </a:p>
      </dgm:t>
    </dgm:pt>
    <dgm:pt modelId="{9C5CE29D-52BB-456A-AD84-90F6BD1B47E4}" type="sibTrans" cxnId="{9F1FF270-9B58-414B-9172-FF14F33ED9FA}">
      <dgm:prSet/>
      <dgm:spPr/>
      <dgm:t>
        <a:bodyPr/>
        <a:lstStyle/>
        <a:p>
          <a:endParaRPr lang="es-ES" sz="2000"/>
        </a:p>
      </dgm:t>
    </dgm:pt>
    <dgm:pt modelId="{34916213-17AA-4E63-8AA9-5A77C0E8D296}">
      <dgm:prSet custT="1"/>
      <dgm:spPr/>
      <dgm:t>
        <a:bodyPr/>
        <a:lstStyle/>
        <a:p>
          <a:r>
            <a:rPr lang="es-ES" sz="2000" dirty="0" smtClean="0"/>
            <a:t>Colegio profesional/ICAC – Inspección de la firma de auditoría</a:t>
          </a:r>
          <a:endParaRPr lang="es-ES" sz="2000" dirty="0"/>
        </a:p>
      </dgm:t>
    </dgm:pt>
    <dgm:pt modelId="{739C4540-628A-4B63-9EAF-E56D89760F03}" type="parTrans" cxnId="{6E72F58B-15C9-4C77-948B-E756E108BEE5}">
      <dgm:prSet/>
      <dgm:spPr/>
      <dgm:t>
        <a:bodyPr/>
        <a:lstStyle/>
        <a:p>
          <a:endParaRPr lang="es-ES" sz="2000"/>
        </a:p>
      </dgm:t>
    </dgm:pt>
    <dgm:pt modelId="{3196493C-866B-4DF6-8B26-A9BE1C003BCC}" type="sibTrans" cxnId="{6E72F58B-15C9-4C77-948B-E756E108BEE5}">
      <dgm:prSet/>
      <dgm:spPr/>
      <dgm:t>
        <a:bodyPr/>
        <a:lstStyle/>
        <a:p>
          <a:endParaRPr lang="es-ES" sz="2000"/>
        </a:p>
      </dgm:t>
    </dgm:pt>
    <dgm:pt modelId="{821F540D-A368-4EBE-8580-0AE502E8FCA0}">
      <dgm:prSet custT="1"/>
      <dgm:spPr/>
      <dgm:t>
        <a:bodyPr/>
        <a:lstStyle/>
        <a:p>
          <a:r>
            <a:rPr lang="es-ES" sz="2000" dirty="0" smtClean="0"/>
            <a:t>Ejecución de la EQCR – si se ha determinado en el MCCI</a:t>
          </a:r>
          <a:endParaRPr lang="es-ES" sz="2000" dirty="0"/>
        </a:p>
      </dgm:t>
    </dgm:pt>
    <dgm:pt modelId="{7EB4B11C-DBA9-4402-A9F6-C67D23F5A930}" type="parTrans" cxnId="{139C7CBE-1F6C-46E0-8998-11BC8EF7FBF1}">
      <dgm:prSet/>
      <dgm:spPr/>
      <dgm:t>
        <a:bodyPr/>
        <a:lstStyle/>
        <a:p>
          <a:endParaRPr lang="es-ES" sz="2000"/>
        </a:p>
      </dgm:t>
    </dgm:pt>
    <dgm:pt modelId="{2E059C8D-8B6E-410E-A40A-2348D9EFB274}" type="sibTrans" cxnId="{139C7CBE-1F6C-46E0-8998-11BC8EF7FBF1}">
      <dgm:prSet/>
      <dgm:spPr/>
      <dgm:t>
        <a:bodyPr/>
        <a:lstStyle/>
        <a:p>
          <a:endParaRPr lang="es-ES" sz="2000"/>
        </a:p>
      </dgm:t>
    </dgm:pt>
    <dgm:pt modelId="{8E1D1B01-D045-4938-B1A9-FD6EFB6FAF51}">
      <dgm:prSet custT="1"/>
      <dgm:spPr/>
      <dgm:t>
        <a:bodyPr/>
        <a:lstStyle/>
        <a:p>
          <a:r>
            <a:rPr lang="es-ES" sz="2000" dirty="0" smtClean="0"/>
            <a:t>El socio del encargo realiza una revisión detallada de cada archivo del encargo que proporciona un grado de seguridad</a:t>
          </a:r>
          <a:endParaRPr lang="es-ES" sz="2000" dirty="0"/>
        </a:p>
      </dgm:t>
    </dgm:pt>
    <dgm:pt modelId="{49E7AEA1-DC51-4E72-BEB5-B4DD52D9B826}" type="parTrans" cxnId="{F0C838E9-1D81-4B35-A76A-1FD87DB4D9C1}">
      <dgm:prSet/>
      <dgm:spPr/>
      <dgm:t>
        <a:bodyPr/>
        <a:lstStyle/>
        <a:p>
          <a:endParaRPr lang="es-ES" sz="2000"/>
        </a:p>
      </dgm:t>
    </dgm:pt>
    <dgm:pt modelId="{4FAC446E-F9FB-421D-A7E1-54A359E38D43}" type="sibTrans" cxnId="{F0C838E9-1D81-4B35-A76A-1FD87DB4D9C1}">
      <dgm:prSet/>
      <dgm:spPr/>
      <dgm:t>
        <a:bodyPr/>
        <a:lstStyle/>
        <a:p>
          <a:endParaRPr lang="es-ES" sz="2000"/>
        </a:p>
      </dgm:t>
    </dgm:pt>
    <dgm:pt modelId="{0913B0F5-63F2-422C-8617-69AD72838D2A}" type="pres">
      <dgm:prSet presAssocID="{1441E528-90F2-48C9-BDA3-CFA50E0B1865}" presName="Name0" presStyleCnt="0">
        <dgm:presLayoutVars>
          <dgm:dir/>
          <dgm:animLvl val="lvl"/>
          <dgm:resizeHandles val="exact"/>
        </dgm:presLayoutVars>
      </dgm:prSet>
      <dgm:spPr/>
    </dgm:pt>
    <dgm:pt modelId="{7F95C549-7328-453C-9BBD-D7E82F84511A}" type="pres">
      <dgm:prSet presAssocID="{E39B9890-9246-4A5F-8D4B-97D06B46C997}" presName="Name8" presStyleCnt="0"/>
      <dgm:spPr/>
    </dgm:pt>
    <dgm:pt modelId="{E788E449-4966-4B26-A69B-B4EC29F5A418}" type="pres">
      <dgm:prSet presAssocID="{E39B9890-9246-4A5F-8D4B-97D06B46C997}" presName="level" presStyleLbl="node1" presStyleIdx="0" presStyleCnt="4">
        <dgm:presLayoutVars>
          <dgm:chMax val="1"/>
          <dgm:bulletEnabled val="1"/>
        </dgm:presLayoutVars>
      </dgm:prSet>
      <dgm:spPr/>
      <dgm:t>
        <a:bodyPr/>
        <a:lstStyle/>
        <a:p>
          <a:endParaRPr lang="es-ES"/>
        </a:p>
      </dgm:t>
    </dgm:pt>
    <dgm:pt modelId="{AA378FFB-3390-4A45-B33D-4501D482E45A}" type="pres">
      <dgm:prSet presAssocID="{E39B9890-9246-4A5F-8D4B-97D06B46C997}" presName="levelTx" presStyleLbl="revTx" presStyleIdx="0" presStyleCnt="0">
        <dgm:presLayoutVars>
          <dgm:chMax val="1"/>
          <dgm:bulletEnabled val="1"/>
        </dgm:presLayoutVars>
      </dgm:prSet>
      <dgm:spPr/>
      <dgm:t>
        <a:bodyPr/>
        <a:lstStyle/>
        <a:p>
          <a:endParaRPr lang="es-ES"/>
        </a:p>
      </dgm:t>
    </dgm:pt>
    <dgm:pt modelId="{D2C90B09-51A7-4BB3-8818-D6951A8E0D5A}" type="pres">
      <dgm:prSet presAssocID="{34916213-17AA-4E63-8AA9-5A77C0E8D296}" presName="Name8" presStyleCnt="0"/>
      <dgm:spPr/>
    </dgm:pt>
    <dgm:pt modelId="{55247B2B-4015-4956-AE13-A53E16AD72F8}" type="pres">
      <dgm:prSet presAssocID="{34916213-17AA-4E63-8AA9-5A77C0E8D296}" presName="level" presStyleLbl="node1" presStyleIdx="1" presStyleCnt="4">
        <dgm:presLayoutVars>
          <dgm:chMax val="1"/>
          <dgm:bulletEnabled val="1"/>
        </dgm:presLayoutVars>
      </dgm:prSet>
      <dgm:spPr/>
      <dgm:t>
        <a:bodyPr/>
        <a:lstStyle/>
        <a:p>
          <a:endParaRPr lang="es-ES"/>
        </a:p>
      </dgm:t>
    </dgm:pt>
    <dgm:pt modelId="{DF1C592E-28D2-40E9-85CD-54CE8A7386DA}" type="pres">
      <dgm:prSet presAssocID="{34916213-17AA-4E63-8AA9-5A77C0E8D296}" presName="levelTx" presStyleLbl="revTx" presStyleIdx="0" presStyleCnt="0">
        <dgm:presLayoutVars>
          <dgm:chMax val="1"/>
          <dgm:bulletEnabled val="1"/>
        </dgm:presLayoutVars>
      </dgm:prSet>
      <dgm:spPr/>
      <dgm:t>
        <a:bodyPr/>
        <a:lstStyle/>
        <a:p>
          <a:endParaRPr lang="es-ES"/>
        </a:p>
      </dgm:t>
    </dgm:pt>
    <dgm:pt modelId="{9B86D1F5-2AE0-4255-AF6A-8F0CE056FBB5}" type="pres">
      <dgm:prSet presAssocID="{821F540D-A368-4EBE-8580-0AE502E8FCA0}" presName="Name8" presStyleCnt="0"/>
      <dgm:spPr/>
    </dgm:pt>
    <dgm:pt modelId="{C144E079-9C80-4E53-AD96-8AC5FBA3885A}" type="pres">
      <dgm:prSet presAssocID="{821F540D-A368-4EBE-8580-0AE502E8FCA0}" presName="level" presStyleLbl="node1" presStyleIdx="2" presStyleCnt="4">
        <dgm:presLayoutVars>
          <dgm:chMax val="1"/>
          <dgm:bulletEnabled val="1"/>
        </dgm:presLayoutVars>
      </dgm:prSet>
      <dgm:spPr/>
      <dgm:t>
        <a:bodyPr/>
        <a:lstStyle/>
        <a:p>
          <a:endParaRPr lang="es-ES"/>
        </a:p>
      </dgm:t>
    </dgm:pt>
    <dgm:pt modelId="{88D5039B-1DB7-4DC8-9E3D-20E2E1101B9D}" type="pres">
      <dgm:prSet presAssocID="{821F540D-A368-4EBE-8580-0AE502E8FCA0}" presName="levelTx" presStyleLbl="revTx" presStyleIdx="0" presStyleCnt="0">
        <dgm:presLayoutVars>
          <dgm:chMax val="1"/>
          <dgm:bulletEnabled val="1"/>
        </dgm:presLayoutVars>
      </dgm:prSet>
      <dgm:spPr/>
      <dgm:t>
        <a:bodyPr/>
        <a:lstStyle/>
        <a:p>
          <a:endParaRPr lang="es-ES"/>
        </a:p>
      </dgm:t>
    </dgm:pt>
    <dgm:pt modelId="{884A75F6-BAC3-41E6-84DA-7AA918124121}" type="pres">
      <dgm:prSet presAssocID="{8E1D1B01-D045-4938-B1A9-FD6EFB6FAF51}" presName="Name8" presStyleCnt="0"/>
      <dgm:spPr/>
    </dgm:pt>
    <dgm:pt modelId="{E5356811-C0D2-4F56-BCDD-8E2E5B7097D5}" type="pres">
      <dgm:prSet presAssocID="{8E1D1B01-D045-4938-B1A9-FD6EFB6FAF51}" presName="level" presStyleLbl="node1" presStyleIdx="3" presStyleCnt="4">
        <dgm:presLayoutVars>
          <dgm:chMax val="1"/>
          <dgm:bulletEnabled val="1"/>
        </dgm:presLayoutVars>
      </dgm:prSet>
      <dgm:spPr/>
      <dgm:t>
        <a:bodyPr/>
        <a:lstStyle/>
        <a:p>
          <a:endParaRPr lang="es-ES"/>
        </a:p>
      </dgm:t>
    </dgm:pt>
    <dgm:pt modelId="{642C94D2-4C46-4167-A02E-25F7CDB5D2DE}" type="pres">
      <dgm:prSet presAssocID="{8E1D1B01-D045-4938-B1A9-FD6EFB6FAF51}" presName="levelTx" presStyleLbl="revTx" presStyleIdx="0" presStyleCnt="0">
        <dgm:presLayoutVars>
          <dgm:chMax val="1"/>
          <dgm:bulletEnabled val="1"/>
        </dgm:presLayoutVars>
      </dgm:prSet>
      <dgm:spPr/>
      <dgm:t>
        <a:bodyPr/>
        <a:lstStyle/>
        <a:p>
          <a:endParaRPr lang="es-ES"/>
        </a:p>
      </dgm:t>
    </dgm:pt>
  </dgm:ptLst>
  <dgm:cxnLst>
    <dgm:cxn modelId="{D74171B8-3B2E-48DE-99B9-559FD21031B6}" type="presOf" srcId="{E39B9890-9246-4A5F-8D4B-97D06B46C997}" destId="{AA378FFB-3390-4A45-B33D-4501D482E45A}" srcOrd="1" destOrd="0" presId="urn:microsoft.com/office/officeart/2005/8/layout/pyramid1"/>
    <dgm:cxn modelId="{A2A11D1D-5ECB-44F6-83BD-FD6A50C431B9}" type="presOf" srcId="{34916213-17AA-4E63-8AA9-5A77C0E8D296}" destId="{55247B2B-4015-4956-AE13-A53E16AD72F8}" srcOrd="0" destOrd="0" presId="urn:microsoft.com/office/officeart/2005/8/layout/pyramid1"/>
    <dgm:cxn modelId="{8D6EBD2A-BA87-4270-AFB5-3D62EDBB2121}" type="presOf" srcId="{8E1D1B01-D045-4938-B1A9-FD6EFB6FAF51}" destId="{E5356811-C0D2-4F56-BCDD-8E2E5B7097D5}" srcOrd="0" destOrd="0" presId="urn:microsoft.com/office/officeart/2005/8/layout/pyramid1"/>
    <dgm:cxn modelId="{2044C7DC-B0C8-4DC2-BF4C-984B6D8575D2}" type="presOf" srcId="{1441E528-90F2-48C9-BDA3-CFA50E0B1865}" destId="{0913B0F5-63F2-422C-8617-69AD72838D2A}" srcOrd="0" destOrd="0" presId="urn:microsoft.com/office/officeart/2005/8/layout/pyramid1"/>
    <dgm:cxn modelId="{7D2BA99B-A8A5-4FB7-9426-6B2C2AEC50F6}" type="presOf" srcId="{821F540D-A368-4EBE-8580-0AE502E8FCA0}" destId="{C144E079-9C80-4E53-AD96-8AC5FBA3885A}" srcOrd="0" destOrd="0" presId="urn:microsoft.com/office/officeart/2005/8/layout/pyramid1"/>
    <dgm:cxn modelId="{BCA5F08E-A282-47A7-A6C1-4F067087F010}" type="presOf" srcId="{E39B9890-9246-4A5F-8D4B-97D06B46C997}" destId="{E788E449-4966-4B26-A69B-B4EC29F5A418}" srcOrd="0" destOrd="0" presId="urn:microsoft.com/office/officeart/2005/8/layout/pyramid1"/>
    <dgm:cxn modelId="{BEEDE697-E9DF-4BFC-BDE9-D4305442321A}" type="presOf" srcId="{34916213-17AA-4E63-8AA9-5A77C0E8D296}" destId="{DF1C592E-28D2-40E9-85CD-54CE8A7386DA}" srcOrd="1" destOrd="0" presId="urn:microsoft.com/office/officeart/2005/8/layout/pyramid1"/>
    <dgm:cxn modelId="{139C7CBE-1F6C-46E0-8998-11BC8EF7FBF1}" srcId="{1441E528-90F2-48C9-BDA3-CFA50E0B1865}" destId="{821F540D-A368-4EBE-8580-0AE502E8FCA0}" srcOrd="2" destOrd="0" parTransId="{7EB4B11C-DBA9-4402-A9F6-C67D23F5A930}" sibTransId="{2E059C8D-8B6E-410E-A40A-2348D9EFB274}"/>
    <dgm:cxn modelId="{E85EAB2C-9833-4757-A0D4-D69CBB936C64}" type="presOf" srcId="{8E1D1B01-D045-4938-B1A9-FD6EFB6FAF51}" destId="{642C94D2-4C46-4167-A02E-25F7CDB5D2DE}" srcOrd="1" destOrd="0" presId="urn:microsoft.com/office/officeart/2005/8/layout/pyramid1"/>
    <dgm:cxn modelId="{9F1FF270-9B58-414B-9172-FF14F33ED9FA}" srcId="{1441E528-90F2-48C9-BDA3-CFA50E0B1865}" destId="{E39B9890-9246-4A5F-8D4B-97D06B46C997}" srcOrd="0" destOrd="0" parTransId="{966921C1-FBC0-4A95-92EC-787CEC03E9F7}" sibTransId="{9C5CE29D-52BB-456A-AD84-90F6BD1B47E4}"/>
    <dgm:cxn modelId="{F0C838E9-1D81-4B35-A76A-1FD87DB4D9C1}" srcId="{1441E528-90F2-48C9-BDA3-CFA50E0B1865}" destId="{8E1D1B01-D045-4938-B1A9-FD6EFB6FAF51}" srcOrd="3" destOrd="0" parTransId="{49E7AEA1-DC51-4E72-BEB5-B4DD52D9B826}" sibTransId="{4FAC446E-F9FB-421D-A7E1-54A359E38D43}"/>
    <dgm:cxn modelId="{F9EFBC76-E07E-4DD9-87F5-EB9BA4C7FF3A}" type="presOf" srcId="{821F540D-A368-4EBE-8580-0AE502E8FCA0}" destId="{88D5039B-1DB7-4DC8-9E3D-20E2E1101B9D}" srcOrd="1" destOrd="0" presId="urn:microsoft.com/office/officeart/2005/8/layout/pyramid1"/>
    <dgm:cxn modelId="{6E72F58B-15C9-4C77-948B-E756E108BEE5}" srcId="{1441E528-90F2-48C9-BDA3-CFA50E0B1865}" destId="{34916213-17AA-4E63-8AA9-5A77C0E8D296}" srcOrd="1" destOrd="0" parTransId="{739C4540-628A-4B63-9EAF-E56D89760F03}" sibTransId="{3196493C-866B-4DF6-8B26-A9BE1C003BCC}"/>
    <dgm:cxn modelId="{BE3C1F0F-BB97-4AEF-AC6D-6BA6221E83FC}" type="presParOf" srcId="{0913B0F5-63F2-422C-8617-69AD72838D2A}" destId="{7F95C549-7328-453C-9BBD-D7E82F84511A}" srcOrd="0" destOrd="0" presId="urn:microsoft.com/office/officeart/2005/8/layout/pyramid1"/>
    <dgm:cxn modelId="{FF773AB4-A0E0-42FD-9A04-61ADB2CA0EF0}" type="presParOf" srcId="{7F95C549-7328-453C-9BBD-D7E82F84511A}" destId="{E788E449-4966-4B26-A69B-B4EC29F5A418}" srcOrd="0" destOrd="0" presId="urn:microsoft.com/office/officeart/2005/8/layout/pyramid1"/>
    <dgm:cxn modelId="{782B07AC-E7E6-4DE9-9FAA-46A4656A4A57}" type="presParOf" srcId="{7F95C549-7328-453C-9BBD-D7E82F84511A}" destId="{AA378FFB-3390-4A45-B33D-4501D482E45A}" srcOrd="1" destOrd="0" presId="urn:microsoft.com/office/officeart/2005/8/layout/pyramid1"/>
    <dgm:cxn modelId="{C96F1D21-CCC5-45AF-9917-A79003966690}" type="presParOf" srcId="{0913B0F5-63F2-422C-8617-69AD72838D2A}" destId="{D2C90B09-51A7-4BB3-8818-D6951A8E0D5A}" srcOrd="1" destOrd="0" presId="urn:microsoft.com/office/officeart/2005/8/layout/pyramid1"/>
    <dgm:cxn modelId="{36CFB627-3F17-4EB5-88DC-BBF4BAF8FF44}" type="presParOf" srcId="{D2C90B09-51A7-4BB3-8818-D6951A8E0D5A}" destId="{55247B2B-4015-4956-AE13-A53E16AD72F8}" srcOrd="0" destOrd="0" presId="urn:microsoft.com/office/officeart/2005/8/layout/pyramid1"/>
    <dgm:cxn modelId="{33ECD816-625E-4532-8A91-7ECD5720D58B}" type="presParOf" srcId="{D2C90B09-51A7-4BB3-8818-D6951A8E0D5A}" destId="{DF1C592E-28D2-40E9-85CD-54CE8A7386DA}" srcOrd="1" destOrd="0" presId="urn:microsoft.com/office/officeart/2005/8/layout/pyramid1"/>
    <dgm:cxn modelId="{0DB43EDE-A0DF-4A86-B65B-7FA5F01D2100}" type="presParOf" srcId="{0913B0F5-63F2-422C-8617-69AD72838D2A}" destId="{9B86D1F5-2AE0-4255-AF6A-8F0CE056FBB5}" srcOrd="2" destOrd="0" presId="urn:microsoft.com/office/officeart/2005/8/layout/pyramid1"/>
    <dgm:cxn modelId="{14453C99-73A0-45EE-A282-CFCE491D36E9}" type="presParOf" srcId="{9B86D1F5-2AE0-4255-AF6A-8F0CE056FBB5}" destId="{C144E079-9C80-4E53-AD96-8AC5FBA3885A}" srcOrd="0" destOrd="0" presId="urn:microsoft.com/office/officeart/2005/8/layout/pyramid1"/>
    <dgm:cxn modelId="{B74BF2FB-EDA7-4E9E-AEEA-3E6960E5212E}" type="presParOf" srcId="{9B86D1F5-2AE0-4255-AF6A-8F0CE056FBB5}" destId="{88D5039B-1DB7-4DC8-9E3D-20E2E1101B9D}" srcOrd="1" destOrd="0" presId="urn:microsoft.com/office/officeart/2005/8/layout/pyramid1"/>
    <dgm:cxn modelId="{297C362D-207F-4FFA-857F-ACDE50427AD5}" type="presParOf" srcId="{0913B0F5-63F2-422C-8617-69AD72838D2A}" destId="{884A75F6-BAC3-41E6-84DA-7AA918124121}" srcOrd="3" destOrd="0" presId="urn:microsoft.com/office/officeart/2005/8/layout/pyramid1"/>
    <dgm:cxn modelId="{43A55A9E-71BF-4636-A506-CF5247895AC9}" type="presParOf" srcId="{884A75F6-BAC3-41E6-84DA-7AA918124121}" destId="{E5356811-C0D2-4F56-BCDD-8E2E5B7097D5}" srcOrd="0" destOrd="0" presId="urn:microsoft.com/office/officeart/2005/8/layout/pyramid1"/>
    <dgm:cxn modelId="{5C2EADC1-F181-48F0-9F27-7846FF30F85F}" type="presParOf" srcId="{884A75F6-BAC3-41E6-84DA-7AA918124121}" destId="{642C94D2-4C46-4167-A02E-25F7CDB5D2D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8E449-4966-4B26-A69B-B4EC29F5A418}">
      <dsp:nvSpPr>
        <dsp:cNvPr id="0" name=""/>
        <dsp:cNvSpPr/>
      </dsp:nvSpPr>
      <dsp:spPr>
        <a:xfrm>
          <a:off x="3943350" y="0"/>
          <a:ext cx="2628900" cy="1087834"/>
        </a:xfrm>
        <a:prstGeom prst="trapezoid">
          <a:avLst>
            <a:gd name="adj" fmla="val 120832"/>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Documentación del encargo – Revisiones cíclicas</a:t>
          </a:r>
          <a:endParaRPr lang="es-ES" sz="2000" kern="1200" dirty="0"/>
        </a:p>
      </dsp:txBody>
      <dsp:txXfrm>
        <a:off x="3943350" y="0"/>
        <a:ext cx="2628900" cy="1087834"/>
      </dsp:txXfrm>
    </dsp:sp>
    <dsp:sp modelId="{55247B2B-4015-4956-AE13-A53E16AD72F8}">
      <dsp:nvSpPr>
        <dsp:cNvPr id="0" name=""/>
        <dsp:cNvSpPr/>
      </dsp:nvSpPr>
      <dsp:spPr>
        <a:xfrm>
          <a:off x="2628900" y="1087834"/>
          <a:ext cx="5257800" cy="1087834"/>
        </a:xfrm>
        <a:prstGeom prst="trapezoid">
          <a:avLst>
            <a:gd name="adj" fmla="val 120832"/>
          </a:avLst>
        </a:prstGeom>
        <a:solidFill>
          <a:schemeClr val="accent1">
            <a:shade val="80000"/>
            <a:hueOff val="90421"/>
            <a:satOff val="1725"/>
            <a:lumOff val="76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Colegio profesional/ICAC – Inspección de la firma de auditoría</a:t>
          </a:r>
          <a:endParaRPr lang="es-ES" sz="2000" kern="1200" dirty="0"/>
        </a:p>
      </dsp:txBody>
      <dsp:txXfrm>
        <a:off x="3549015" y="1087834"/>
        <a:ext cx="3417570" cy="1087834"/>
      </dsp:txXfrm>
    </dsp:sp>
    <dsp:sp modelId="{C144E079-9C80-4E53-AD96-8AC5FBA3885A}">
      <dsp:nvSpPr>
        <dsp:cNvPr id="0" name=""/>
        <dsp:cNvSpPr/>
      </dsp:nvSpPr>
      <dsp:spPr>
        <a:xfrm>
          <a:off x="1314449" y="2175669"/>
          <a:ext cx="7886700" cy="1087834"/>
        </a:xfrm>
        <a:prstGeom prst="trapezoid">
          <a:avLst>
            <a:gd name="adj" fmla="val 120832"/>
          </a:avLst>
        </a:prstGeom>
        <a:solidFill>
          <a:schemeClr val="accent1">
            <a:shade val="80000"/>
            <a:hueOff val="180842"/>
            <a:satOff val="3450"/>
            <a:lumOff val="152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Ejecución de la EQCR – si se ha determinado en el MCCI</a:t>
          </a:r>
          <a:endParaRPr lang="es-ES" sz="2000" kern="1200" dirty="0"/>
        </a:p>
      </dsp:txBody>
      <dsp:txXfrm>
        <a:off x="2694622" y="2175669"/>
        <a:ext cx="5126355" cy="1087834"/>
      </dsp:txXfrm>
    </dsp:sp>
    <dsp:sp modelId="{E5356811-C0D2-4F56-BCDD-8E2E5B7097D5}">
      <dsp:nvSpPr>
        <dsp:cNvPr id="0" name=""/>
        <dsp:cNvSpPr/>
      </dsp:nvSpPr>
      <dsp:spPr>
        <a:xfrm>
          <a:off x="0" y="3263503"/>
          <a:ext cx="10515600" cy="1087834"/>
        </a:xfrm>
        <a:prstGeom prst="trapezoid">
          <a:avLst>
            <a:gd name="adj" fmla="val 120832"/>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El socio del encargo realiza una revisión detallada de cada archivo del encargo que proporciona un grado de seguridad</a:t>
          </a:r>
          <a:endParaRPr lang="es-ES" sz="2000" kern="1200" dirty="0"/>
        </a:p>
      </dsp:txBody>
      <dsp:txXfrm>
        <a:off x="1840229" y="3263503"/>
        <a:ext cx="6835140"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413162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2945142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205234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319797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11"/>
          </p:nvPr>
        </p:nvSpPr>
        <p:spPr/>
        <p:txBody>
          <a:bodyPr/>
          <a:lstStyle/>
          <a:p>
            <a:endParaRPr lang="es-ES" dirty="0"/>
          </a:p>
        </p:txBody>
      </p:sp>
      <p:sp>
        <p:nvSpPr>
          <p:cNvPr id="6" name="Marcador de número de diapositiva 5"/>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3693273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28112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8" name="Marcador de pie de página 7"/>
          <p:cNvSpPr>
            <a:spLocks noGrp="1"/>
          </p:cNvSpPr>
          <p:nvPr>
            <p:ph type="ftr" sz="quarter" idx="11"/>
          </p:nvPr>
        </p:nvSpPr>
        <p:spPr/>
        <p:txBody>
          <a:bodyPr/>
          <a:lstStyle/>
          <a:p>
            <a:endParaRPr lang="es-ES" dirty="0"/>
          </a:p>
        </p:txBody>
      </p:sp>
      <p:sp>
        <p:nvSpPr>
          <p:cNvPr id="9" name="Marcador de número de diapositiva 8"/>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235834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4" name="Marcador de pie de página 3"/>
          <p:cNvSpPr>
            <a:spLocks noGrp="1"/>
          </p:cNvSpPr>
          <p:nvPr>
            <p:ph type="ftr" sz="quarter" idx="11"/>
          </p:nvPr>
        </p:nvSpPr>
        <p:spPr/>
        <p:txBody>
          <a:bodyPr/>
          <a:lstStyle/>
          <a:p>
            <a:endParaRPr lang="es-ES" dirty="0"/>
          </a:p>
        </p:txBody>
      </p:sp>
      <p:sp>
        <p:nvSpPr>
          <p:cNvPr id="5" name="Marcador de número de diapositiva 4"/>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172787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3" name="Marcador de pie de página 2"/>
          <p:cNvSpPr>
            <a:spLocks noGrp="1"/>
          </p:cNvSpPr>
          <p:nvPr>
            <p:ph type="ftr" sz="quarter" idx="11"/>
          </p:nvPr>
        </p:nvSpPr>
        <p:spPr/>
        <p:txBody>
          <a:bodyPr/>
          <a:lstStyle/>
          <a:p>
            <a:endParaRPr lang="es-ES" dirty="0"/>
          </a:p>
        </p:txBody>
      </p:sp>
      <p:sp>
        <p:nvSpPr>
          <p:cNvPr id="4" name="Marcador de número de diapositiva 3"/>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268629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175416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29E6E55-E335-4793-AD20-33C9B982C46E}" type="datetimeFigureOut">
              <a:rPr lang="es-ES" smtClean="0"/>
              <a:t>18/09/2018</a:t>
            </a:fld>
            <a:endParaRPr lang="es-ES" dirty="0"/>
          </a:p>
        </p:txBody>
      </p:sp>
      <p:sp>
        <p:nvSpPr>
          <p:cNvPr id="6" name="Marcador de pie de página 5"/>
          <p:cNvSpPr>
            <a:spLocks noGrp="1"/>
          </p:cNvSpPr>
          <p:nvPr>
            <p:ph type="ftr" sz="quarter" idx="11"/>
          </p:nvPr>
        </p:nvSpPr>
        <p:spPr/>
        <p:txBody>
          <a:bodyPr/>
          <a:lstStyle/>
          <a:p>
            <a:endParaRPr lang="es-ES" dirty="0"/>
          </a:p>
        </p:txBody>
      </p:sp>
      <p:sp>
        <p:nvSpPr>
          <p:cNvPr id="7" name="Marcador de número de diapositiva 6"/>
          <p:cNvSpPr>
            <a:spLocks noGrp="1"/>
          </p:cNvSpPr>
          <p:nvPr>
            <p:ph type="sldNum" sz="quarter" idx="12"/>
          </p:nvPr>
        </p:nvSpPr>
        <p:spPr/>
        <p:txBody>
          <a:bodyPr/>
          <a:lstStyle/>
          <a:p>
            <a:fld id="{C31148DC-9135-4C0A-B7C6-18E039E386C7}" type="slidenum">
              <a:rPr lang="es-ES" smtClean="0"/>
              <a:t>‹Nº›</a:t>
            </a:fld>
            <a:endParaRPr lang="es-ES" dirty="0"/>
          </a:p>
        </p:txBody>
      </p:sp>
    </p:spTree>
    <p:extLst>
      <p:ext uri="{BB962C8B-B14F-4D97-AF65-F5344CB8AC3E}">
        <p14:creationId xmlns:p14="http://schemas.microsoft.com/office/powerpoint/2010/main" val="330478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E6E55-E335-4793-AD20-33C9B982C46E}" type="datetimeFigureOut">
              <a:rPr lang="es-ES" smtClean="0"/>
              <a:t>18/09/2018</a:t>
            </a:fld>
            <a:endParaRPr lang="es-E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148DC-9135-4C0A-B7C6-18E039E386C7}" type="slidenum">
              <a:rPr lang="es-ES" smtClean="0"/>
              <a:t>‹Nº›</a:t>
            </a:fld>
            <a:endParaRPr lang="es-ES" dirty="0"/>
          </a:p>
        </p:txBody>
      </p:sp>
    </p:spTree>
    <p:extLst>
      <p:ext uri="{BB962C8B-B14F-4D97-AF65-F5344CB8AC3E}">
        <p14:creationId xmlns:p14="http://schemas.microsoft.com/office/powerpoint/2010/main" val="3360500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Ejemplo%20informe%20de%20seguimiento.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Ejemplo%20informe%20de%20hallazgos%20de%20inspecci&#243;n.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4857"/>
            <a:ext cx="9144000" cy="2387600"/>
          </a:xfrm>
        </p:spPr>
        <p:txBody>
          <a:bodyPr>
            <a:normAutofit fontScale="90000"/>
          </a:bodyPr>
          <a:lstStyle/>
          <a:p>
            <a:r>
              <a:rPr lang="es-ES" sz="3600" dirty="0" smtClean="0"/>
              <a:t>Taller </a:t>
            </a:r>
            <a:r>
              <a:rPr lang="es-ES" sz="3600" dirty="0"/>
              <a:t>Práctico sobre </a:t>
            </a:r>
            <a:r>
              <a:rPr lang="es-ES" sz="3600" dirty="0" smtClean="0"/>
              <a:t/>
            </a:r>
            <a:br>
              <a:rPr lang="es-ES" sz="3600" dirty="0" smtClean="0"/>
            </a:br>
            <a:r>
              <a:rPr lang="es-ES" sz="3600" dirty="0" smtClean="0"/>
              <a:t>EL </a:t>
            </a:r>
            <a:r>
              <a:rPr lang="es-ES" sz="3600" dirty="0"/>
              <a:t>CONTROL DE CALIDAD DESDE EL PUNTO DE VISTA DEL EQCR Y DEL REVISOR DE SEGUIMIENTO EN PEQUEÑAS Y </a:t>
            </a:r>
            <a:r>
              <a:rPr lang="es-ES" sz="3600"/>
              <a:t>MEDIANAS </a:t>
            </a:r>
            <a:r>
              <a:rPr lang="es-ES" sz="3600" smtClean="0"/>
              <a:t>FIRMAS</a:t>
            </a:r>
            <a:endParaRPr lang="es-ES" sz="3600" dirty="0"/>
          </a:p>
        </p:txBody>
      </p:sp>
      <p:sp>
        <p:nvSpPr>
          <p:cNvPr id="3" name="Subtítulo 2"/>
          <p:cNvSpPr>
            <a:spLocks noGrp="1"/>
          </p:cNvSpPr>
          <p:nvPr>
            <p:ph type="subTitle" idx="1"/>
          </p:nvPr>
        </p:nvSpPr>
        <p:spPr>
          <a:xfrm>
            <a:off x="1524000" y="4124009"/>
            <a:ext cx="9144000" cy="1010422"/>
          </a:xfrm>
        </p:spPr>
        <p:txBody>
          <a:bodyPr>
            <a:normAutofit/>
          </a:bodyPr>
          <a:lstStyle/>
          <a:p>
            <a:r>
              <a:rPr lang="es-ES" sz="1400" b="1" dirty="0" smtClean="0"/>
              <a:t>Manuel Rejón López</a:t>
            </a:r>
          </a:p>
          <a:p>
            <a:r>
              <a:rPr lang="es-ES" sz="1400" dirty="0" smtClean="0"/>
              <a:t>Auditor de Cuentas. Miembro de Arista</a:t>
            </a:r>
          </a:p>
          <a:p>
            <a:r>
              <a:rPr lang="es-ES" sz="1400" dirty="0" smtClean="0"/>
              <a:t>Profesor del Master de Auditoría de las Universidades de Granada, Almería y Cádiz</a:t>
            </a:r>
          </a:p>
          <a:p>
            <a:endParaRPr lang="es-ES" sz="2000" dirty="0" smtClean="0"/>
          </a:p>
          <a:p>
            <a:endParaRPr lang="es-ES" sz="2000" dirty="0"/>
          </a:p>
        </p:txBody>
      </p:sp>
      <p:pic>
        <p:nvPicPr>
          <p:cNvPr id="6" name="Imagen 5"/>
          <p:cNvPicPr>
            <a:picLocks noChangeAspect="1"/>
          </p:cNvPicPr>
          <p:nvPr/>
        </p:nvPicPr>
        <p:blipFill>
          <a:blip r:embed="rId2"/>
          <a:stretch>
            <a:fillRect/>
          </a:stretch>
        </p:blipFill>
        <p:spPr>
          <a:xfrm>
            <a:off x="5142542" y="5134431"/>
            <a:ext cx="1741855" cy="820323"/>
          </a:xfrm>
          <a:prstGeom prst="rect">
            <a:avLst/>
          </a:prstGeom>
        </p:spPr>
      </p:pic>
      <p:pic>
        <p:nvPicPr>
          <p:cNvPr id="4" name="Imagen 3"/>
          <p:cNvPicPr>
            <a:picLocks noChangeAspect="1"/>
          </p:cNvPicPr>
          <p:nvPr/>
        </p:nvPicPr>
        <p:blipFill>
          <a:blip r:embed="rId3"/>
          <a:stretch>
            <a:fillRect/>
          </a:stretch>
        </p:blipFill>
        <p:spPr>
          <a:xfrm>
            <a:off x="4145025" y="250853"/>
            <a:ext cx="3339438" cy="1344004"/>
          </a:xfrm>
          <a:prstGeom prst="rect">
            <a:avLst/>
          </a:prstGeom>
        </p:spPr>
      </p:pic>
    </p:spTree>
    <p:extLst>
      <p:ext uri="{BB962C8B-B14F-4D97-AF65-F5344CB8AC3E}">
        <p14:creationId xmlns:p14="http://schemas.microsoft.com/office/powerpoint/2010/main" val="3720762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fontScale="85000" lnSpcReduction="20000"/>
          </a:bodyPr>
          <a:lstStyle/>
          <a:p>
            <a:pPr marL="0" indent="0" algn="just">
              <a:buNone/>
            </a:pPr>
            <a:r>
              <a:rPr lang="es-ES" dirty="0" smtClean="0"/>
              <a:t>El responsable de seguimiento deberá </a:t>
            </a:r>
            <a:r>
              <a:rPr lang="es-ES" u="sng" dirty="0" smtClean="0"/>
              <a:t>dejar evidencia documentada de que la </a:t>
            </a:r>
            <a:r>
              <a:rPr lang="es-ES" b="1" u="sng" dirty="0" smtClean="0"/>
              <a:t>población de encargos </a:t>
            </a:r>
            <a:r>
              <a:rPr lang="es-ES" u="sng" dirty="0" smtClean="0"/>
              <a:t>cuyo informe de auditorías se haya emitido, a partir de la que se selecciona la muestra a revisar, es completa </a:t>
            </a:r>
            <a:r>
              <a:rPr lang="es-ES" dirty="0" smtClean="0"/>
              <a:t>. </a:t>
            </a:r>
          </a:p>
          <a:p>
            <a:pPr marL="0" indent="0" algn="just">
              <a:buNone/>
            </a:pPr>
            <a:endParaRPr lang="es-ES" dirty="0" smtClean="0"/>
          </a:p>
          <a:p>
            <a:pPr marL="0" indent="0" algn="just">
              <a:buNone/>
            </a:pPr>
            <a:r>
              <a:rPr lang="es-ES" dirty="0" smtClean="0"/>
              <a:t>Asimismo, </a:t>
            </a:r>
            <a:r>
              <a:rPr lang="es-ES" u="sng" dirty="0" smtClean="0"/>
              <a:t>deberán documentarse los </a:t>
            </a:r>
            <a:r>
              <a:rPr lang="es-ES" b="1" u="sng" dirty="0" smtClean="0"/>
              <a:t>criterios concretos aplicados para la selección de encargos y de las áreas a revisar </a:t>
            </a:r>
            <a:r>
              <a:rPr lang="es-ES" u="sng" dirty="0" smtClean="0"/>
              <a:t>así como las conclusiones fundamentadas </a:t>
            </a:r>
            <a:r>
              <a:rPr lang="es-ES" dirty="0" smtClean="0"/>
              <a:t>.</a:t>
            </a:r>
          </a:p>
          <a:p>
            <a:pPr marL="0" indent="0" algn="just">
              <a:buNone/>
            </a:pPr>
            <a:endParaRPr lang="es-ES" dirty="0" smtClean="0"/>
          </a:p>
          <a:p>
            <a:pPr marL="0" indent="0" algn="just">
              <a:buNone/>
            </a:pPr>
            <a:r>
              <a:rPr lang="es-ES" dirty="0" smtClean="0"/>
              <a:t>El responsable del seguimiento </a:t>
            </a:r>
            <a:r>
              <a:rPr lang="es-ES" b="1" u="sng" dirty="0" smtClean="0"/>
              <a:t>verificará si existen reclamaciones formuladas por escrito e inscritas en el registro de reclamaciones </a:t>
            </a:r>
            <a:r>
              <a:rPr lang="es-ES" dirty="0" smtClean="0"/>
              <a:t>contemplado en el artículo 29.3.d) LAC que obligatoriamente deben mantener los auditores de cuentas y sociedades de auditoría, </a:t>
            </a:r>
            <a:r>
              <a:rPr lang="es-ES" u="sng" dirty="0" smtClean="0"/>
              <a:t>por si están relacionadas con la ejecución de las auditorías </a:t>
            </a:r>
            <a:r>
              <a:rPr lang="es-ES" dirty="0" smtClean="0"/>
              <a:t>objeto de revisión y las posibles implicaciones que deban ser tenidas en cuenta al respecto.</a:t>
            </a:r>
          </a:p>
          <a:p>
            <a:pPr algn="just"/>
            <a:endParaRPr lang="es-ES" dirty="0" smtClean="0"/>
          </a:p>
        </p:txBody>
      </p:sp>
    </p:spTree>
    <p:extLst>
      <p:ext uri="{BB962C8B-B14F-4D97-AF65-F5344CB8AC3E}">
        <p14:creationId xmlns:p14="http://schemas.microsoft.com/office/powerpoint/2010/main" val="216374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fontScale="70000" lnSpcReduction="20000"/>
          </a:bodyPr>
          <a:lstStyle/>
          <a:p>
            <a:endParaRPr lang="es-ES" dirty="0" smtClean="0"/>
          </a:p>
          <a:p>
            <a:pPr marL="0" indent="0" algn="just">
              <a:buNone/>
            </a:pPr>
            <a:r>
              <a:rPr lang="es-ES" dirty="0" smtClean="0"/>
              <a:t>El auditor de cuentas y la sociedad de auditoría </a:t>
            </a:r>
            <a:r>
              <a:rPr lang="es-ES" u="sng" dirty="0" smtClean="0"/>
              <a:t>mantendrán </a:t>
            </a:r>
            <a:r>
              <a:rPr lang="es-ES" b="1" u="sng" dirty="0" smtClean="0"/>
              <a:t>registros de las conclusiones </a:t>
            </a:r>
            <a:r>
              <a:rPr lang="es-ES" u="sng" dirty="0" smtClean="0"/>
              <a:t>de dicha evaluación</a:t>
            </a:r>
            <a:r>
              <a:rPr lang="es-ES" dirty="0" smtClean="0"/>
              <a:t> y, en su caso, de las medidas correctoras propuestas para modificar el sistema sometido a evaluación.</a:t>
            </a:r>
          </a:p>
          <a:p>
            <a:pPr algn="just"/>
            <a:endParaRPr lang="es-ES" dirty="0" smtClean="0"/>
          </a:p>
          <a:p>
            <a:pPr marL="0" indent="0" algn="just">
              <a:buNone/>
            </a:pPr>
            <a:r>
              <a:rPr lang="es-ES" dirty="0" smtClean="0"/>
              <a:t>La </a:t>
            </a:r>
            <a:r>
              <a:rPr lang="es-ES" b="1" dirty="0" smtClean="0"/>
              <a:t>evaluación de las deficiencias </a:t>
            </a:r>
            <a:r>
              <a:rPr lang="es-ES" dirty="0" smtClean="0"/>
              <a:t>tendrá por </a:t>
            </a:r>
            <a:r>
              <a:rPr lang="es-ES" u="sng" dirty="0" smtClean="0"/>
              <a:t>objeto</a:t>
            </a:r>
            <a:r>
              <a:rPr lang="es-ES" dirty="0" smtClean="0"/>
              <a:t> determinar si dichas deficiencias son puntuales o sistemáticas, así como su significatividad.</a:t>
            </a:r>
          </a:p>
          <a:p>
            <a:pPr algn="just"/>
            <a:endParaRPr lang="es-ES" dirty="0" smtClean="0"/>
          </a:p>
          <a:p>
            <a:pPr marL="0" indent="0" algn="just">
              <a:buNone/>
            </a:pPr>
            <a:r>
              <a:rPr lang="es-ES" dirty="0" smtClean="0"/>
              <a:t>Las </a:t>
            </a:r>
            <a:r>
              <a:rPr lang="es-ES" b="1" dirty="0" smtClean="0"/>
              <a:t>incidencias identificadas se comunicarán por escrito </a:t>
            </a:r>
            <a:r>
              <a:rPr lang="es-ES" dirty="0" smtClean="0"/>
              <a:t>al </a:t>
            </a:r>
            <a:r>
              <a:rPr lang="es-ES" u="sng" dirty="0" smtClean="0"/>
              <a:t>responsable último del SCC </a:t>
            </a:r>
            <a:r>
              <a:rPr lang="es-ES" dirty="0" smtClean="0"/>
              <a:t>requiriendo el compromiso escrito del mismo sobre las medidas a adoptar y plazos realistas para su implementación.</a:t>
            </a:r>
          </a:p>
          <a:p>
            <a:pPr algn="just"/>
            <a:endParaRPr lang="es-ES" dirty="0" smtClean="0"/>
          </a:p>
          <a:p>
            <a:pPr marL="0" indent="0" algn="just">
              <a:buNone/>
            </a:pPr>
            <a:r>
              <a:rPr lang="es-ES" dirty="0" smtClean="0"/>
              <a:t>El </a:t>
            </a:r>
            <a:r>
              <a:rPr lang="es-ES" b="1" dirty="0" smtClean="0"/>
              <a:t>responsable del seguimiento verificará la efectiva implementación </a:t>
            </a:r>
            <a:r>
              <a:rPr lang="es-ES" dirty="0" smtClean="0"/>
              <a:t>de dichas medidas en las fechas acordadas e informará anualmente al responsable último del SCCI tanto de las incidencias detectadas, como del grado de resolución de las mismas.</a:t>
            </a:r>
          </a:p>
          <a:p>
            <a:endParaRPr lang="es-ES" dirty="0" smtClean="0"/>
          </a:p>
          <a:p>
            <a:endParaRPr lang="es-ES" dirty="0"/>
          </a:p>
        </p:txBody>
      </p:sp>
    </p:spTree>
    <p:extLst>
      <p:ext uri="{BB962C8B-B14F-4D97-AF65-F5344CB8AC3E}">
        <p14:creationId xmlns:p14="http://schemas.microsoft.com/office/powerpoint/2010/main" val="82511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a:bodyPr>
          <a:lstStyle/>
          <a:p>
            <a:pPr marL="0" indent="0" algn="just">
              <a:buNone/>
            </a:pPr>
            <a:r>
              <a:rPr lang="es-ES" dirty="0"/>
              <a:t>El </a:t>
            </a:r>
            <a:r>
              <a:rPr lang="es-ES" b="1" dirty="0"/>
              <a:t>responsable del seguimiento verificará la efectiva implementación </a:t>
            </a:r>
            <a:r>
              <a:rPr lang="es-ES" dirty="0"/>
              <a:t>de dichas medidas en las fechas acordadas e informará anualmente al responsable último del SCCI tanto de las incidencias detectadas, como del grado de resolución de las mismas</a:t>
            </a:r>
            <a:r>
              <a:rPr lang="es-ES" dirty="0" smtClean="0"/>
              <a:t>.</a:t>
            </a:r>
            <a:endParaRPr lang="es-ES" dirty="0"/>
          </a:p>
          <a:p>
            <a:pPr marL="0" indent="0" algn="just">
              <a:buNone/>
            </a:pPr>
            <a:endParaRPr lang="es-ES" dirty="0" smtClean="0"/>
          </a:p>
          <a:p>
            <a:pPr marL="0" indent="0" algn="just">
              <a:buNone/>
            </a:pPr>
            <a:r>
              <a:rPr lang="es-ES" dirty="0" smtClean="0"/>
              <a:t>Los </a:t>
            </a:r>
            <a:r>
              <a:rPr lang="es-ES" b="1" dirty="0" smtClean="0"/>
              <a:t>auditores de cuentas y sociedades de auditoría </a:t>
            </a:r>
            <a:r>
              <a:rPr lang="es-ES" dirty="0" smtClean="0"/>
              <a:t>deberán realizar, al menos cada tres años, una evaluación del funcionamiento del elemento de seguimiento objetiva y libre de conflicto de intereses </a:t>
            </a:r>
            <a:r>
              <a:rPr lang="es-ES" dirty="0" smtClean="0">
                <a:sym typeface="Wingdings" panose="05000000000000000000" pitchFamily="2" charset="2"/>
              </a:rPr>
              <a:t> </a:t>
            </a:r>
            <a:r>
              <a:rPr lang="es-ES" b="1" i="1" dirty="0" smtClean="0">
                <a:solidFill>
                  <a:srgbClr val="0070C0"/>
                </a:solidFill>
                <a:sym typeface="Wingdings" panose="05000000000000000000" pitchFamily="2" charset="2"/>
              </a:rPr>
              <a:t>¿se podría interpretar como un posible cambio de revisor de seguimiento?</a:t>
            </a:r>
            <a:r>
              <a:rPr lang="es-ES" b="1" i="1" dirty="0" smtClean="0">
                <a:solidFill>
                  <a:srgbClr val="0070C0"/>
                </a:solidFill>
              </a:rPr>
              <a:t> </a:t>
            </a:r>
          </a:p>
          <a:p>
            <a:endParaRPr lang="es-ES" dirty="0"/>
          </a:p>
        </p:txBody>
      </p:sp>
    </p:spTree>
    <p:extLst>
      <p:ext uri="{BB962C8B-B14F-4D97-AF65-F5344CB8AC3E}">
        <p14:creationId xmlns:p14="http://schemas.microsoft.com/office/powerpoint/2010/main" val="674880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Procedimientos de seguimiento</a:t>
            </a:r>
            <a:endParaRPr lang="es-ES"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smtClean="0"/>
              <a:t>El </a:t>
            </a:r>
            <a:r>
              <a:rPr lang="es-ES" dirty="0"/>
              <a:t>seguimiento del sistema de control de calidad de la firma de auditoría puede ser un </a:t>
            </a:r>
            <a:r>
              <a:rPr lang="es-ES" b="1" dirty="0"/>
              <a:t>proceso continuo o periódico</a:t>
            </a:r>
            <a:r>
              <a:rPr lang="es-ES" dirty="0"/>
              <a:t>. Como parte del programa de seguimiento, la firma inspeccionará varios encargos individuales, que pueden ser seleccionados sin previo aviso al equipo del encargo. Aunque es deseable seleccionar uno o más encargos finalizados y con informe emitido de cada socio en cada inspección, la firma puede optar por inspeccionar un número de encargos cada año, asegurándose de que los archivos de cada socio se seleccionen de manera cíclica</a:t>
            </a:r>
            <a:r>
              <a:rPr lang="es-ES" dirty="0" smtClean="0"/>
              <a:t>.</a:t>
            </a:r>
          </a:p>
          <a:p>
            <a:pPr marL="0" indent="0" algn="just">
              <a:buNone/>
            </a:pPr>
            <a:endParaRPr lang="es-ES" dirty="0"/>
          </a:p>
          <a:p>
            <a:pPr marL="0" indent="0" algn="just">
              <a:buNone/>
            </a:pPr>
            <a:r>
              <a:rPr lang="es-ES" dirty="0"/>
              <a:t>En ambos casos, la selección de los encargos individuales para su inspección se hace de manera cíclica, por ejemplo, con un </a:t>
            </a:r>
            <a:r>
              <a:rPr lang="es-ES" b="1" dirty="0"/>
              <a:t>ciclo de inspección que no abarque más de tres años</a:t>
            </a:r>
            <a:r>
              <a:rPr lang="es-ES" dirty="0" smtClean="0"/>
              <a:t>.</a:t>
            </a:r>
          </a:p>
          <a:p>
            <a:pPr marL="0" indent="0" algn="just">
              <a:buNone/>
            </a:pPr>
            <a:endParaRPr lang="es-ES" dirty="0"/>
          </a:p>
        </p:txBody>
      </p:sp>
    </p:spTree>
    <p:extLst>
      <p:ext uri="{BB962C8B-B14F-4D97-AF65-F5344CB8AC3E}">
        <p14:creationId xmlns:p14="http://schemas.microsoft.com/office/powerpoint/2010/main" val="165756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Procedimientos de seguimiento</a:t>
            </a:r>
            <a:endParaRPr lang="es-ES" dirty="0"/>
          </a:p>
        </p:txBody>
      </p:sp>
      <p:sp>
        <p:nvSpPr>
          <p:cNvPr id="3" name="Marcador de contenido 2"/>
          <p:cNvSpPr>
            <a:spLocks noGrp="1"/>
          </p:cNvSpPr>
          <p:nvPr>
            <p:ph idx="1"/>
          </p:nvPr>
        </p:nvSpPr>
        <p:spPr/>
        <p:txBody>
          <a:bodyPr>
            <a:normAutofit fontScale="85000" lnSpcReduction="10000"/>
          </a:bodyPr>
          <a:lstStyle/>
          <a:p>
            <a:pPr marL="0" indent="0" algn="just">
              <a:buNone/>
            </a:pPr>
            <a:r>
              <a:rPr lang="es-ES" dirty="0"/>
              <a:t>Tratándose de </a:t>
            </a:r>
            <a:r>
              <a:rPr lang="es-ES" b="1" dirty="0"/>
              <a:t>firmas de reducida dimensión </a:t>
            </a:r>
            <a:r>
              <a:rPr lang="es-ES" dirty="0"/>
              <a:t>puede ser necesario que las mismas personas que </a:t>
            </a:r>
            <a:r>
              <a:rPr lang="es-ES" b="1" dirty="0"/>
              <a:t>diseñaron e implementaron las políticas y procedimientos de control de calidad de la firma apliquen los procedimientos de inspección</a:t>
            </a:r>
            <a:r>
              <a:rPr lang="es-ES" dirty="0"/>
              <a:t>. </a:t>
            </a:r>
            <a:endParaRPr lang="es-ES" dirty="0" smtClean="0"/>
          </a:p>
          <a:p>
            <a:pPr marL="0" indent="0" algn="just">
              <a:buNone/>
            </a:pPr>
            <a:r>
              <a:rPr lang="es-ES" dirty="0" smtClean="0"/>
              <a:t>Dichas </a:t>
            </a:r>
            <a:r>
              <a:rPr lang="es-ES" dirty="0"/>
              <a:t>personas estarán </a:t>
            </a:r>
            <a:r>
              <a:rPr lang="es-ES" b="1" dirty="0"/>
              <a:t>muy familiarizadas con los requerimientos de la firma</a:t>
            </a:r>
            <a:r>
              <a:rPr lang="es-ES" dirty="0"/>
              <a:t>, y estarán en una posición única para identificar áreas que puedan mejorarse. </a:t>
            </a:r>
            <a:endParaRPr lang="es-ES" dirty="0" smtClean="0"/>
          </a:p>
          <a:p>
            <a:pPr marL="0" indent="0" algn="just">
              <a:buNone/>
            </a:pPr>
            <a:r>
              <a:rPr lang="es-ES" dirty="0" smtClean="0"/>
              <a:t>Alternativamente</a:t>
            </a:r>
            <a:r>
              <a:rPr lang="es-ES" dirty="0"/>
              <a:t>, la firma puede usar a las mismas personas que realizan la función de </a:t>
            </a:r>
            <a:r>
              <a:rPr lang="es-ES" dirty="0" smtClean="0"/>
              <a:t>EQCR, </a:t>
            </a:r>
            <a:r>
              <a:rPr lang="es-ES" dirty="0"/>
              <a:t>siempre y cuando la persona que realiza la inspección de un archivo para fines de seguimiento no hubiese integrado el equipo del encargo y no hubiese realizado una </a:t>
            </a:r>
            <a:r>
              <a:rPr lang="es-ES" dirty="0" smtClean="0"/>
              <a:t>EQCR </a:t>
            </a:r>
            <a:r>
              <a:rPr lang="es-ES" dirty="0"/>
              <a:t>del archivo. </a:t>
            </a:r>
            <a:endParaRPr lang="es-ES" dirty="0" smtClean="0"/>
          </a:p>
          <a:p>
            <a:pPr marL="0" indent="0" algn="just">
              <a:buNone/>
            </a:pPr>
            <a:r>
              <a:rPr lang="es-ES" dirty="0" smtClean="0"/>
              <a:t>En </a:t>
            </a:r>
            <a:r>
              <a:rPr lang="es-ES" dirty="0"/>
              <a:t>el caso de las inspecciones del encargo, </a:t>
            </a:r>
            <a:r>
              <a:rPr lang="es-ES" b="1" dirty="0"/>
              <a:t>si no se dispone de recursos internos</a:t>
            </a:r>
            <a:r>
              <a:rPr lang="es-ES" dirty="0"/>
              <a:t>, </a:t>
            </a:r>
            <a:r>
              <a:rPr lang="es-ES" b="1" dirty="0"/>
              <a:t>otras fuentes de ayuda </a:t>
            </a:r>
            <a:r>
              <a:rPr lang="es-ES" dirty="0"/>
              <a:t>pueden ser otras firmas con las que la firma tenga una alianza, u organismos profesionales que ofrezcan este servicio.</a:t>
            </a:r>
          </a:p>
        </p:txBody>
      </p:sp>
    </p:spTree>
    <p:extLst>
      <p:ext uri="{BB962C8B-B14F-4D97-AF65-F5344CB8AC3E}">
        <p14:creationId xmlns:p14="http://schemas.microsoft.com/office/powerpoint/2010/main" val="1957560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Procedimientos de seguimiento</a:t>
            </a:r>
            <a:endParaRPr lang="es-ES" dirty="0"/>
          </a:p>
        </p:txBody>
      </p:sp>
      <p:sp>
        <p:nvSpPr>
          <p:cNvPr id="3" name="Marcador de contenido 2"/>
          <p:cNvSpPr>
            <a:spLocks noGrp="1"/>
          </p:cNvSpPr>
          <p:nvPr>
            <p:ph idx="1"/>
          </p:nvPr>
        </p:nvSpPr>
        <p:spPr/>
        <p:txBody>
          <a:bodyPr>
            <a:normAutofit/>
          </a:bodyPr>
          <a:lstStyle/>
          <a:p>
            <a:pPr marL="0" indent="0" algn="just">
              <a:buNone/>
            </a:pPr>
            <a:r>
              <a:rPr lang="es-ES" dirty="0"/>
              <a:t>Las firmas de una red pueden optar por implementar el seguimiento a través de la red si las firmas que forman parte de ella emplean políticas y procedimientos de seguimiento comunes. </a:t>
            </a:r>
            <a:endParaRPr lang="es-ES" dirty="0" smtClean="0"/>
          </a:p>
          <a:p>
            <a:pPr marL="0" indent="0" algn="just">
              <a:buNone/>
            </a:pPr>
            <a:r>
              <a:rPr lang="es-ES" dirty="0" smtClean="0"/>
              <a:t>Sin </a:t>
            </a:r>
            <a:r>
              <a:rPr lang="es-ES" dirty="0"/>
              <a:t>importar cómo esté organizado dicho seguimiento, las políticas y procedimientos de la firma deben exigir que, anualmente, se informe a las personas adecuadas acerca del enfoque, alcance y resultados del seguimiento, y debe incluir que se notifiquen de inmediato las deficiencias identificadas en el sistema de control de calidad para que se tomen las medidas correctivas que procedan.</a:t>
            </a:r>
          </a:p>
        </p:txBody>
      </p:sp>
    </p:spTree>
    <p:extLst>
      <p:ext uri="{BB962C8B-B14F-4D97-AF65-F5344CB8AC3E}">
        <p14:creationId xmlns:p14="http://schemas.microsoft.com/office/powerpoint/2010/main" val="380708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Procedimientos de seguimiento</a:t>
            </a:r>
            <a:endParaRPr lang="es-ES" dirty="0"/>
          </a:p>
        </p:txBody>
      </p:sp>
      <p:sp>
        <p:nvSpPr>
          <p:cNvPr id="3" name="Marcador de contenido 2"/>
          <p:cNvSpPr>
            <a:spLocks noGrp="1"/>
          </p:cNvSpPr>
          <p:nvPr>
            <p:ph idx="1"/>
          </p:nvPr>
        </p:nvSpPr>
        <p:spPr/>
        <p:txBody>
          <a:bodyPr>
            <a:normAutofit fontScale="77500" lnSpcReduction="20000"/>
          </a:bodyPr>
          <a:lstStyle/>
          <a:p>
            <a:pPr marL="0" indent="0" algn="just">
              <a:buNone/>
            </a:pPr>
            <a:r>
              <a:rPr lang="es-ES" dirty="0"/>
              <a:t>La </a:t>
            </a:r>
            <a:r>
              <a:rPr lang="es-ES" b="1" dirty="0"/>
              <a:t>documentación de las inspecciones </a:t>
            </a:r>
            <a:r>
              <a:rPr lang="es-ES" dirty="0"/>
              <a:t>puede incluir:</a:t>
            </a:r>
          </a:p>
          <a:p>
            <a:pPr marL="0" indent="0" algn="just">
              <a:buNone/>
            </a:pPr>
            <a:r>
              <a:rPr lang="es-ES" dirty="0"/>
              <a:t>• Una evaluación de la observancia de normas profesionales y requerimientos reglamentarios y legales aplicables;</a:t>
            </a:r>
          </a:p>
          <a:p>
            <a:pPr marL="0" indent="0" algn="just">
              <a:buNone/>
            </a:pPr>
            <a:r>
              <a:rPr lang="es-ES" dirty="0"/>
              <a:t>• Los resultados de la evaluación de los elementos del sistema de control de calidad;</a:t>
            </a:r>
          </a:p>
          <a:p>
            <a:pPr marL="0" indent="0" algn="just">
              <a:buNone/>
            </a:pPr>
            <a:r>
              <a:rPr lang="es-ES" dirty="0"/>
              <a:t>• Una evaluación acerca de si la firma ha aplicado adecuadamente las políticas y procedimientos de control de calidad;</a:t>
            </a:r>
          </a:p>
          <a:p>
            <a:pPr marL="0" indent="0" algn="just">
              <a:buNone/>
            </a:pPr>
            <a:r>
              <a:rPr lang="es-ES" dirty="0"/>
              <a:t>• Una evaluación acerca de si el informe del encargo es adecuado a las </a:t>
            </a:r>
            <a:r>
              <a:rPr lang="es-ES" dirty="0" smtClean="0"/>
              <a:t>circunstancias;</a:t>
            </a:r>
            <a:endParaRPr lang="es-ES" dirty="0"/>
          </a:p>
          <a:p>
            <a:pPr marL="0" indent="0" algn="just">
              <a:buNone/>
            </a:pPr>
            <a:r>
              <a:rPr lang="es-ES" dirty="0"/>
              <a:t>• Identificación de deficiencias, las razones subyacentes por las que surgieron, su efecto y la decisión de si se requiere tomar más medidas, describiéndolas en detalle; y</a:t>
            </a:r>
          </a:p>
          <a:p>
            <a:pPr marL="0" indent="0" algn="just">
              <a:buNone/>
            </a:pPr>
            <a:r>
              <a:rPr lang="es-ES" dirty="0"/>
              <a:t>• Un resumen de los resultados y conclusiones alcanzadas (que se entregue a la firma de auditoría), con recomendaciones para tomar medidas correctivas o realizar los cambios necesarios.</a:t>
            </a:r>
          </a:p>
        </p:txBody>
      </p:sp>
    </p:spTree>
    <p:extLst>
      <p:ext uri="{BB962C8B-B14F-4D97-AF65-F5344CB8AC3E}">
        <p14:creationId xmlns:p14="http://schemas.microsoft.com/office/powerpoint/2010/main" val="3629880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Procedimientos de seguimiento</a:t>
            </a:r>
            <a:endParaRPr lang="es-ES" dirty="0"/>
          </a:p>
        </p:txBody>
      </p:sp>
      <p:sp>
        <p:nvSpPr>
          <p:cNvPr id="3" name="Marcador de contenido 2"/>
          <p:cNvSpPr>
            <a:spLocks noGrp="1"/>
          </p:cNvSpPr>
          <p:nvPr>
            <p:ph idx="1"/>
          </p:nvPr>
        </p:nvSpPr>
        <p:spPr/>
        <p:txBody>
          <a:bodyPr>
            <a:normAutofit/>
          </a:bodyPr>
          <a:lstStyle/>
          <a:p>
            <a:pPr marL="0" indent="0" algn="just">
              <a:buNone/>
            </a:pPr>
            <a:r>
              <a:rPr lang="es-ES" b="1" dirty="0" smtClean="0"/>
              <a:t>Revisión del informe de seguimiento realizado</a:t>
            </a:r>
          </a:p>
          <a:p>
            <a:pPr marL="0" indent="0" algn="just">
              <a:buNone/>
            </a:pPr>
            <a:r>
              <a:rPr lang="es-ES" dirty="0" smtClean="0"/>
              <a:t>Una </a:t>
            </a:r>
            <a:r>
              <a:rPr lang="es-ES" dirty="0"/>
              <a:t>mejor práctica es que los socios de los encargos (junto con otros miembros del personal adecuados) se reúnan para revisar el informe del seguimiento realizado, y decidir sobre las medidas correctivas y/o los cambios al sistema, funciones y responsabilidades, medidas disciplinarias, reconocimientos y otros asuntos que se determinen.</a:t>
            </a:r>
          </a:p>
        </p:txBody>
      </p:sp>
    </p:spTree>
    <p:extLst>
      <p:ext uri="{BB962C8B-B14F-4D97-AF65-F5344CB8AC3E}">
        <p14:creationId xmlns:p14="http://schemas.microsoft.com/office/powerpoint/2010/main" val="217257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3003" y="0"/>
            <a:ext cx="10515600" cy="1325563"/>
          </a:xfrm>
        </p:spPr>
        <p:txBody>
          <a:bodyPr/>
          <a:lstStyle/>
          <a:p>
            <a:r>
              <a:rPr lang="es-ES" dirty="0" smtClean="0"/>
              <a:t>Informe de seguimiento</a:t>
            </a:r>
            <a:endParaRPr lang="es-ES" dirty="0"/>
          </a:p>
        </p:txBody>
      </p:sp>
      <p:sp>
        <p:nvSpPr>
          <p:cNvPr id="3" name="Marcador de contenido 2"/>
          <p:cNvSpPr>
            <a:spLocks noGrp="1"/>
          </p:cNvSpPr>
          <p:nvPr>
            <p:ph idx="1"/>
          </p:nvPr>
        </p:nvSpPr>
        <p:spPr>
          <a:xfrm>
            <a:off x="733003" y="1218722"/>
            <a:ext cx="10515600" cy="4351338"/>
          </a:xfrm>
        </p:spPr>
        <p:txBody>
          <a:bodyPr>
            <a:normAutofit fontScale="85000" lnSpcReduction="20000"/>
          </a:bodyPr>
          <a:lstStyle/>
          <a:p>
            <a:pPr marL="0" indent="0" algn="just">
              <a:buNone/>
            </a:pPr>
            <a:r>
              <a:rPr lang="es-ES" dirty="0" smtClean="0"/>
              <a:t>La </a:t>
            </a:r>
            <a:r>
              <a:rPr lang="es-ES" dirty="0"/>
              <a:t>firma de auditoría debe informar a todos los socios de los encargos y demás empleados adecuados, incluyendo al presidente ejecutivo de la firma de auditoría o, si procede, al consejo directivo de socios, acerca de los </a:t>
            </a:r>
            <a:r>
              <a:rPr lang="es-ES" b="1" dirty="0"/>
              <a:t>resultados del proceso de seguimiento por lo menos, una vez al año</a:t>
            </a:r>
            <a:r>
              <a:rPr lang="es-ES" dirty="0"/>
              <a:t>, incluyendo la descripción detallada del proceso de seguimiento y sus conclusiones sobre el cumplimiento y efectividad generales de la firma de auditoría. </a:t>
            </a:r>
            <a:endParaRPr lang="es-ES" dirty="0" smtClean="0"/>
          </a:p>
          <a:p>
            <a:pPr marL="0" indent="0" algn="just">
              <a:buNone/>
            </a:pPr>
            <a:endParaRPr lang="es-ES" dirty="0" smtClean="0"/>
          </a:p>
          <a:p>
            <a:pPr marL="0" indent="0" algn="just">
              <a:buNone/>
            </a:pPr>
            <a:r>
              <a:rPr lang="es-ES" dirty="0" smtClean="0"/>
              <a:t>El </a:t>
            </a:r>
            <a:r>
              <a:rPr lang="es-ES" dirty="0"/>
              <a:t>informe debe incluir, cuando menos:</a:t>
            </a:r>
          </a:p>
          <a:p>
            <a:pPr marL="0" indent="0" algn="just">
              <a:buNone/>
            </a:pPr>
            <a:r>
              <a:rPr lang="es-ES" dirty="0"/>
              <a:t>• Descripción de los </a:t>
            </a:r>
            <a:r>
              <a:rPr lang="es-ES" b="1" dirty="0"/>
              <a:t>procedimientos de seguimiento aplicados</a:t>
            </a:r>
            <a:r>
              <a:rPr lang="es-ES" dirty="0"/>
              <a:t>;</a:t>
            </a:r>
          </a:p>
          <a:p>
            <a:pPr marL="0" indent="0" algn="just">
              <a:buNone/>
            </a:pPr>
            <a:r>
              <a:rPr lang="es-ES" dirty="0"/>
              <a:t>• Las </a:t>
            </a:r>
            <a:r>
              <a:rPr lang="es-ES" b="1" dirty="0"/>
              <a:t>conclusiones alcanzadas </a:t>
            </a:r>
            <a:r>
              <a:rPr lang="es-ES" dirty="0"/>
              <a:t>como resultado de aplicar los procedimientos de seguimiento; y</a:t>
            </a:r>
          </a:p>
          <a:p>
            <a:pPr marL="0" indent="0" algn="just">
              <a:buNone/>
            </a:pPr>
            <a:r>
              <a:rPr lang="es-ES" dirty="0"/>
              <a:t>• Cuando proceda, una </a:t>
            </a:r>
            <a:r>
              <a:rPr lang="es-ES" b="1" dirty="0"/>
              <a:t>descripción de las deficiencias sistémicas, repetitivas, o significativas</a:t>
            </a:r>
            <a:r>
              <a:rPr lang="es-ES" dirty="0"/>
              <a:t>, junto con las medidas que se tomaron y cualquier otra medida que se haya recomendado para resolverlas.</a:t>
            </a:r>
          </a:p>
        </p:txBody>
      </p:sp>
      <p:sp>
        <p:nvSpPr>
          <p:cNvPr id="4" name="CuadroTexto 3"/>
          <p:cNvSpPr txBox="1"/>
          <p:nvPr/>
        </p:nvSpPr>
        <p:spPr>
          <a:xfrm>
            <a:off x="2969777" y="5753437"/>
            <a:ext cx="6182315" cy="369332"/>
          </a:xfrm>
          <a:prstGeom prst="rect">
            <a:avLst/>
          </a:prstGeom>
          <a:noFill/>
        </p:spPr>
        <p:txBody>
          <a:bodyPr wrap="square" rtlCol="0">
            <a:spAutoFit/>
          </a:bodyPr>
          <a:lstStyle/>
          <a:p>
            <a:pPr algn="ctr"/>
            <a:r>
              <a:rPr lang="es-ES" b="1" dirty="0" smtClean="0">
                <a:solidFill>
                  <a:srgbClr val="0070C0"/>
                </a:solidFill>
                <a:hlinkClick r:id="rId2" action="ppaction://hlinkfile"/>
              </a:rPr>
              <a:t>Ver ejemplo de informe de seguimiento</a:t>
            </a:r>
            <a:endParaRPr lang="es-ES" b="1" dirty="0">
              <a:solidFill>
                <a:srgbClr val="0070C0"/>
              </a:solidFill>
            </a:endParaRPr>
          </a:p>
        </p:txBody>
      </p:sp>
    </p:spTree>
    <p:extLst>
      <p:ext uri="{BB962C8B-B14F-4D97-AF65-F5344CB8AC3E}">
        <p14:creationId xmlns:p14="http://schemas.microsoft.com/office/powerpoint/2010/main" val="234555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1248603" cy="1325563"/>
          </a:xfrm>
        </p:spPr>
        <p:txBody>
          <a:bodyPr/>
          <a:lstStyle/>
          <a:p>
            <a:r>
              <a:rPr lang="es-ES" dirty="0" smtClean="0"/>
              <a:t>Incumplimientos detectados en el seguimiento</a:t>
            </a:r>
            <a:endParaRPr lang="es-ES" dirty="0"/>
          </a:p>
        </p:txBody>
      </p:sp>
      <p:sp>
        <p:nvSpPr>
          <p:cNvPr id="3" name="Marcador de contenido 2"/>
          <p:cNvSpPr>
            <a:spLocks noGrp="1"/>
          </p:cNvSpPr>
          <p:nvPr>
            <p:ph idx="1"/>
          </p:nvPr>
        </p:nvSpPr>
        <p:spPr>
          <a:xfrm>
            <a:off x="733003" y="1218722"/>
            <a:ext cx="10515600" cy="4351338"/>
          </a:xfrm>
        </p:spPr>
        <p:txBody>
          <a:bodyPr>
            <a:normAutofit fontScale="92500" lnSpcReduction="20000"/>
          </a:bodyPr>
          <a:lstStyle/>
          <a:p>
            <a:pPr marL="0" indent="0" algn="just">
              <a:buNone/>
            </a:pPr>
            <a:r>
              <a:rPr lang="es-ES" dirty="0" smtClean="0"/>
              <a:t>El </a:t>
            </a:r>
            <a:r>
              <a:rPr lang="es-ES" dirty="0"/>
              <a:t>incumplimiento del sistema de control de calidad del profesional ejerciente individual </a:t>
            </a:r>
            <a:r>
              <a:rPr lang="es-ES" dirty="0" smtClean="0"/>
              <a:t>es tema grave, particularmente </a:t>
            </a:r>
            <a:r>
              <a:rPr lang="es-ES" dirty="0"/>
              <a:t>cuando el personal intencionalmente rehúsa cumplir con las políticas del profesional ejerciente individual.</a:t>
            </a:r>
          </a:p>
          <a:p>
            <a:pPr marL="0" indent="0" algn="just">
              <a:buNone/>
            </a:pPr>
            <a:r>
              <a:rPr lang="es-ES" dirty="0" smtClean="0"/>
              <a:t>Dado </a:t>
            </a:r>
            <a:r>
              <a:rPr lang="es-ES" dirty="0"/>
              <a:t>que el sistema de control de calidad se implementa para proteger el interés público, el profesional ejerciente individual debe tratar el incumplimiento intencional con transparencia y rigor. </a:t>
            </a:r>
            <a:endParaRPr lang="es-ES" dirty="0" smtClean="0"/>
          </a:p>
          <a:p>
            <a:pPr marL="0" indent="0" algn="just">
              <a:buNone/>
            </a:pPr>
            <a:r>
              <a:rPr lang="es-ES" dirty="0" smtClean="0"/>
              <a:t>El </a:t>
            </a:r>
            <a:r>
              <a:rPr lang="es-ES" dirty="0"/>
              <a:t>incumplimiento intencional se tratará de varias formas</a:t>
            </a:r>
            <a:r>
              <a:rPr lang="es-ES" dirty="0" smtClean="0"/>
              <a:t>, por ejemplo: establecimiento </a:t>
            </a:r>
            <a:r>
              <a:rPr lang="es-ES" dirty="0"/>
              <a:t>de un plan para mejorar el desempeño, revisarlo y reconsiderar las oportunidades de promoción y aumento de sueldo y, en última instancia, la finalización de la relación laboral</a:t>
            </a:r>
            <a:r>
              <a:rPr lang="es-ES" dirty="0" smtClean="0"/>
              <a:t>.</a:t>
            </a:r>
          </a:p>
          <a:p>
            <a:pPr marL="0" indent="0" algn="just">
              <a:buNone/>
            </a:pPr>
            <a:endParaRPr lang="es-ES" dirty="0"/>
          </a:p>
          <a:p>
            <a:pPr marL="0" indent="0" algn="ctr">
              <a:buNone/>
            </a:pPr>
            <a:r>
              <a:rPr lang="es-ES" u="sng" dirty="0" smtClean="0">
                <a:hlinkClick r:id="rId2" action="ppaction://hlinkfile"/>
              </a:rPr>
              <a:t>Ver ejemplo de resumen de informe de hallazgos de inspección</a:t>
            </a:r>
            <a:endParaRPr lang="es-ES" u="sng" dirty="0"/>
          </a:p>
        </p:txBody>
      </p:sp>
    </p:spTree>
    <p:extLst>
      <p:ext uri="{BB962C8B-B14F-4D97-AF65-F5344CB8AC3E}">
        <p14:creationId xmlns:p14="http://schemas.microsoft.com/office/powerpoint/2010/main" val="3021479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NICC</a:t>
            </a:r>
            <a:endParaRPr lang="es-ES" dirty="0"/>
          </a:p>
        </p:txBody>
      </p:sp>
      <p:sp>
        <p:nvSpPr>
          <p:cNvPr id="3" name="Marcador de contenido 2"/>
          <p:cNvSpPr>
            <a:spLocks noGrp="1"/>
          </p:cNvSpPr>
          <p:nvPr>
            <p:ph idx="1"/>
          </p:nvPr>
        </p:nvSpPr>
        <p:spPr/>
        <p:txBody>
          <a:bodyPr>
            <a:normAutofit fontScale="77500" lnSpcReduction="20000"/>
          </a:bodyPr>
          <a:lstStyle/>
          <a:p>
            <a:pPr marL="0" indent="0" algn="just">
              <a:buNone/>
            </a:pPr>
            <a:r>
              <a:rPr lang="es-ES" b="1" dirty="0" smtClean="0"/>
              <a:t>NICC.48</a:t>
            </a:r>
            <a:r>
              <a:rPr lang="es-ES" b="1" dirty="0"/>
              <a:t>. </a:t>
            </a:r>
            <a:endParaRPr lang="es-ES" b="1" dirty="0" smtClean="0"/>
          </a:p>
          <a:p>
            <a:pPr marL="0" indent="0" algn="just">
              <a:buNone/>
            </a:pPr>
            <a:r>
              <a:rPr lang="es-ES" dirty="0" smtClean="0"/>
              <a:t>La </a:t>
            </a:r>
            <a:r>
              <a:rPr lang="es-ES" dirty="0"/>
              <a:t>firma de auditoría establecerá </a:t>
            </a:r>
            <a:r>
              <a:rPr lang="es-ES" b="1" dirty="0"/>
              <a:t>un proceso de seguimiento </a:t>
            </a:r>
            <a:r>
              <a:rPr lang="es-ES" dirty="0"/>
              <a:t>diseñado </a:t>
            </a:r>
            <a:r>
              <a:rPr lang="es-ES" dirty="0" smtClean="0"/>
              <a:t>para proporcionarle </a:t>
            </a:r>
            <a:r>
              <a:rPr lang="es-ES" dirty="0"/>
              <a:t>una seguridad razonable de que las políticas y </a:t>
            </a:r>
            <a:r>
              <a:rPr lang="es-ES" dirty="0" smtClean="0"/>
              <a:t>procedimientos relativos </a:t>
            </a:r>
            <a:r>
              <a:rPr lang="es-ES" dirty="0"/>
              <a:t>al sistema de control de calidad son pertinentes, adecuados y </a:t>
            </a:r>
            <a:r>
              <a:rPr lang="es-ES" dirty="0" smtClean="0"/>
              <a:t>operan eficazmente</a:t>
            </a:r>
            <a:r>
              <a:rPr lang="es-ES" dirty="0"/>
              <a:t>. </a:t>
            </a:r>
            <a:endParaRPr lang="es-ES" dirty="0" smtClean="0"/>
          </a:p>
          <a:p>
            <a:pPr marL="0" indent="0" algn="just">
              <a:buNone/>
            </a:pPr>
            <a:endParaRPr lang="es-ES" dirty="0" smtClean="0"/>
          </a:p>
          <a:p>
            <a:pPr marL="0" indent="0" algn="just">
              <a:buNone/>
            </a:pPr>
            <a:r>
              <a:rPr lang="es-ES" dirty="0" smtClean="0"/>
              <a:t>Dicho </a:t>
            </a:r>
            <a:r>
              <a:rPr lang="es-ES" dirty="0"/>
              <a:t>proceso:</a:t>
            </a:r>
          </a:p>
          <a:p>
            <a:pPr marL="0" indent="0" algn="just">
              <a:buNone/>
            </a:pPr>
            <a:r>
              <a:rPr lang="es-ES" dirty="0"/>
              <a:t>(a) Incluirá la </a:t>
            </a:r>
            <a:r>
              <a:rPr lang="es-ES" b="1" dirty="0"/>
              <a:t>consideración y evaluación continuadas del sistema </a:t>
            </a:r>
            <a:r>
              <a:rPr lang="es-ES" b="1" dirty="0" smtClean="0"/>
              <a:t>de control </a:t>
            </a:r>
            <a:r>
              <a:rPr lang="es-ES" b="1" dirty="0"/>
              <a:t>de calidad </a:t>
            </a:r>
            <a:r>
              <a:rPr lang="es-ES" dirty="0"/>
              <a:t>de la firma de auditoría, incluida, de manera cíclica, </a:t>
            </a:r>
            <a:r>
              <a:rPr lang="es-ES" dirty="0" smtClean="0"/>
              <a:t>la </a:t>
            </a:r>
            <a:r>
              <a:rPr lang="es-ES" u="sng" dirty="0" smtClean="0"/>
              <a:t>inspección </a:t>
            </a:r>
            <a:r>
              <a:rPr lang="es-ES" u="sng" dirty="0"/>
              <a:t>de al menos un encargo terminado por cada socio del encargo</a:t>
            </a:r>
            <a:r>
              <a:rPr lang="es-ES" dirty="0"/>
              <a:t>;</a:t>
            </a:r>
          </a:p>
          <a:p>
            <a:pPr marL="0" indent="0" algn="just">
              <a:buNone/>
            </a:pPr>
            <a:r>
              <a:rPr lang="es-ES" dirty="0"/>
              <a:t>(b) Requerirá que se asigne la </a:t>
            </a:r>
            <a:r>
              <a:rPr lang="es-ES" b="1" dirty="0"/>
              <a:t>responsabilidad del proceso </a:t>
            </a:r>
            <a:r>
              <a:rPr lang="es-ES" b="1" dirty="0" smtClean="0"/>
              <a:t>de seguimiento </a:t>
            </a:r>
            <a:r>
              <a:rPr lang="es-ES" b="1" dirty="0"/>
              <a:t>a uno o varios socios u otras personas con experiencia </a:t>
            </a:r>
            <a:r>
              <a:rPr lang="es-ES" b="1" dirty="0" smtClean="0"/>
              <a:t>y autoridad </a:t>
            </a:r>
            <a:r>
              <a:rPr lang="es-ES" dirty="0"/>
              <a:t>en la firma de auditoría que sean suficientes y adecuadas </a:t>
            </a:r>
            <a:r>
              <a:rPr lang="es-ES" dirty="0" smtClean="0"/>
              <a:t>para asumir </a:t>
            </a:r>
            <a:r>
              <a:rPr lang="es-ES" dirty="0"/>
              <a:t>dicha responsabilidad; y</a:t>
            </a:r>
          </a:p>
          <a:p>
            <a:pPr marL="0" indent="0" algn="just">
              <a:buNone/>
            </a:pPr>
            <a:r>
              <a:rPr lang="es-ES" dirty="0"/>
              <a:t>(c) Requerirá que </a:t>
            </a:r>
            <a:r>
              <a:rPr lang="es-ES" b="1" dirty="0"/>
              <a:t>quienes realicen el encargo o la revisión de control </a:t>
            </a:r>
            <a:r>
              <a:rPr lang="es-ES" b="1" dirty="0" smtClean="0"/>
              <a:t>de calidad </a:t>
            </a:r>
            <a:r>
              <a:rPr lang="es-ES" b="1" dirty="0"/>
              <a:t>del encargo no participen en la inspección de los encargos</a:t>
            </a:r>
            <a:r>
              <a:rPr lang="es-ES" dirty="0"/>
              <a:t>. (Ref</a:t>
            </a:r>
            <a:r>
              <a:rPr lang="es-ES" dirty="0" smtClean="0"/>
              <a:t>: Apartados </a:t>
            </a:r>
            <a:r>
              <a:rPr lang="es-ES" dirty="0"/>
              <a:t>A64-A68)</a:t>
            </a:r>
            <a:endParaRPr lang="es-ES" dirty="0" smtClean="0"/>
          </a:p>
        </p:txBody>
      </p:sp>
    </p:spTree>
    <p:extLst>
      <p:ext uri="{BB962C8B-B14F-4D97-AF65-F5344CB8AC3E}">
        <p14:creationId xmlns:p14="http://schemas.microsoft.com/office/powerpoint/2010/main" val="1457331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Revisión de control de calidad del encargo (EQCR)</a:t>
            </a:r>
            <a:endParaRPr lang="es-ES"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smtClean="0"/>
              <a:t>NIA 220.19. Para las auditorías de estados financieros de entidades </a:t>
            </a:r>
            <a:r>
              <a:rPr lang="es-ES" b="1" dirty="0" smtClean="0"/>
              <a:t>cotizadas y, en su caso, aquellos otros encargos de auditoría para los que la firma de auditoría </a:t>
            </a:r>
            <a:r>
              <a:rPr lang="es-ES" dirty="0" smtClean="0"/>
              <a:t>haya determinado que se requiere la revisión de control de calidad, el socio del encargo:</a:t>
            </a:r>
          </a:p>
          <a:p>
            <a:pPr marL="0" indent="0" algn="just">
              <a:buNone/>
            </a:pPr>
            <a:r>
              <a:rPr lang="es-ES" dirty="0" smtClean="0"/>
              <a:t>(a) comprobará que se haya </a:t>
            </a:r>
            <a:r>
              <a:rPr lang="es-ES" b="1" dirty="0" smtClean="0"/>
              <a:t>nombrado</a:t>
            </a:r>
            <a:r>
              <a:rPr lang="es-ES" dirty="0" smtClean="0"/>
              <a:t> un revisor de control de calidad del encargo </a:t>
            </a:r>
            <a:r>
              <a:rPr lang="es-ES" dirty="0" smtClean="0">
                <a:sym typeface="Wingdings" panose="05000000000000000000" pitchFamily="2" charset="2"/>
              </a:rPr>
              <a:t> </a:t>
            </a:r>
            <a:r>
              <a:rPr lang="es-ES" b="1" dirty="0" smtClean="0">
                <a:solidFill>
                  <a:srgbClr val="0070C0"/>
                </a:solidFill>
                <a:sym typeface="Wingdings" panose="05000000000000000000" pitchFamily="2" charset="2"/>
              </a:rPr>
              <a:t>Contrato de nombramiento EQCR. </a:t>
            </a:r>
            <a:endParaRPr lang="es-ES" b="1" dirty="0" smtClean="0">
              <a:solidFill>
                <a:srgbClr val="0070C0"/>
              </a:solidFill>
            </a:endParaRPr>
          </a:p>
          <a:p>
            <a:pPr marL="0" indent="0" algn="just">
              <a:buNone/>
            </a:pPr>
            <a:r>
              <a:rPr lang="es-ES" dirty="0" smtClean="0"/>
              <a:t>(b) discutirá las c</a:t>
            </a:r>
            <a:r>
              <a:rPr lang="es-ES" b="1" dirty="0" smtClean="0"/>
              <a:t>uestiones significativas que surjan durante el encargo de auditoría</a:t>
            </a:r>
            <a:r>
              <a:rPr lang="es-ES" dirty="0" smtClean="0"/>
              <a:t>, incluidas las identificadas durante la revisión de control de calidad del encargo, con el revisor de control de calidad del encargo; y</a:t>
            </a:r>
          </a:p>
          <a:p>
            <a:pPr marL="0" indent="0" algn="just">
              <a:buNone/>
            </a:pPr>
            <a:r>
              <a:rPr lang="es-ES" dirty="0" smtClean="0"/>
              <a:t>(c) no pondrá fecha al informe de auditoría hasta que la revisión de control de calidad del encargo se haya completado. (Ref: Apartados A23-A25)</a:t>
            </a:r>
            <a:endParaRPr lang="es-ES" dirty="0"/>
          </a:p>
        </p:txBody>
      </p:sp>
    </p:spTree>
    <p:extLst>
      <p:ext uri="{BB962C8B-B14F-4D97-AF65-F5344CB8AC3E}">
        <p14:creationId xmlns:p14="http://schemas.microsoft.com/office/powerpoint/2010/main" val="19346094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Revisión de control de calidad del encargo (EQCR)</a:t>
            </a:r>
            <a:endParaRPr lang="es-ES"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dirty="0" smtClean="0"/>
              <a:t>NIA 220.20. El revisor de control de calidad del encargo realizará una evaluación objetiva de los juicios significativos realizados por el equipo del encargo y de las conclusiones alcanzadas a efectos de la emisión del informe de auditoría. Esta evaluación conllevará:</a:t>
            </a:r>
          </a:p>
          <a:p>
            <a:pPr marL="0" indent="0" algn="just">
              <a:buNone/>
            </a:pPr>
            <a:r>
              <a:rPr lang="es-ES" dirty="0" smtClean="0"/>
              <a:t>(a) la </a:t>
            </a:r>
            <a:r>
              <a:rPr lang="es-ES" b="1" dirty="0" smtClean="0"/>
              <a:t>discusión de las cuestiones significativas con el socio del encargo</a:t>
            </a:r>
            <a:r>
              <a:rPr lang="es-ES" dirty="0" smtClean="0"/>
              <a:t>;</a:t>
            </a:r>
          </a:p>
          <a:p>
            <a:pPr marL="0" indent="0" algn="just">
              <a:buNone/>
            </a:pPr>
            <a:r>
              <a:rPr lang="es-ES" dirty="0" smtClean="0"/>
              <a:t>(b) la </a:t>
            </a:r>
            <a:r>
              <a:rPr lang="es-ES" b="1" dirty="0" smtClean="0"/>
              <a:t>revisión de los estados financieros y del informe de auditoría propuesto</a:t>
            </a:r>
            <a:r>
              <a:rPr lang="es-ES" dirty="0" smtClean="0"/>
              <a:t>;</a:t>
            </a:r>
          </a:p>
          <a:p>
            <a:pPr marL="0" indent="0" algn="just">
              <a:buNone/>
            </a:pPr>
            <a:r>
              <a:rPr lang="es-ES" dirty="0" smtClean="0"/>
              <a:t>(c) la </a:t>
            </a:r>
            <a:r>
              <a:rPr lang="es-ES" b="1" dirty="0" smtClean="0"/>
              <a:t>revisión de la documentación de auditoría seleccionada, relacionada con los juicios significativos realizados por el equipo del encargo y con las conclusiones alcanzadas</a:t>
            </a:r>
            <a:r>
              <a:rPr lang="es-ES" dirty="0" smtClean="0"/>
              <a:t>; y</a:t>
            </a:r>
          </a:p>
          <a:p>
            <a:pPr marL="0" indent="0" algn="just">
              <a:buNone/>
            </a:pPr>
            <a:r>
              <a:rPr lang="es-ES" dirty="0" smtClean="0"/>
              <a:t>(d) la </a:t>
            </a:r>
            <a:r>
              <a:rPr lang="es-ES" b="1" dirty="0" smtClean="0"/>
              <a:t>evaluación de las conclusiones alcanzadas a efectos de la emisión del informe de auditoría y la consideración de si el informe de auditoría propuesto es adecuado</a:t>
            </a:r>
            <a:r>
              <a:rPr lang="es-ES" dirty="0" smtClean="0"/>
              <a:t>. (Ref: Apartados A26-A27, A29-A31)</a:t>
            </a:r>
            <a:endParaRPr lang="es-ES" dirty="0"/>
          </a:p>
        </p:txBody>
      </p:sp>
    </p:spTree>
    <p:extLst>
      <p:ext uri="{BB962C8B-B14F-4D97-AF65-F5344CB8AC3E}">
        <p14:creationId xmlns:p14="http://schemas.microsoft.com/office/powerpoint/2010/main" val="2160187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Revisión de control de calidad del encargo (EQCR)</a:t>
            </a:r>
            <a:endParaRPr lang="es-ES" dirty="0"/>
          </a:p>
        </p:txBody>
      </p:sp>
      <p:sp>
        <p:nvSpPr>
          <p:cNvPr id="3" name="Marcador de contenido 2"/>
          <p:cNvSpPr>
            <a:spLocks noGrp="1"/>
          </p:cNvSpPr>
          <p:nvPr>
            <p:ph idx="1"/>
          </p:nvPr>
        </p:nvSpPr>
        <p:spPr/>
        <p:txBody>
          <a:bodyPr>
            <a:normAutofit/>
          </a:bodyPr>
          <a:lstStyle/>
          <a:p>
            <a:pPr marL="0" indent="0" algn="just">
              <a:buNone/>
            </a:pPr>
            <a:r>
              <a:rPr lang="es-ES" b="1" dirty="0" smtClean="0"/>
              <a:t>Diferencias de opinión</a:t>
            </a:r>
          </a:p>
          <a:p>
            <a:pPr marL="0" indent="0" algn="just">
              <a:buNone/>
            </a:pPr>
            <a:r>
              <a:rPr lang="es-ES" dirty="0" smtClean="0"/>
              <a:t>NIA 220.22. Si surgen diferencias de opinión dentro del equipo del encargo, con las personas consultadas o, en su caso, entre el socio del encargo y el revisor de control de calidad del encargo, el equipo del encargo aplicará las políticas y los procedimientos de la firma de auditoría para el tratamiento y la resolución de las diferencias de opinión.</a:t>
            </a:r>
            <a:endParaRPr lang="es-ES" dirty="0"/>
          </a:p>
        </p:txBody>
      </p:sp>
    </p:spTree>
    <p:extLst>
      <p:ext uri="{BB962C8B-B14F-4D97-AF65-F5344CB8AC3E}">
        <p14:creationId xmlns:p14="http://schemas.microsoft.com/office/powerpoint/2010/main" val="158018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 La pirámide del seguimiento</a:t>
            </a:r>
            <a:endParaRPr lang="es-ES" dirty="0"/>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1746339001"/>
              </p:ext>
            </p:extLst>
          </p:nvPr>
        </p:nvGraphicFramePr>
        <p:xfrm>
          <a:off x="723588" y="197378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uadroTexto 8"/>
          <p:cNvSpPr txBox="1"/>
          <p:nvPr/>
        </p:nvSpPr>
        <p:spPr>
          <a:xfrm>
            <a:off x="9661890" y="2362874"/>
            <a:ext cx="2257678" cy="523220"/>
          </a:xfrm>
          <a:prstGeom prst="rect">
            <a:avLst/>
          </a:prstGeom>
          <a:noFill/>
        </p:spPr>
        <p:txBody>
          <a:bodyPr wrap="square" rtlCol="0">
            <a:spAutoFit/>
          </a:bodyPr>
          <a:lstStyle/>
          <a:p>
            <a:pPr algn="ctr"/>
            <a:r>
              <a:rPr lang="es-ES" sz="1400" dirty="0" smtClean="0"/>
              <a:t>(fuente: IAASB, adaptado por el ponente)</a:t>
            </a:r>
            <a:endParaRPr lang="es-ES" sz="1400" dirty="0"/>
          </a:p>
        </p:txBody>
      </p:sp>
    </p:spTree>
    <p:extLst>
      <p:ext uri="{BB962C8B-B14F-4D97-AF65-F5344CB8AC3E}">
        <p14:creationId xmlns:p14="http://schemas.microsoft.com/office/powerpoint/2010/main" val="360961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fontScale="77500" lnSpcReduction="20000"/>
          </a:bodyPr>
          <a:lstStyle/>
          <a:p>
            <a:pPr marL="0" indent="0" algn="just">
              <a:buNone/>
            </a:pPr>
            <a:r>
              <a:rPr lang="es-ES" dirty="0" smtClean="0"/>
              <a:t>En todo caso, las políticas y procedimientos del elemento de seguimiento (SCCI) establecerán que el auditor de cuentas y las sociedades de auditoría deberán realizar, </a:t>
            </a:r>
            <a:r>
              <a:rPr lang="es-ES" b="1" dirty="0" smtClean="0"/>
              <a:t>al menos, una evaluación anual del SCCI.</a:t>
            </a:r>
          </a:p>
          <a:p>
            <a:pPr algn="just"/>
            <a:endParaRPr lang="es-ES" dirty="0" smtClean="0"/>
          </a:p>
          <a:p>
            <a:pPr marL="0" indent="0" algn="just">
              <a:buNone/>
            </a:pPr>
            <a:r>
              <a:rPr lang="es-ES" dirty="0" smtClean="0"/>
              <a:t>En la evaluación anual, el auditor de cuentas y las sociedades de auditoría realizarán el seguimiento del SCCI al objeto de </a:t>
            </a:r>
            <a:r>
              <a:rPr lang="es-ES" u="sng" dirty="0" smtClean="0"/>
              <a:t>evaluar el cumplimiento de la normativa reguladora de la actividad de auditoría, verificar que ha sido adecuadamente diseñado e implantado eficazmente y que se han aplicado correctamente las políticas y los procedimientos del auditor o sociedad de auditoría al efecto</a:t>
            </a:r>
            <a:r>
              <a:rPr lang="es-ES" dirty="0" smtClean="0"/>
              <a:t>.</a:t>
            </a:r>
          </a:p>
          <a:p>
            <a:pPr algn="just"/>
            <a:endParaRPr lang="es-ES" dirty="0" smtClean="0"/>
          </a:p>
          <a:p>
            <a:pPr marL="0" indent="0" algn="just">
              <a:buNone/>
            </a:pPr>
            <a:r>
              <a:rPr lang="es-ES" dirty="0" smtClean="0"/>
              <a:t>El seguimiento del funcionamiento del control de calidad interno requiere </a:t>
            </a:r>
            <a:r>
              <a:rPr lang="es-ES" b="1" dirty="0" smtClean="0"/>
              <a:t>verificar tanto las políticas y procedimientos que configuran el SCCI, relativas tanto a cada uno de los elementos del sistema, como a la revisión de trabajos de auditoría, cuyo informe ya haya sido emitido a la fecha del seguimiento, de forma que no sea previsible por los revisados</a:t>
            </a:r>
            <a:r>
              <a:rPr lang="es-ES" dirty="0" smtClean="0"/>
              <a:t>. </a:t>
            </a:r>
          </a:p>
          <a:p>
            <a:pPr algn="just"/>
            <a:endParaRPr lang="es-ES" dirty="0" smtClean="0"/>
          </a:p>
        </p:txBody>
      </p:sp>
    </p:spTree>
    <p:extLst>
      <p:ext uri="{BB962C8B-B14F-4D97-AF65-F5344CB8AC3E}">
        <p14:creationId xmlns:p14="http://schemas.microsoft.com/office/powerpoint/2010/main" val="129649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a:bodyPr>
          <a:lstStyle/>
          <a:p>
            <a:pPr marL="0" indent="0" algn="just">
              <a:buNone/>
            </a:pPr>
            <a:r>
              <a:rPr lang="es-ES" dirty="0" smtClean="0"/>
              <a:t>El </a:t>
            </a:r>
            <a:r>
              <a:rPr lang="es-ES" b="1" dirty="0" smtClean="0"/>
              <a:t>responsable del seguimiento del SCCI reportará directamente al responsable último del SCC</a:t>
            </a:r>
            <a:r>
              <a:rPr lang="es-ES" dirty="0" smtClean="0"/>
              <a:t>. No podrá ejercer ninguna otra responsabilidad operativa.</a:t>
            </a:r>
          </a:p>
          <a:p>
            <a:pPr algn="just"/>
            <a:endParaRPr lang="es-ES" dirty="0" smtClean="0"/>
          </a:p>
          <a:p>
            <a:pPr marL="0" indent="0" algn="just">
              <a:buNone/>
            </a:pPr>
            <a:r>
              <a:rPr lang="es-ES" dirty="0" smtClean="0"/>
              <a:t>Dicho responsable será un </a:t>
            </a:r>
            <a:r>
              <a:rPr lang="es-ES" b="1" dirty="0" smtClean="0"/>
              <a:t>auditor de cuentas inscrito en el Registro Oficial de Auditores de Cuentas como auditor ejerciente </a:t>
            </a:r>
            <a:r>
              <a:rPr lang="es-ES" dirty="0" smtClean="0"/>
              <a:t>y tendrá </a:t>
            </a:r>
            <a:r>
              <a:rPr lang="es-ES" u="sng" dirty="0" smtClean="0"/>
              <a:t>acceso sin restricciones a la información y documentos relevantes para la actividad de auditoría de cuentas</a:t>
            </a:r>
            <a:r>
              <a:rPr lang="es-ES" dirty="0" smtClean="0"/>
              <a:t>, del auditor o sociedad de auditoría y de las personas o entidades contempladas en los artículos 19 y 20 de la LAC.</a:t>
            </a:r>
          </a:p>
          <a:p>
            <a:endParaRPr lang="es-ES" dirty="0" smtClean="0"/>
          </a:p>
        </p:txBody>
      </p:sp>
    </p:spTree>
    <p:extLst>
      <p:ext uri="{BB962C8B-B14F-4D97-AF65-F5344CB8AC3E}">
        <p14:creationId xmlns:p14="http://schemas.microsoft.com/office/powerpoint/2010/main" val="144150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a:xfrm>
            <a:off x="627807" y="1760888"/>
            <a:ext cx="5077078" cy="4351338"/>
          </a:xfrm>
        </p:spPr>
        <p:txBody>
          <a:bodyPr>
            <a:normAutofit lnSpcReduction="10000"/>
          </a:bodyPr>
          <a:lstStyle/>
          <a:p>
            <a:pPr marL="0" indent="0" algn="just">
              <a:buNone/>
            </a:pPr>
            <a:r>
              <a:rPr lang="es-ES" sz="2600" dirty="0" smtClean="0"/>
              <a:t>En el desarrollo de su función de revisión de políticas y procedimientos de los elementos del SCC, el </a:t>
            </a:r>
            <a:r>
              <a:rPr lang="es-ES" sz="2600" b="1" dirty="0" smtClean="0"/>
              <a:t>responsable del seguimiento </a:t>
            </a:r>
            <a:r>
              <a:rPr lang="es-ES" sz="2600" dirty="0" smtClean="0"/>
              <a:t>deberá asegurarse de que los </a:t>
            </a:r>
            <a:r>
              <a:rPr lang="es-ES" sz="2600" b="1" dirty="0" smtClean="0"/>
              <a:t>elementos del SCCI funcionan eficazmente </a:t>
            </a:r>
            <a:r>
              <a:rPr lang="es-ES" sz="2600" dirty="0" smtClean="0"/>
              <a:t>y para ello </a:t>
            </a:r>
            <a:r>
              <a:rPr lang="es-ES" sz="2600" b="1" u="sng" dirty="0" smtClean="0"/>
              <a:t>la revisión será continua o, al menos, una vez al año. </a:t>
            </a:r>
          </a:p>
          <a:p>
            <a:pPr marL="0" indent="0" algn="just">
              <a:buNone/>
            </a:pPr>
            <a:endParaRPr lang="es-ES" sz="2600" dirty="0" smtClean="0"/>
          </a:p>
          <a:p>
            <a:pPr marL="0" indent="0" algn="just">
              <a:buNone/>
            </a:pPr>
            <a:r>
              <a:rPr lang="es-ES" sz="2600" dirty="0" smtClean="0"/>
              <a:t>Deberá </a:t>
            </a:r>
            <a:r>
              <a:rPr lang="es-ES" sz="2600" b="1" dirty="0" smtClean="0"/>
              <a:t>constar documentalmente </a:t>
            </a:r>
            <a:r>
              <a:rPr lang="es-ES" sz="2600" dirty="0" smtClean="0"/>
              <a:t>la revisión realizada. </a:t>
            </a:r>
          </a:p>
          <a:p>
            <a:endParaRPr lang="es-ES" dirty="0" smtClean="0"/>
          </a:p>
        </p:txBody>
      </p:sp>
      <p:sp>
        <p:nvSpPr>
          <p:cNvPr id="4" name="CuadroTexto 3"/>
          <p:cNvSpPr txBox="1"/>
          <p:nvPr/>
        </p:nvSpPr>
        <p:spPr>
          <a:xfrm>
            <a:off x="6675930" y="2537902"/>
            <a:ext cx="5146533" cy="2554545"/>
          </a:xfrm>
          <a:prstGeom prst="rect">
            <a:avLst/>
          </a:prstGeom>
          <a:noFill/>
        </p:spPr>
        <p:txBody>
          <a:bodyPr wrap="square" rtlCol="0">
            <a:spAutoFit/>
          </a:bodyPr>
          <a:lstStyle/>
          <a:p>
            <a:r>
              <a:rPr lang="es-ES" sz="2000" b="1" i="1" dirty="0" smtClean="0">
                <a:solidFill>
                  <a:srgbClr val="002060"/>
                </a:solidFill>
              </a:rPr>
              <a:t>a) Responsabilidades de liderazgo de la calidad del auditor o sociedad de auditoría.</a:t>
            </a:r>
          </a:p>
          <a:p>
            <a:r>
              <a:rPr lang="es-ES" sz="2000" b="1" i="1" dirty="0" smtClean="0">
                <a:solidFill>
                  <a:srgbClr val="002060"/>
                </a:solidFill>
              </a:rPr>
              <a:t>b) Requerimientos de ética aplicables.</a:t>
            </a:r>
          </a:p>
          <a:p>
            <a:r>
              <a:rPr lang="es-ES" sz="2000" b="1" i="1" dirty="0" smtClean="0">
                <a:solidFill>
                  <a:srgbClr val="002060"/>
                </a:solidFill>
              </a:rPr>
              <a:t>c) Aceptación y continuidad de relaciones con clientes y de encargos específicos.</a:t>
            </a:r>
          </a:p>
          <a:p>
            <a:r>
              <a:rPr lang="es-ES" sz="2000" b="1" i="1" dirty="0" smtClean="0">
                <a:solidFill>
                  <a:srgbClr val="002060"/>
                </a:solidFill>
              </a:rPr>
              <a:t>d) Gestión </a:t>
            </a:r>
            <a:r>
              <a:rPr lang="es-ES" sz="2000" b="1" i="1" dirty="0">
                <a:solidFill>
                  <a:srgbClr val="002060"/>
                </a:solidFill>
              </a:rPr>
              <a:t>de los recursos humanos. </a:t>
            </a:r>
          </a:p>
          <a:p>
            <a:r>
              <a:rPr lang="es-ES" sz="2000" b="1" i="1" dirty="0" smtClean="0">
                <a:solidFill>
                  <a:srgbClr val="FF0000"/>
                </a:solidFill>
              </a:rPr>
              <a:t>e) Ejecución </a:t>
            </a:r>
            <a:r>
              <a:rPr lang="es-ES" sz="2000" b="1" i="1" dirty="0">
                <a:solidFill>
                  <a:srgbClr val="FF0000"/>
                </a:solidFill>
              </a:rPr>
              <a:t>de los encargos o trabajos. </a:t>
            </a:r>
          </a:p>
          <a:p>
            <a:r>
              <a:rPr lang="es-ES" sz="2000" i="1" dirty="0" smtClean="0">
                <a:solidFill>
                  <a:srgbClr val="002060"/>
                </a:solidFill>
              </a:rPr>
              <a:t>f) Seguimiento </a:t>
            </a:r>
            <a:r>
              <a:rPr lang="es-ES" sz="2000" i="1" dirty="0">
                <a:solidFill>
                  <a:srgbClr val="002060"/>
                </a:solidFill>
              </a:rPr>
              <a:t>del control de calidad interno</a:t>
            </a:r>
          </a:p>
        </p:txBody>
      </p:sp>
      <p:sp>
        <p:nvSpPr>
          <p:cNvPr id="5" name="Flecha derecha 4"/>
          <p:cNvSpPr/>
          <p:nvPr/>
        </p:nvSpPr>
        <p:spPr>
          <a:xfrm>
            <a:off x="5963830" y="3560277"/>
            <a:ext cx="647363" cy="752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171712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a:bodyPr>
          <a:lstStyle/>
          <a:p>
            <a:pPr marL="0" indent="0" algn="just">
              <a:buNone/>
            </a:pPr>
            <a:r>
              <a:rPr lang="es-ES" dirty="0" smtClean="0"/>
              <a:t>El </a:t>
            </a:r>
            <a:r>
              <a:rPr lang="es-ES" b="1" dirty="0" smtClean="0"/>
              <a:t>alcance de las muestras seleccionadas </a:t>
            </a:r>
            <a:r>
              <a:rPr lang="es-ES" dirty="0" smtClean="0"/>
              <a:t>para evaluar el funcionamiento efectivo de las políticas y procedimientos integrados en cada elemento se realizará teniendo en consideración </a:t>
            </a:r>
            <a:r>
              <a:rPr lang="es-ES" u="sng" dirty="0" smtClean="0"/>
              <a:t>criterios de riesgo, así como el impacto que pueda causar dicho riesgo en la actividad de auditoría</a:t>
            </a:r>
            <a:r>
              <a:rPr lang="es-ES" dirty="0" smtClean="0"/>
              <a:t>.</a:t>
            </a:r>
          </a:p>
          <a:p>
            <a:pPr algn="just"/>
            <a:endParaRPr lang="es-ES" dirty="0" smtClean="0"/>
          </a:p>
          <a:p>
            <a:pPr marL="0" indent="0" algn="just">
              <a:buNone/>
            </a:pPr>
            <a:r>
              <a:rPr lang="es-ES" dirty="0" smtClean="0"/>
              <a:t>En lo referente a las </a:t>
            </a:r>
            <a:r>
              <a:rPr lang="es-ES" b="1" dirty="0" smtClean="0"/>
              <a:t>deficiencias resultantes de la revisión de los elementos del SCCI</a:t>
            </a:r>
            <a:r>
              <a:rPr lang="es-ES" dirty="0" smtClean="0"/>
              <a:t>, el responsable del seguimiento </a:t>
            </a:r>
            <a:r>
              <a:rPr lang="es-ES" u="sng" dirty="0" smtClean="0"/>
              <a:t>verificará que se hayan subsanado de forma efectiva los emitidos en el ejercicio anterior</a:t>
            </a:r>
            <a:r>
              <a:rPr lang="es-ES" dirty="0" smtClean="0"/>
              <a:t>. </a:t>
            </a:r>
          </a:p>
          <a:p>
            <a:pPr algn="just"/>
            <a:endParaRPr lang="es-ES" dirty="0" smtClean="0"/>
          </a:p>
          <a:p>
            <a:endParaRPr lang="es-ES" dirty="0" smtClean="0"/>
          </a:p>
        </p:txBody>
      </p:sp>
    </p:spTree>
    <p:extLst>
      <p:ext uri="{BB962C8B-B14F-4D97-AF65-F5344CB8AC3E}">
        <p14:creationId xmlns:p14="http://schemas.microsoft.com/office/powerpoint/2010/main" val="1214608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dirty="0" smtClean="0"/>
              <a:t>Si el responsable de seguimiento obtenga evidencia de que no </a:t>
            </a:r>
            <a:r>
              <a:rPr lang="es-ES" b="1" dirty="0" smtClean="0"/>
              <a:t>se han producido cambios significativos en las políticas y procedimientos implementados en los distintos elementos del SCCI respecto al ejercicio anterior</a:t>
            </a:r>
            <a:r>
              <a:rPr lang="es-ES" dirty="0" smtClean="0"/>
              <a:t>, el responsable del seguimiento podrá probar el correcto funcionamiento de los mismos durante tres ejercicios consecutivos, alternando su contenido de forma que no se prueben en un solo periodo de seguimiento todas las políticas y procedimientos de cada uno de los elementos del SCC .</a:t>
            </a:r>
          </a:p>
          <a:p>
            <a:pPr algn="just"/>
            <a:endParaRPr lang="es-ES" dirty="0" smtClean="0"/>
          </a:p>
          <a:p>
            <a:pPr marL="0" indent="0" algn="just">
              <a:buNone/>
            </a:pPr>
            <a:r>
              <a:rPr lang="es-ES" b="1" dirty="0" smtClean="0"/>
              <a:t>Si durante los tres ejercicios se produjeran cambios en las políticas y procedimientos</a:t>
            </a:r>
            <a:r>
              <a:rPr lang="es-ES" dirty="0" smtClean="0"/>
              <a:t> de alguno de los elementos del SCCI, </a:t>
            </a:r>
            <a:r>
              <a:rPr lang="es-ES" u="sng" dirty="0" smtClean="0"/>
              <a:t>se deberá evaluar de nuevo el diseño y funcionamiento efectivo de las políticas y procedimientos de los elementos modificados</a:t>
            </a:r>
            <a:r>
              <a:rPr lang="es-ES" dirty="0" smtClean="0"/>
              <a:t>.</a:t>
            </a:r>
          </a:p>
          <a:p>
            <a:endParaRPr lang="es-ES" dirty="0" smtClean="0"/>
          </a:p>
        </p:txBody>
      </p:sp>
    </p:spTree>
    <p:extLst>
      <p:ext uri="{BB962C8B-B14F-4D97-AF65-F5344CB8AC3E}">
        <p14:creationId xmlns:p14="http://schemas.microsoft.com/office/powerpoint/2010/main" val="1975716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Seguimiento (*)</a:t>
            </a:r>
            <a:endParaRPr lang="es-ES" dirty="0"/>
          </a:p>
        </p:txBody>
      </p:sp>
      <p:sp>
        <p:nvSpPr>
          <p:cNvPr id="3" name="Marcador de contenido 2"/>
          <p:cNvSpPr>
            <a:spLocks noGrp="1"/>
          </p:cNvSpPr>
          <p:nvPr>
            <p:ph idx="1"/>
          </p:nvPr>
        </p:nvSpPr>
        <p:spPr/>
        <p:txBody>
          <a:bodyPr>
            <a:normAutofit fontScale="85000" lnSpcReduction="10000"/>
          </a:bodyPr>
          <a:lstStyle/>
          <a:p>
            <a:endParaRPr lang="es-ES" dirty="0" smtClean="0"/>
          </a:p>
          <a:p>
            <a:pPr marL="0" indent="0" algn="just">
              <a:buNone/>
            </a:pPr>
            <a:r>
              <a:rPr lang="es-ES" dirty="0" smtClean="0"/>
              <a:t>En la </a:t>
            </a:r>
            <a:r>
              <a:rPr lang="es-ES" b="1" dirty="0" smtClean="0"/>
              <a:t>revisión anual de encargos</a:t>
            </a:r>
            <a:r>
              <a:rPr lang="es-ES" dirty="0" smtClean="0"/>
              <a:t>, se seleccionará una </a:t>
            </a:r>
            <a:r>
              <a:rPr lang="es-ES" u="sng" dirty="0" smtClean="0"/>
              <a:t>muestra de los trabajos de auditoría emitidos en el último ejercicio social cerrado o en su caso, en el periodo anual que se haya considerado para las políticas y procedimientos</a:t>
            </a:r>
            <a:r>
              <a:rPr lang="es-ES" dirty="0" smtClean="0"/>
              <a:t>. La selección de la muestra tendrá en cuenta la estructura de la sociedad de auditoría, criterios de riesgo de los encargos e indicadores de riesgo de calidad en la ejecución de la auditoría o en la realización del control de calidad de la auditoría. </a:t>
            </a:r>
          </a:p>
          <a:p>
            <a:pPr marL="0" indent="0" algn="just">
              <a:buNone/>
            </a:pPr>
            <a:endParaRPr lang="es-ES" dirty="0" smtClean="0"/>
          </a:p>
          <a:p>
            <a:pPr marL="0" indent="0" algn="just">
              <a:buNone/>
            </a:pPr>
            <a:r>
              <a:rPr lang="es-ES" dirty="0" smtClean="0"/>
              <a:t>En el caso de las </a:t>
            </a:r>
            <a:r>
              <a:rPr lang="es-ES" b="1" dirty="0" smtClean="0"/>
              <a:t>sociedades de auditoría</a:t>
            </a:r>
            <a:r>
              <a:rPr lang="es-ES" dirty="0" smtClean="0"/>
              <a:t>, la selección se realizará teniendo en cuenta que </a:t>
            </a:r>
            <a:r>
              <a:rPr lang="es-ES" u="sng" dirty="0" smtClean="0"/>
              <a:t>se evalúen encargos de todos los socios u otro personal designado para firmar informes al menos una vez cada tres años</a:t>
            </a:r>
            <a:r>
              <a:rPr lang="es-ES" dirty="0" smtClean="0"/>
              <a:t>. Sin embargo, deberá evaluarse si existen elementos de riesgo para la revisión de encargos con una frecuencia menor.</a:t>
            </a:r>
          </a:p>
        </p:txBody>
      </p:sp>
    </p:spTree>
    <p:extLst>
      <p:ext uri="{BB962C8B-B14F-4D97-AF65-F5344CB8AC3E}">
        <p14:creationId xmlns:p14="http://schemas.microsoft.com/office/powerpoint/2010/main" val="33539438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TotalTime>
  <Words>2557</Words>
  <Application>Microsoft Office PowerPoint</Application>
  <PresentationFormat>Panorámica</PresentationFormat>
  <Paragraphs>121</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Wingdings</vt:lpstr>
      <vt:lpstr>Tema de Office</vt:lpstr>
      <vt:lpstr>Taller Práctico sobre  EL CONTROL DE CALIDAD DESDE EL PUNTO DE VISTA DEL EQCR Y DEL REVISOR DE SEGUIMIENTO EN PEQUEÑAS Y MEDIANAS FIRMAS</vt:lpstr>
      <vt:lpstr>Seguimiento: NICC</vt:lpstr>
      <vt:lpstr>Seguimiento – La pirámide del seguimiento</vt:lpstr>
      <vt:lpstr>Seguimiento (*)</vt:lpstr>
      <vt:lpstr>Seguimiento (*)</vt:lpstr>
      <vt:lpstr>Seguimiento (*)</vt:lpstr>
      <vt:lpstr>Seguimiento (*)</vt:lpstr>
      <vt:lpstr>Seguimiento (*)</vt:lpstr>
      <vt:lpstr>Seguimiento (*)</vt:lpstr>
      <vt:lpstr>Seguimiento (*)</vt:lpstr>
      <vt:lpstr>Seguimiento (*)</vt:lpstr>
      <vt:lpstr>Seguimiento (*)</vt:lpstr>
      <vt:lpstr>Procedimientos de seguimiento</vt:lpstr>
      <vt:lpstr>Procedimientos de seguimiento</vt:lpstr>
      <vt:lpstr>Procedimientos de seguimiento</vt:lpstr>
      <vt:lpstr>Procedimientos de seguimiento</vt:lpstr>
      <vt:lpstr>Procedimientos de seguimiento</vt:lpstr>
      <vt:lpstr>Informe de seguimiento</vt:lpstr>
      <vt:lpstr>Incumplimientos detectados en el seguimiento</vt:lpstr>
      <vt:lpstr>Revisión de control de calidad del encargo (EQCR)</vt:lpstr>
      <vt:lpstr>Revisión de control de calidad del encargo (EQCR)</vt:lpstr>
      <vt:lpstr>Revisión de control de calidad del encargo (EQCR)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Seguimiento y EQCR</dc:title>
  <dc:creator>Manuel</dc:creator>
  <cp:lastModifiedBy>Manuel</cp:lastModifiedBy>
  <cp:revision>27</cp:revision>
  <dcterms:created xsi:type="dcterms:W3CDTF">2018-09-14T16:03:45Z</dcterms:created>
  <dcterms:modified xsi:type="dcterms:W3CDTF">2018-09-18T06:40:39Z</dcterms:modified>
</cp:coreProperties>
</file>