
<file path=[Content_Types].xml><?xml version="1.0" encoding="utf-8"?>
<Types xmlns="http://schemas.openxmlformats.org/package/2006/content-types">
  <Default Extension="png" ContentType="image/png"/>
  <Default Extension="bin" ContentType="application/vnd.openxmlformats-officedocument.oleObject"/>
  <Default Extension="mp3" ContentType="audio/mpe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42"/>
  </p:notesMasterIdLst>
  <p:handoutMasterIdLst>
    <p:handoutMasterId r:id="rId43"/>
  </p:handoutMasterIdLst>
  <p:sldIdLst>
    <p:sldId id="256" r:id="rId2"/>
    <p:sldId id="263" r:id="rId3"/>
    <p:sldId id="262" r:id="rId4"/>
    <p:sldId id="261" r:id="rId5"/>
    <p:sldId id="257" r:id="rId6"/>
    <p:sldId id="260" r:id="rId7"/>
    <p:sldId id="269" r:id="rId8"/>
    <p:sldId id="259" r:id="rId9"/>
    <p:sldId id="268" r:id="rId10"/>
    <p:sldId id="267" r:id="rId11"/>
    <p:sldId id="266" r:id="rId12"/>
    <p:sldId id="265" r:id="rId13"/>
    <p:sldId id="264" r:id="rId14"/>
    <p:sldId id="258" r:id="rId15"/>
    <p:sldId id="270"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3" r:id="rId37"/>
    <p:sldId id="304" r:id="rId38"/>
    <p:sldId id="305" r:id="rId39"/>
    <p:sldId id="306" r:id="rId40"/>
    <p:sldId id="307" r:id="rId4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BD415F93-F8F7-4366-A987-88B2384D4909}">
          <p14:sldIdLst>
            <p14:sldId id="256"/>
            <p14:sldId id="263"/>
            <p14:sldId id="262"/>
            <p14:sldId id="261"/>
            <p14:sldId id="257"/>
            <p14:sldId id="260"/>
            <p14:sldId id="269"/>
            <p14:sldId id="259"/>
            <p14:sldId id="268"/>
            <p14:sldId id="267"/>
            <p14:sldId id="266"/>
            <p14:sldId id="265"/>
            <p14:sldId id="264"/>
            <p14:sldId id="258"/>
            <p14:sldId id="270"/>
            <p14:sldId id="282"/>
            <p14:sldId id="283"/>
            <p14:sldId id="284"/>
            <p14:sldId id="285"/>
            <p14:sldId id="286"/>
          </p14:sldIdLst>
        </p14:section>
        <p14:section name="Sección sin título" id="{0931A6B3-6668-43BC-8E4E-905EE3E34E06}">
          <p14:sldIdLst>
            <p14:sldId id="287"/>
            <p14:sldId id="288"/>
            <p14:sldId id="289"/>
            <p14:sldId id="290"/>
            <p14:sldId id="291"/>
            <p14:sldId id="292"/>
            <p14:sldId id="293"/>
            <p14:sldId id="294"/>
            <p14:sldId id="295"/>
            <p14:sldId id="296"/>
            <p14:sldId id="297"/>
            <p14:sldId id="298"/>
            <p14:sldId id="299"/>
            <p14:sldId id="300"/>
            <p14:sldId id="301"/>
            <p14:sldId id="303"/>
            <p14:sldId id="304"/>
            <p14:sldId id="305"/>
            <p14:sldId id="306"/>
            <p14:sldId id="30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9" d="100"/>
          <a:sy n="89" d="100"/>
        </p:scale>
        <p:origin x="84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D5CAB6-F657-445B-9C8A-C80777F31B4D}" type="doc">
      <dgm:prSet loTypeId="urn:microsoft.com/office/officeart/2005/8/layout/equation1" loCatId="relationship" qsTypeId="urn:microsoft.com/office/officeart/2005/8/quickstyle/simple1" qsCatId="simple" csTypeId="urn:microsoft.com/office/officeart/2005/8/colors/accent2_2" csCatId="accent2" phldr="1"/>
      <dgm:spPr/>
    </dgm:pt>
    <dgm:pt modelId="{8FB6D79F-456C-4506-8E83-426DC038B74F}">
      <dgm:prSet phldrT="[Texto]"/>
      <dgm:spPr/>
      <dgm:t>
        <a:bodyPr/>
        <a:lstStyle/>
        <a:p>
          <a:r>
            <a:rPr lang="es-ES" dirty="0"/>
            <a:t>APTO</a:t>
          </a:r>
        </a:p>
      </dgm:t>
    </dgm:pt>
    <dgm:pt modelId="{19BBC8C7-0EA1-4264-BC88-AB3CB29CD5BC}" type="parTrans" cxnId="{DCC5AC26-9D58-4510-898B-C6A8FD8322F0}">
      <dgm:prSet/>
      <dgm:spPr/>
      <dgm:t>
        <a:bodyPr/>
        <a:lstStyle/>
        <a:p>
          <a:endParaRPr lang="es-ES"/>
        </a:p>
      </dgm:t>
    </dgm:pt>
    <dgm:pt modelId="{13627995-32E0-4866-80FF-F2C2E90CAE73}" type="sibTrans" cxnId="{DCC5AC26-9D58-4510-898B-C6A8FD8322F0}">
      <dgm:prSet/>
      <dgm:spPr/>
      <dgm:t>
        <a:bodyPr/>
        <a:lstStyle/>
        <a:p>
          <a:endParaRPr lang="es-ES"/>
        </a:p>
      </dgm:t>
    </dgm:pt>
    <dgm:pt modelId="{AE4CB8A9-A9E4-44F3-85B7-0803B6BC9354}">
      <dgm:prSet phldrT="[Texto]"/>
      <dgm:spPr/>
      <dgm:t>
        <a:bodyPr/>
        <a:lstStyle/>
        <a:p>
          <a:r>
            <a:rPr lang="es-ES" dirty="0"/>
            <a:t>¿?</a:t>
          </a:r>
        </a:p>
      </dgm:t>
    </dgm:pt>
    <dgm:pt modelId="{C706B728-CF77-40B7-A733-37A0C5BD86CE}" type="parTrans" cxnId="{CBC80FCC-6326-421C-97FA-4A0A5B97681F}">
      <dgm:prSet/>
      <dgm:spPr/>
      <dgm:t>
        <a:bodyPr/>
        <a:lstStyle/>
        <a:p>
          <a:endParaRPr lang="es-ES"/>
        </a:p>
      </dgm:t>
    </dgm:pt>
    <dgm:pt modelId="{9AAA6086-8364-4E10-9572-F96B29B63BFB}" type="sibTrans" cxnId="{CBC80FCC-6326-421C-97FA-4A0A5B97681F}">
      <dgm:prSet/>
      <dgm:spPr/>
      <dgm:t>
        <a:bodyPr/>
        <a:lstStyle/>
        <a:p>
          <a:endParaRPr lang="es-ES"/>
        </a:p>
      </dgm:t>
    </dgm:pt>
    <dgm:pt modelId="{67338BFF-DC7B-49D8-9223-3505C542FE65}" type="pres">
      <dgm:prSet presAssocID="{71D5CAB6-F657-445B-9C8A-C80777F31B4D}" presName="linearFlow" presStyleCnt="0">
        <dgm:presLayoutVars>
          <dgm:dir/>
          <dgm:resizeHandles val="exact"/>
        </dgm:presLayoutVars>
      </dgm:prSet>
      <dgm:spPr/>
    </dgm:pt>
    <dgm:pt modelId="{14F2BB5B-6B55-4A65-A36D-C5E4743C0F8F}" type="pres">
      <dgm:prSet presAssocID="{8FB6D79F-456C-4506-8E83-426DC038B74F}" presName="node" presStyleLbl="node1" presStyleIdx="0" presStyleCnt="2">
        <dgm:presLayoutVars>
          <dgm:bulletEnabled val="1"/>
        </dgm:presLayoutVars>
      </dgm:prSet>
      <dgm:spPr/>
    </dgm:pt>
    <dgm:pt modelId="{2745C0DD-AB39-418F-96FA-548E37318FA0}" type="pres">
      <dgm:prSet presAssocID="{13627995-32E0-4866-80FF-F2C2E90CAE73}" presName="spacerL" presStyleCnt="0"/>
      <dgm:spPr/>
    </dgm:pt>
    <dgm:pt modelId="{0BC0F9C4-A6B3-4F78-B6C7-8B12A66C1EBA}" type="pres">
      <dgm:prSet presAssocID="{13627995-32E0-4866-80FF-F2C2E90CAE73}" presName="sibTrans" presStyleLbl="sibTrans2D1" presStyleIdx="0" presStyleCnt="1"/>
      <dgm:spPr/>
    </dgm:pt>
    <dgm:pt modelId="{F332ABD9-E4FA-4785-AA2D-09D593984FB5}" type="pres">
      <dgm:prSet presAssocID="{13627995-32E0-4866-80FF-F2C2E90CAE73}" presName="spacerR" presStyleCnt="0"/>
      <dgm:spPr/>
    </dgm:pt>
    <dgm:pt modelId="{5742206B-B97C-4F40-84DA-7E66EBEDCF04}" type="pres">
      <dgm:prSet presAssocID="{AE4CB8A9-A9E4-44F3-85B7-0803B6BC9354}" presName="node" presStyleLbl="node1" presStyleIdx="1" presStyleCnt="2">
        <dgm:presLayoutVars>
          <dgm:bulletEnabled val="1"/>
        </dgm:presLayoutVars>
      </dgm:prSet>
      <dgm:spPr/>
    </dgm:pt>
  </dgm:ptLst>
  <dgm:cxnLst>
    <dgm:cxn modelId="{C5D3E909-F337-4D60-A50A-AD8B2E929380}" type="presOf" srcId="{13627995-32E0-4866-80FF-F2C2E90CAE73}" destId="{0BC0F9C4-A6B3-4F78-B6C7-8B12A66C1EBA}" srcOrd="0" destOrd="0" presId="urn:microsoft.com/office/officeart/2005/8/layout/equation1"/>
    <dgm:cxn modelId="{99BE121E-0FBC-4F0A-82D9-2E1733D070F0}" type="presOf" srcId="{71D5CAB6-F657-445B-9C8A-C80777F31B4D}" destId="{67338BFF-DC7B-49D8-9223-3505C542FE65}" srcOrd="0" destOrd="0" presId="urn:microsoft.com/office/officeart/2005/8/layout/equation1"/>
    <dgm:cxn modelId="{DCC5AC26-9D58-4510-898B-C6A8FD8322F0}" srcId="{71D5CAB6-F657-445B-9C8A-C80777F31B4D}" destId="{8FB6D79F-456C-4506-8E83-426DC038B74F}" srcOrd="0" destOrd="0" parTransId="{19BBC8C7-0EA1-4264-BC88-AB3CB29CD5BC}" sibTransId="{13627995-32E0-4866-80FF-F2C2E90CAE73}"/>
    <dgm:cxn modelId="{485AF3B0-3285-4640-96BB-BA3CFF824D84}" type="presOf" srcId="{AE4CB8A9-A9E4-44F3-85B7-0803B6BC9354}" destId="{5742206B-B97C-4F40-84DA-7E66EBEDCF04}" srcOrd="0" destOrd="0" presId="urn:microsoft.com/office/officeart/2005/8/layout/equation1"/>
    <dgm:cxn modelId="{CBC80FCC-6326-421C-97FA-4A0A5B97681F}" srcId="{71D5CAB6-F657-445B-9C8A-C80777F31B4D}" destId="{AE4CB8A9-A9E4-44F3-85B7-0803B6BC9354}" srcOrd="1" destOrd="0" parTransId="{C706B728-CF77-40B7-A733-37A0C5BD86CE}" sibTransId="{9AAA6086-8364-4E10-9572-F96B29B63BFB}"/>
    <dgm:cxn modelId="{D4E266EF-8DF5-4A56-A28C-DD257D0482EE}" type="presOf" srcId="{8FB6D79F-456C-4506-8E83-426DC038B74F}" destId="{14F2BB5B-6B55-4A65-A36D-C5E4743C0F8F}" srcOrd="0" destOrd="0" presId="urn:microsoft.com/office/officeart/2005/8/layout/equation1"/>
    <dgm:cxn modelId="{87FB6BE8-C345-4497-8D55-8ACBEE8F7B38}" type="presParOf" srcId="{67338BFF-DC7B-49D8-9223-3505C542FE65}" destId="{14F2BB5B-6B55-4A65-A36D-C5E4743C0F8F}" srcOrd="0" destOrd="0" presId="urn:microsoft.com/office/officeart/2005/8/layout/equation1"/>
    <dgm:cxn modelId="{FFB306F8-4F7B-490D-A2C8-1CAA1DA0A354}" type="presParOf" srcId="{67338BFF-DC7B-49D8-9223-3505C542FE65}" destId="{2745C0DD-AB39-418F-96FA-548E37318FA0}" srcOrd="1" destOrd="0" presId="urn:microsoft.com/office/officeart/2005/8/layout/equation1"/>
    <dgm:cxn modelId="{2F4C9D77-5E05-485E-9C33-695A32D16810}" type="presParOf" srcId="{67338BFF-DC7B-49D8-9223-3505C542FE65}" destId="{0BC0F9C4-A6B3-4F78-B6C7-8B12A66C1EBA}" srcOrd="2" destOrd="0" presId="urn:microsoft.com/office/officeart/2005/8/layout/equation1"/>
    <dgm:cxn modelId="{67790418-B523-43B3-862A-F745616BACAF}" type="presParOf" srcId="{67338BFF-DC7B-49D8-9223-3505C542FE65}" destId="{F332ABD9-E4FA-4785-AA2D-09D593984FB5}" srcOrd="3" destOrd="0" presId="urn:microsoft.com/office/officeart/2005/8/layout/equation1"/>
    <dgm:cxn modelId="{3600D9A2-C0D5-4767-AB9F-0F1DC6B83E1D}" type="presParOf" srcId="{67338BFF-DC7B-49D8-9223-3505C542FE65}" destId="{5742206B-B97C-4F40-84DA-7E66EBEDCF04}" srcOrd="4"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2BB28A-C972-43E1-B7CC-256E212850AB}" type="doc">
      <dgm:prSet loTypeId="urn:microsoft.com/office/officeart/2005/8/layout/vProcess5" loCatId="process" qsTypeId="urn:microsoft.com/office/officeart/2005/8/quickstyle/3d1" qsCatId="3D" csTypeId="urn:microsoft.com/office/officeart/2005/8/colors/colorful3" csCatId="colorful" phldr="1"/>
      <dgm:spPr/>
      <dgm:t>
        <a:bodyPr/>
        <a:lstStyle/>
        <a:p>
          <a:endParaRPr lang="es-ES"/>
        </a:p>
      </dgm:t>
    </dgm:pt>
    <dgm:pt modelId="{963F66EB-377F-44D6-96A3-1982596194CF}">
      <dgm:prSet phldrT="[Texto]"/>
      <dgm:spPr/>
      <dgm:t>
        <a:bodyPr/>
        <a:lstStyle/>
        <a:p>
          <a:pPr algn="l"/>
          <a:r>
            <a:rPr lang="es-ES" dirty="0"/>
            <a:t>OBJETIVOS</a:t>
          </a:r>
        </a:p>
      </dgm:t>
    </dgm:pt>
    <dgm:pt modelId="{E199E821-CEC7-4AD3-B69D-4F2CF9E2A311}" type="parTrans" cxnId="{18752599-4204-44A9-B7F7-E9DF86D8493C}">
      <dgm:prSet/>
      <dgm:spPr/>
      <dgm:t>
        <a:bodyPr/>
        <a:lstStyle/>
        <a:p>
          <a:endParaRPr lang="es-ES"/>
        </a:p>
      </dgm:t>
    </dgm:pt>
    <dgm:pt modelId="{300DECF0-CB78-49FC-8309-D2634508C6C6}" type="sibTrans" cxnId="{18752599-4204-44A9-B7F7-E9DF86D8493C}">
      <dgm:prSet/>
      <dgm:spPr/>
      <dgm:t>
        <a:bodyPr/>
        <a:lstStyle/>
        <a:p>
          <a:endParaRPr lang="es-ES"/>
        </a:p>
      </dgm:t>
    </dgm:pt>
    <dgm:pt modelId="{E15E9E78-3623-46E5-A952-3E0AE09F4D31}">
      <dgm:prSet phldrT="[Texto]"/>
      <dgm:spPr/>
      <dgm:t>
        <a:bodyPr/>
        <a:lstStyle/>
        <a:p>
          <a:r>
            <a:rPr lang="es-ES" dirty="0"/>
            <a:t>¿QUÉ TENEMOS QUE COMUNICAR?</a:t>
          </a:r>
        </a:p>
      </dgm:t>
    </dgm:pt>
    <dgm:pt modelId="{FFCC188C-B614-4FD5-AF45-29C075CD065A}" type="parTrans" cxnId="{9D348FEF-7084-4683-BD89-F81AA1C04D53}">
      <dgm:prSet/>
      <dgm:spPr/>
      <dgm:t>
        <a:bodyPr/>
        <a:lstStyle/>
        <a:p>
          <a:endParaRPr lang="es-ES"/>
        </a:p>
      </dgm:t>
    </dgm:pt>
    <dgm:pt modelId="{B27446EA-03F5-42A5-A4FC-166D661D5133}" type="sibTrans" cxnId="{9D348FEF-7084-4683-BD89-F81AA1C04D53}">
      <dgm:prSet/>
      <dgm:spPr/>
      <dgm:t>
        <a:bodyPr/>
        <a:lstStyle/>
        <a:p>
          <a:endParaRPr lang="es-ES"/>
        </a:p>
      </dgm:t>
    </dgm:pt>
    <dgm:pt modelId="{67106870-28F5-4EB7-8680-2D0157DF8CCF}">
      <dgm:prSet phldrT="[Texto]"/>
      <dgm:spPr/>
      <dgm:t>
        <a:bodyPr/>
        <a:lstStyle/>
        <a:p>
          <a:r>
            <a:rPr lang="es-ES" dirty="0"/>
            <a:t>¿POR QUÉ ME PARECE MUY BUENA ESTA NIA?</a:t>
          </a:r>
        </a:p>
      </dgm:t>
    </dgm:pt>
    <dgm:pt modelId="{89CCC3D6-0077-4B49-8C1B-22BE39F7D0C1}" type="parTrans" cxnId="{C3C2F9E8-87AB-4F00-8F83-F734910FA6B6}">
      <dgm:prSet/>
      <dgm:spPr/>
      <dgm:t>
        <a:bodyPr/>
        <a:lstStyle/>
        <a:p>
          <a:endParaRPr lang="es-ES"/>
        </a:p>
      </dgm:t>
    </dgm:pt>
    <dgm:pt modelId="{FC584326-DB9E-4656-BE6F-F49C9BB62E22}" type="sibTrans" cxnId="{C3C2F9E8-87AB-4F00-8F83-F734910FA6B6}">
      <dgm:prSet/>
      <dgm:spPr/>
      <dgm:t>
        <a:bodyPr/>
        <a:lstStyle/>
        <a:p>
          <a:endParaRPr lang="es-ES"/>
        </a:p>
      </dgm:t>
    </dgm:pt>
    <dgm:pt modelId="{2648F99E-D152-499C-A7FC-6CEDA7F1E9D5}" type="pres">
      <dgm:prSet presAssocID="{0E2BB28A-C972-43E1-B7CC-256E212850AB}" presName="outerComposite" presStyleCnt="0">
        <dgm:presLayoutVars>
          <dgm:chMax val="5"/>
          <dgm:dir/>
          <dgm:resizeHandles val="exact"/>
        </dgm:presLayoutVars>
      </dgm:prSet>
      <dgm:spPr/>
    </dgm:pt>
    <dgm:pt modelId="{58DD5950-5C26-4FB1-A940-342687AF0B3F}" type="pres">
      <dgm:prSet presAssocID="{0E2BB28A-C972-43E1-B7CC-256E212850AB}" presName="dummyMaxCanvas" presStyleCnt="0">
        <dgm:presLayoutVars/>
      </dgm:prSet>
      <dgm:spPr/>
    </dgm:pt>
    <dgm:pt modelId="{B5F2B060-68A7-4836-930C-B9DFE3C13C4C}" type="pres">
      <dgm:prSet presAssocID="{0E2BB28A-C972-43E1-B7CC-256E212850AB}" presName="ThreeNodes_1" presStyleLbl="node1" presStyleIdx="0" presStyleCnt="3">
        <dgm:presLayoutVars>
          <dgm:bulletEnabled val="1"/>
        </dgm:presLayoutVars>
      </dgm:prSet>
      <dgm:spPr/>
    </dgm:pt>
    <dgm:pt modelId="{D5E9231B-4416-4D36-9936-1C171E621CDA}" type="pres">
      <dgm:prSet presAssocID="{0E2BB28A-C972-43E1-B7CC-256E212850AB}" presName="ThreeNodes_2" presStyleLbl="node1" presStyleIdx="1" presStyleCnt="3">
        <dgm:presLayoutVars>
          <dgm:bulletEnabled val="1"/>
        </dgm:presLayoutVars>
      </dgm:prSet>
      <dgm:spPr/>
    </dgm:pt>
    <dgm:pt modelId="{5801C686-5AD8-4943-8FA7-9A3C5523E708}" type="pres">
      <dgm:prSet presAssocID="{0E2BB28A-C972-43E1-B7CC-256E212850AB}" presName="ThreeNodes_3" presStyleLbl="node1" presStyleIdx="2" presStyleCnt="3">
        <dgm:presLayoutVars>
          <dgm:bulletEnabled val="1"/>
        </dgm:presLayoutVars>
      </dgm:prSet>
      <dgm:spPr/>
    </dgm:pt>
    <dgm:pt modelId="{0B36D00A-D5CF-46E5-AF0D-6EF50DCDF24D}" type="pres">
      <dgm:prSet presAssocID="{0E2BB28A-C972-43E1-B7CC-256E212850AB}" presName="ThreeConn_1-2" presStyleLbl="fgAccFollowNode1" presStyleIdx="0" presStyleCnt="2">
        <dgm:presLayoutVars>
          <dgm:bulletEnabled val="1"/>
        </dgm:presLayoutVars>
      </dgm:prSet>
      <dgm:spPr/>
    </dgm:pt>
    <dgm:pt modelId="{CF7B1EDC-B936-4158-8AE7-D5E6309362F7}" type="pres">
      <dgm:prSet presAssocID="{0E2BB28A-C972-43E1-B7CC-256E212850AB}" presName="ThreeConn_2-3" presStyleLbl="fgAccFollowNode1" presStyleIdx="1" presStyleCnt="2">
        <dgm:presLayoutVars>
          <dgm:bulletEnabled val="1"/>
        </dgm:presLayoutVars>
      </dgm:prSet>
      <dgm:spPr/>
    </dgm:pt>
    <dgm:pt modelId="{CBC9FE32-CD3F-4C95-8E7C-58C0D422FFB1}" type="pres">
      <dgm:prSet presAssocID="{0E2BB28A-C972-43E1-B7CC-256E212850AB}" presName="ThreeNodes_1_text" presStyleLbl="node1" presStyleIdx="2" presStyleCnt="3">
        <dgm:presLayoutVars>
          <dgm:bulletEnabled val="1"/>
        </dgm:presLayoutVars>
      </dgm:prSet>
      <dgm:spPr/>
    </dgm:pt>
    <dgm:pt modelId="{80649C86-7877-4888-BDA3-747841088EAF}" type="pres">
      <dgm:prSet presAssocID="{0E2BB28A-C972-43E1-B7CC-256E212850AB}" presName="ThreeNodes_2_text" presStyleLbl="node1" presStyleIdx="2" presStyleCnt="3">
        <dgm:presLayoutVars>
          <dgm:bulletEnabled val="1"/>
        </dgm:presLayoutVars>
      </dgm:prSet>
      <dgm:spPr/>
    </dgm:pt>
    <dgm:pt modelId="{EE6F5DEE-E5AC-40C8-ADB4-0EE49CCAC942}" type="pres">
      <dgm:prSet presAssocID="{0E2BB28A-C972-43E1-B7CC-256E212850AB}" presName="ThreeNodes_3_text" presStyleLbl="node1" presStyleIdx="2" presStyleCnt="3">
        <dgm:presLayoutVars>
          <dgm:bulletEnabled val="1"/>
        </dgm:presLayoutVars>
      </dgm:prSet>
      <dgm:spPr/>
    </dgm:pt>
  </dgm:ptLst>
  <dgm:cxnLst>
    <dgm:cxn modelId="{33B26104-1090-4923-B86F-42F79B4AE74C}" type="presOf" srcId="{67106870-28F5-4EB7-8680-2D0157DF8CCF}" destId="{EE6F5DEE-E5AC-40C8-ADB4-0EE49CCAC942}" srcOrd="1" destOrd="0" presId="urn:microsoft.com/office/officeart/2005/8/layout/vProcess5"/>
    <dgm:cxn modelId="{5952D10D-6C1C-4720-BB9A-EF377E4102FE}" type="presOf" srcId="{963F66EB-377F-44D6-96A3-1982596194CF}" destId="{CBC9FE32-CD3F-4C95-8E7C-58C0D422FFB1}" srcOrd="1" destOrd="0" presId="urn:microsoft.com/office/officeart/2005/8/layout/vProcess5"/>
    <dgm:cxn modelId="{14CA6512-AC3A-4970-A0D5-A0AA61AB6BC0}" type="presOf" srcId="{0E2BB28A-C972-43E1-B7CC-256E212850AB}" destId="{2648F99E-D152-499C-A7FC-6CEDA7F1E9D5}" srcOrd="0" destOrd="0" presId="urn:microsoft.com/office/officeart/2005/8/layout/vProcess5"/>
    <dgm:cxn modelId="{3BB0E012-AEF7-44E4-B2C3-F34B7E2FB6C7}" type="presOf" srcId="{300DECF0-CB78-49FC-8309-D2634508C6C6}" destId="{0B36D00A-D5CF-46E5-AF0D-6EF50DCDF24D}" srcOrd="0" destOrd="0" presId="urn:microsoft.com/office/officeart/2005/8/layout/vProcess5"/>
    <dgm:cxn modelId="{8F43021C-73F4-424C-B6D8-DA93F5F07325}" type="presOf" srcId="{67106870-28F5-4EB7-8680-2D0157DF8CCF}" destId="{5801C686-5AD8-4943-8FA7-9A3C5523E708}" srcOrd="0" destOrd="0" presId="urn:microsoft.com/office/officeart/2005/8/layout/vProcess5"/>
    <dgm:cxn modelId="{B0A0D46E-04DD-4ADC-9593-B1F6469E64DA}" type="presOf" srcId="{E15E9E78-3623-46E5-A952-3E0AE09F4D31}" destId="{80649C86-7877-4888-BDA3-747841088EAF}" srcOrd="1" destOrd="0" presId="urn:microsoft.com/office/officeart/2005/8/layout/vProcess5"/>
    <dgm:cxn modelId="{18752599-4204-44A9-B7F7-E9DF86D8493C}" srcId="{0E2BB28A-C972-43E1-B7CC-256E212850AB}" destId="{963F66EB-377F-44D6-96A3-1982596194CF}" srcOrd="0" destOrd="0" parTransId="{E199E821-CEC7-4AD3-B69D-4F2CF9E2A311}" sibTransId="{300DECF0-CB78-49FC-8309-D2634508C6C6}"/>
    <dgm:cxn modelId="{A7F174D8-0F1F-4428-9113-7555508CD156}" type="presOf" srcId="{B27446EA-03F5-42A5-A4FC-166D661D5133}" destId="{CF7B1EDC-B936-4158-8AE7-D5E6309362F7}" srcOrd="0" destOrd="0" presId="urn:microsoft.com/office/officeart/2005/8/layout/vProcess5"/>
    <dgm:cxn modelId="{3EFFE8DD-9D95-40DA-9240-87E038C907D9}" type="presOf" srcId="{E15E9E78-3623-46E5-A952-3E0AE09F4D31}" destId="{D5E9231B-4416-4D36-9936-1C171E621CDA}" srcOrd="0" destOrd="0" presId="urn:microsoft.com/office/officeart/2005/8/layout/vProcess5"/>
    <dgm:cxn modelId="{C3C2F9E8-87AB-4F00-8F83-F734910FA6B6}" srcId="{0E2BB28A-C972-43E1-B7CC-256E212850AB}" destId="{67106870-28F5-4EB7-8680-2D0157DF8CCF}" srcOrd="2" destOrd="0" parTransId="{89CCC3D6-0077-4B49-8C1B-22BE39F7D0C1}" sibTransId="{FC584326-DB9E-4656-BE6F-F49C9BB62E22}"/>
    <dgm:cxn modelId="{9D348FEF-7084-4683-BD89-F81AA1C04D53}" srcId="{0E2BB28A-C972-43E1-B7CC-256E212850AB}" destId="{E15E9E78-3623-46E5-A952-3E0AE09F4D31}" srcOrd="1" destOrd="0" parTransId="{FFCC188C-B614-4FD5-AF45-29C075CD065A}" sibTransId="{B27446EA-03F5-42A5-A4FC-166D661D5133}"/>
    <dgm:cxn modelId="{F46BC0F0-29D4-499A-A733-788BAFAE653C}" type="presOf" srcId="{963F66EB-377F-44D6-96A3-1982596194CF}" destId="{B5F2B060-68A7-4836-930C-B9DFE3C13C4C}" srcOrd="0" destOrd="0" presId="urn:microsoft.com/office/officeart/2005/8/layout/vProcess5"/>
    <dgm:cxn modelId="{F60DDD6D-FD0D-40CF-AA29-20D0E6EB5A92}" type="presParOf" srcId="{2648F99E-D152-499C-A7FC-6CEDA7F1E9D5}" destId="{58DD5950-5C26-4FB1-A940-342687AF0B3F}" srcOrd="0" destOrd="0" presId="urn:microsoft.com/office/officeart/2005/8/layout/vProcess5"/>
    <dgm:cxn modelId="{559F9614-1835-42A8-80A5-2D49EDDB0EC5}" type="presParOf" srcId="{2648F99E-D152-499C-A7FC-6CEDA7F1E9D5}" destId="{B5F2B060-68A7-4836-930C-B9DFE3C13C4C}" srcOrd="1" destOrd="0" presId="urn:microsoft.com/office/officeart/2005/8/layout/vProcess5"/>
    <dgm:cxn modelId="{67091790-AA37-4B03-A3AF-9810FC6396C4}" type="presParOf" srcId="{2648F99E-D152-499C-A7FC-6CEDA7F1E9D5}" destId="{D5E9231B-4416-4D36-9936-1C171E621CDA}" srcOrd="2" destOrd="0" presId="urn:microsoft.com/office/officeart/2005/8/layout/vProcess5"/>
    <dgm:cxn modelId="{DA81EF4C-C26B-4538-A8F7-98EC8AAC8CF1}" type="presParOf" srcId="{2648F99E-D152-499C-A7FC-6CEDA7F1E9D5}" destId="{5801C686-5AD8-4943-8FA7-9A3C5523E708}" srcOrd="3" destOrd="0" presId="urn:microsoft.com/office/officeart/2005/8/layout/vProcess5"/>
    <dgm:cxn modelId="{FA53B105-2EF3-4B0F-9141-FE9EB09F8B58}" type="presParOf" srcId="{2648F99E-D152-499C-A7FC-6CEDA7F1E9D5}" destId="{0B36D00A-D5CF-46E5-AF0D-6EF50DCDF24D}" srcOrd="4" destOrd="0" presId="urn:microsoft.com/office/officeart/2005/8/layout/vProcess5"/>
    <dgm:cxn modelId="{588C20D8-EDA2-4628-A727-BF8C3EE8BFA9}" type="presParOf" srcId="{2648F99E-D152-499C-A7FC-6CEDA7F1E9D5}" destId="{CF7B1EDC-B936-4158-8AE7-D5E6309362F7}" srcOrd="5" destOrd="0" presId="urn:microsoft.com/office/officeart/2005/8/layout/vProcess5"/>
    <dgm:cxn modelId="{8424CEF8-0C8E-46CE-A70B-2AB9D29F0462}" type="presParOf" srcId="{2648F99E-D152-499C-A7FC-6CEDA7F1E9D5}" destId="{CBC9FE32-CD3F-4C95-8E7C-58C0D422FFB1}" srcOrd="6" destOrd="0" presId="urn:microsoft.com/office/officeart/2005/8/layout/vProcess5"/>
    <dgm:cxn modelId="{99D322C1-A5ED-4842-AB89-A281753EBC20}" type="presParOf" srcId="{2648F99E-D152-499C-A7FC-6CEDA7F1E9D5}" destId="{80649C86-7877-4888-BDA3-747841088EAF}" srcOrd="7" destOrd="0" presId="urn:microsoft.com/office/officeart/2005/8/layout/vProcess5"/>
    <dgm:cxn modelId="{F95F1D99-FFBA-4D65-B886-9965837FF44B}" type="presParOf" srcId="{2648F99E-D152-499C-A7FC-6CEDA7F1E9D5}" destId="{EE6F5DEE-E5AC-40C8-ADB4-0EE49CCAC94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2392BD-CC17-4C12-B551-5F2BCBC46314}" type="doc">
      <dgm:prSet loTypeId="urn:microsoft.com/office/officeart/2005/8/layout/process4" loCatId="process" qsTypeId="urn:microsoft.com/office/officeart/2005/8/quickstyle/simple1" qsCatId="simple" csTypeId="urn:microsoft.com/office/officeart/2005/8/colors/colorful3" csCatId="colorful" phldr="1"/>
      <dgm:spPr/>
      <dgm:t>
        <a:bodyPr/>
        <a:lstStyle/>
        <a:p>
          <a:endParaRPr lang="es-ES"/>
        </a:p>
      </dgm:t>
    </dgm:pt>
    <dgm:pt modelId="{2851331C-010C-421A-ABC8-74C9963182EA}">
      <dgm:prSet phldrT="[Texto]"/>
      <dgm:spPr/>
      <dgm:t>
        <a:bodyPr/>
        <a:lstStyle/>
        <a:p>
          <a:r>
            <a:rPr lang="es-ES" b="1" dirty="0"/>
            <a:t>1</a:t>
          </a:r>
          <a:r>
            <a:rPr lang="es-ES" b="1" dirty="0">
              <a:solidFill>
                <a:schemeClr val="bg1"/>
              </a:solidFill>
            </a:rPr>
            <a:t>. El auditor elige cual sale en el </a:t>
          </a:r>
          <a:r>
            <a:rPr lang="es-ES" b="1" dirty="0" err="1">
              <a:solidFill>
                <a:schemeClr val="bg1"/>
              </a:solidFill>
            </a:rPr>
            <a:t>infome</a:t>
          </a:r>
          <a:endParaRPr lang="es-ES" b="1" dirty="0">
            <a:solidFill>
              <a:schemeClr val="bg1"/>
            </a:solidFill>
          </a:endParaRPr>
        </a:p>
      </dgm:t>
    </dgm:pt>
    <dgm:pt modelId="{899EAF6E-104E-41C8-9B4D-07AA8C5514E2}" type="parTrans" cxnId="{8A456C59-01FF-4A67-9155-E2914D308E1E}">
      <dgm:prSet/>
      <dgm:spPr/>
      <dgm:t>
        <a:bodyPr/>
        <a:lstStyle/>
        <a:p>
          <a:endParaRPr lang="es-ES"/>
        </a:p>
      </dgm:t>
    </dgm:pt>
    <dgm:pt modelId="{3F6E8D1E-0851-4A6B-907E-4F754BE44DAF}" type="sibTrans" cxnId="{8A456C59-01FF-4A67-9155-E2914D308E1E}">
      <dgm:prSet/>
      <dgm:spPr/>
      <dgm:t>
        <a:bodyPr/>
        <a:lstStyle/>
        <a:p>
          <a:endParaRPr lang="es-ES"/>
        </a:p>
      </dgm:t>
    </dgm:pt>
    <dgm:pt modelId="{4E450E21-661A-4F84-AA49-41BCF6F6E694}">
      <dgm:prSet phldrT="[Texto]"/>
      <dgm:spPr/>
      <dgm:t>
        <a:bodyPr/>
        <a:lstStyle/>
        <a:p>
          <a:r>
            <a:rPr lang="es-ES" b="1" dirty="0">
              <a:solidFill>
                <a:schemeClr val="bg1"/>
              </a:solidFill>
            </a:rPr>
            <a:t>2. Todas son 9 a) </a:t>
          </a:r>
        </a:p>
      </dgm:t>
    </dgm:pt>
    <dgm:pt modelId="{6EFEFC17-65DA-4F8F-A38A-CC3983962DB5}" type="parTrans" cxnId="{9B1D0CEB-0004-48DF-AB5F-96F17D9EFAFE}">
      <dgm:prSet/>
      <dgm:spPr/>
      <dgm:t>
        <a:bodyPr/>
        <a:lstStyle/>
        <a:p>
          <a:endParaRPr lang="es-ES"/>
        </a:p>
      </dgm:t>
    </dgm:pt>
    <dgm:pt modelId="{BD3ECF41-E8C5-46D3-84A7-50C288A7A982}" type="sibTrans" cxnId="{9B1D0CEB-0004-48DF-AB5F-96F17D9EFAFE}">
      <dgm:prSet/>
      <dgm:spPr/>
      <dgm:t>
        <a:bodyPr/>
        <a:lstStyle/>
        <a:p>
          <a:endParaRPr lang="es-ES"/>
        </a:p>
      </dgm:t>
    </dgm:pt>
    <dgm:pt modelId="{A0E0D9C9-4DD2-4FB7-8B0D-5F5B6A433534}">
      <dgm:prSet phldrT="[Texto]"/>
      <dgm:spPr/>
      <dgm:t>
        <a:bodyPr/>
        <a:lstStyle/>
        <a:p>
          <a:r>
            <a:rPr lang="es-ES" b="1" dirty="0">
              <a:solidFill>
                <a:schemeClr val="bg1"/>
              </a:solidFill>
            </a:rPr>
            <a:t>3. Todos estos Riesgos Identificados por mi, tienen un efecto DIRECTO en mi PLANIFICACIÓN, 315.27: Como parte de la valoración del riesgo descrita en el apartado 25, el auditor determinará si alguno de los riesgos identificados es, a su juicio, un riesgo significativo. En el ejercicio de dicho juicio, el auditor excluirá los efectos de los controles identificados relacionados con el riesgo.</a:t>
          </a:r>
        </a:p>
      </dgm:t>
    </dgm:pt>
    <dgm:pt modelId="{B71E57BD-7950-4B1F-BEC3-37A7678A444A}" type="sibTrans" cxnId="{0B5D61DD-0ECF-407D-81B7-4AA7AB9904A9}">
      <dgm:prSet/>
      <dgm:spPr/>
      <dgm:t>
        <a:bodyPr/>
        <a:lstStyle/>
        <a:p>
          <a:endParaRPr lang="es-ES"/>
        </a:p>
      </dgm:t>
    </dgm:pt>
    <dgm:pt modelId="{8AFBEEB2-67C5-43E2-A453-6DC67C6712EC}" type="parTrans" cxnId="{0B5D61DD-0ECF-407D-81B7-4AA7AB9904A9}">
      <dgm:prSet/>
      <dgm:spPr/>
      <dgm:t>
        <a:bodyPr/>
        <a:lstStyle/>
        <a:p>
          <a:endParaRPr lang="es-ES"/>
        </a:p>
      </dgm:t>
    </dgm:pt>
    <dgm:pt modelId="{789BB12D-E5AC-4F75-920D-95DF2E374A68}" type="pres">
      <dgm:prSet presAssocID="{912392BD-CC17-4C12-B551-5F2BCBC46314}" presName="Name0" presStyleCnt="0">
        <dgm:presLayoutVars>
          <dgm:dir/>
          <dgm:animLvl val="lvl"/>
          <dgm:resizeHandles val="exact"/>
        </dgm:presLayoutVars>
      </dgm:prSet>
      <dgm:spPr/>
    </dgm:pt>
    <dgm:pt modelId="{4CD9C849-9CB3-471F-AAFB-7FD96A7B9452}" type="pres">
      <dgm:prSet presAssocID="{A0E0D9C9-4DD2-4FB7-8B0D-5F5B6A433534}" presName="boxAndChildren" presStyleCnt="0"/>
      <dgm:spPr/>
    </dgm:pt>
    <dgm:pt modelId="{090AF82C-3907-4AA3-87E2-185D8BEA6690}" type="pres">
      <dgm:prSet presAssocID="{A0E0D9C9-4DD2-4FB7-8B0D-5F5B6A433534}" presName="parentTextBox" presStyleLbl="node1" presStyleIdx="0" presStyleCnt="3"/>
      <dgm:spPr/>
    </dgm:pt>
    <dgm:pt modelId="{DBF9B48B-CA11-4E76-A56C-74E7FE94E6D7}" type="pres">
      <dgm:prSet presAssocID="{BD3ECF41-E8C5-46D3-84A7-50C288A7A982}" presName="sp" presStyleCnt="0"/>
      <dgm:spPr/>
    </dgm:pt>
    <dgm:pt modelId="{E2EF2A98-851F-412D-8C26-13086D8BA7A2}" type="pres">
      <dgm:prSet presAssocID="{4E450E21-661A-4F84-AA49-41BCF6F6E694}" presName="arrowAndChildren" presStyleCnt="0"/>
      <dgm:spPr/>
    </dgm:pt>
    <dgm:pt modelId="{E4BF6BDD-9C58-4633-A1C6-9A895ACECBED}" type="pres">
      <dgm:prSet presAssocID="{4E450E21-661A-4F84-AA49-41BCF6F6E694}" presName="parentTextArrow" presStyleLbl="node1" presStyleIdx="1" presStyleCnt="3" custLinFactNeighborX="126" custLinFactNeighborY="1439"/>
      <dgm:spPr/>
    </dgm:pt>
    <dgm:pt modelId="{9F5F9CD8-9595-4EB7-B6CA-D9EAA25F878A}" type="pres">
      <dgm:prSet presAssocID="{3F6E8D1E-0851-4A6B-907E-4F754BE44DAF}" presName="sp" presStyleCnt="0"/>
      <dgm:spPr/>
    </dgm:pt>
    <dgm:pt modelId="{4C15EBB4-E3D8-4686-ABA3-C4AE0E207FC3}" type="pres">
      <dgm:prSet presAssocID="{2851331C-010C-421A-ABC8-74C9963182EA}" presName="arrowAndChildren" presStyleCnt="0"/>
      <dgm:spPr/>
    </dgm:pt>
    <dgm:pt modelId="{0A4EE416-67BA-48F7-A2B0-9246933122FA}" type="pres">
      <dgm:prSet presAssocID="{2851331C-010C-421A-ABC8-74C9963182EA}" presName="parentTextArrow" presStyleLbl="node1" presStyleIdx="2" presStyleCnt="3" custLinFactNeighborX="126" custLinFactNeighborY="-47"/>
      <dgm:spPr/>
    </dgm:pt>
  </dgm:ptLst>
  <dgm:cxnLst>
    <dgm:cxn modelId="{A71FD71A-1C38-4F35-94D6-A2249E674A4A}" type="presOf" srcId="{4E450E21-661A-4F84-AA49-41BCF6F6E694}" destId="{E4BF6BDD-9C58-4633-A1C6-9A895ACECBED}" srcOrd="0" destOrd="0" presId="urn:microsoft.com/office/officeart/2005/8/layout/process4"/>
    <dgm:cxn modelId="{19A66922-482A-441E-B843-CFF8A4A8F60C}" type="presOf" srcId="{912392BD-CC17-4C12-B551-5F2BCBC46314}" destId="{789BB12D-E5AC-4F75-920D-95DF2E374A68}" srcOrd="0" destOrd="0" presId="urn:microsoft.com/office/officeart/2005/8/layout/process4"/>
    <dgm:cxn modelId="{656AB758-9CEF-4671-B98C-40640EA2123D}" type="presOf" srcId="{A0E0D9C9-4DD2-4FB7-8B0D-5F5B6A433534}" destId="{090AF82C-3907-4AA3-87E2-185D8BEA6690}" srcOrd="0" destOrd="0" presId="urn:microsoft.com/office/officeart/2005/8/layout/process4"/>
    <dgm:cxn modelId="{8A456C59-01FF-4A67-9155-E2914D308E1E}" srcId="{912392BD-CC17-4C12-B551-5F2BCBC46314}" destId="{2851331C-010C-421A-ABC8-74C9963182EA}" srcOrd="0" destOrd="0" parTransId="{899EAF6E-104E-41C8-9B4D-07AA8C5514E2}" sibTransId="{3F6E8D1E-0851-4A6B-907E-4F754BE44DAF}"/>
    <dgm:cxn modelId="{CEB94FD9-93DD-4B5C-9868-733912B617BE}" type="presOf" srcId="{2851331C-010C-421A-ABC8-74C9963182EA}" destId="{0A4EE416-67BA-48F7-A2B0-9246933122FA}" srcOrd="0" destOrd="0" presId="urn:microsoft.com/office/officeart/2005/8/layout/process4"/>
    <dgm:cxn modelId="{0B5D61DD-0ECF-407D-81B7-4AA7AB9904A9}" srcId="{912392BD-CC17-4C12-B551-5F2BCBC46314}" destId="{A0E0D9C9-4DD2-4FB7-8B0D-5F5B6A433534}" srcOrd="2" destOrd="0" parTransId="{8AFBEEB2-67C5-43E2-A453-6DC67C6712EC}" sibTransId="{B71E57BD-7950-4B1F-BEC3-37A7678A444A}"/>
    <dgm:cxn modelId="{9B1D0CEB-0004-48DF-AB5F-96F17D9EFAFE}" srcId="{912392BD-CC17-4C12-B551-5F2BCBC46314}" destId="{4E450E21-661A-4F84-AA49-41BCF6F6E694}" srcOrd="1" destOrd="0" parTransId="{6EFEFC17-65DA-4F8F-A38A-CC3983962DB5}" sibTransId="{BD3ECF41-E8C5-46D3-84A7-50C288A7A982}"/>
    <dgm:cxn modelId="{3EDEB4E2-4DD7-4D4E-9BE3-9DFED296B0CA}" type="presParOf" srcId="{789BB12D-E5AC-4F75-920D-95DF2E374A68}" destId="{4CD9C849-9CB3-471F-AAFB-7FD96A7B9452}" srcOrd="0" destOrd="0" presId="urn:microsoft.com/office/officeart/2005/8/layout/process4"/>
    <dgm:cxn modelId="{62874EEE-BF77-402A-B393-E0F27DAE7A1C}" type="presParOf" srcId="{4CD9C849-9CB3-471F-AAFB-7FD96A7B9452}" destId="{090AF82C-3907-4AA3-87E2-185D8BEA6690}" srcOrd="0" destOrd="0" presId="urn:microsoft.com/office/officeart/2005/8/layout/process4"/>
    <dgm:cxn modelId="{485C1D4D-9B5A-4B73-ADB8-F2957D70E0EC}" type="presParOf" srcId="{789BB12D-E5AC-4F75-920D-95DF2E374A68}" destId="{DBF9B48B-CA11-4E76-A56C-74E7FE94E6D7}" srcOrd="1" destOrd="0" presId="urn:microsoft.com/office/officeart/2005/8/layout/process4"/>
    <dgm:cxn modelId="{CD81F151-B997-48C9-8B92-97EC37A2CD8C}" type="presParOf" srcId="{789BB12D-E5AC-4F75-920D-95DF2E374A68}" destId="{E2EF2A98-851F-412D-8C26-13086D8BA7A2}" srcOrd="2" destOrd="0" presId="urn:microsoft.com/office/officeart/2005/8/layout/process4"/>
    <dgm:cxn modelId="{7CA6A0AA-97AA-4B3E-B5B6-EEC1075A7E3D}" type="presParOf" srcId="{E2EF2A98-851F-412D-8C26-13086D8BA7A2}" destId="{E4BF6BDD-9C58-4633-A1C6-9A895ACECBED}" srcOrd="0" destOrd="0" presId="urn:microsoft.com/office/officeart/2005/8/layout/process4"/>
    <dgm:cxn modelId="{DF3F7A80-1183-4ECD-B739-EBCF352A07CF}" type="presParOf" srcId="{789BB12D-E5AC-4F75-920D-95DF2E374A68}" destId="{9F5F9CD8-9595-4EB7-B6CA-D9EAA25F878A}" srcOrd="3" destOrd="0" presId="urn:microsoft.com/office/officeart/2005/8/layout/process4"/>
    <dgm:cxn modelId="{45254DB1-B8C8-4C82-8FD5-936928C2F60D}" type="presParOf" srcId="{789BB12D-E5AC-4F75-920D-95DF2E374A68}" destId="{4C15EBB4-E3D8-4686-ABA3-C4AE0E207FC3}" srcOrd="4" destOrd="0" presId="urn:microsoft.com/office/officeart/2005/8/layout/process4"/>
    <dgm:cxn modelId="{B02F7937-9D29-412D-868C-84E14E520BD8}" type="presParOf" srcId="{4C15EBB4-E3D8-4686-ABA3-C4AE0E207FC3}" destId="{0A4EE416-67BA-48F7-A2B0-9246933122F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BC6FF1-A88A-4E9E-99CF-437048A49B9D}" type="doc">
      <dgm:prSet loTypeId="urn:microsoft.com/office/officeart/2005/8/layout/vList6" loCatId="process" qsTypeId="urn:microsoft.com/office/officeart/2005/8/quickstyle/simple1" qsCatId="simple" csTypeId="urn:microsoft.com/office/officeart/2005/8/colors/colorful4" csCatId="colorful" phldr="1"/>
      <dgm:spPr/>
      <dgm:t>
        <a:bodyPr/>
        <a:lstStyle/>
        <a:p>
          <a:endParaRPr lang="es-ES"/>
        </a:p>
      </dgm:t>
    </dgm:pt>
    <dgm:pt modelId="{D1C8F1D3-7632-4EEC-92F3-A856AAAF72A4}">
      <dgm:prSet phldrT="[Texto]"/>
      <dgm:spPr/>
      <dgm:t>
        <a:bodyPr/>
        <a:lstStyle/>
        <a:p>
          <a:r>
            <a:rPr lang="es-ES"/>
            <a:t>si 9a)	</a:t>
          </a:r>
        </a:p>
      </dgm:t>
    </dgm:pt>
    <dgm:pt modelId="{DD29B089-F02A-4177-B5B3-016A28304C57}" type="parTrans" cxnId="{F3D3615A-68FF-4560-A229-BA53461F66C3}">
      <dgm:prSet/>
      <dgm:spPr/>
      <dgm:t>
        <a:bodyPr/>
        <a:lstStyle/>
        <a:p>
          <a:endParaRPr lang="es-ES"/>
        </a:p>
      </dgm:t>
    </dgm:pt>
    <dgm:pt modelId="{1A874425-5651-4DBB-88A0-DD0CA5BE819D}" type="sibTrans" cxnId="{F3D3615A-68FF-4560-A229-BA53461F66C3}">
      <dgm:prSet/>
      <dgm:spPr/>
      <dgm:t>
        <a:bodyPr/>
        <a:lstStyle/>
        <a:p>
          <a:endParaRPr lang="es-ES"/>
        </a:p>
      </dgm:t>
    </dgm:pt>
    <dgm:pt modelId="{30CA278A-1145-4DA0-960F-29D984ACEBBB}">
      <dgm:prSet phldrT="[Texto]"/>
      <dgm:spPr/>
      <dgm:t>
        <a:bodyPr/>
        <a:lstStyle/>
        <a:p>
          <a:endParaRPr lang="es-ES"/>
        </a:p>
      </dgm:t>
    </dgm:pt>
    <dgm:pt modelId="{70D89BA7-FA8A-41B2-B437-74F22B1A28A4}" type="parTrans" cxnId="{36EFD50D-7EBF-4A97-B59E-9633A6CE6FCF}">
      <dgm:prSet/>
      <dgm:spPr/>
      <dgm:t>
        <a:bodyPr/>
        <a:lstStyle/>
        <a:p>
          <a:endParaRPr lang="es-ES"/>
        </a:p>
      </dgm:t>
    </dgm:pt>
    <dgm:pt modelId="{1CC0EDCB-E843-4FF9-A6CF-ABFAFC232A07}" type="sibTrans" cxnId="{36EFD50D-7EBF-4A97-B59E-9633A6CE6FCF}">
      <dgm:prSet/>
      <dgm:spPr/>
      <dgm:t>
        <a:bodyPr/>
        <a:lstStyle/>
        <a:p>
          <a:endParaRPr lang="es-ES"/>
        </a:p>
      </dgm:t>
    </dgm:pt>
    <dgm:pt modelId="{1B78F855-0C3E-4EF5-B742-8B786EFD171E}">
      <dgm:prSet phldrT="[Texto]"/>
      <dgm:spPr/>
      <dgm:t>
        <a:bodyPr/>
        <a:lstStyle/>
        <a:p>
          <a:r>
            <a:rPr lang="es-ES" dirty="0"/>
            <a:t>AMRA</a:t>
          </a:r>
        </a:p>
      </dgm:t>
    </dgm:pt>
    <dgm:pt modelId="{A6827332-E107-411F-8B8F-34EAA5E68EC2}" type="parTrans" cxnId="{4EB53EF7-3533-41E7-9E1B-00CAB10AA008}">
      <dgm:prSet/>
      <dgm:spPr/>
      <dgm:t>
        <a:bodyPr/>
        <a:lstStyle/>
        <a:p>
          <a:endParaRPr lang="es-ES"/>
        </a:p>
      </dgm:t>
    </dgm:pt>
    <dgm:pt modelId="{A191AB22-EA40-4C07-B2C8-BE82E1AFB2DA}" type="sibTrans" cxnId="{4EB53EF7-3533-41E7-9E1B-00CAB10AA008}">
      <dgm:prSet/>
      <dgm:spPr/>
      <dgm:t>
        <a:bodyPr/>
        <a:lstStyle/>
        <a:p>
          <a:endParaRPr lang="es-ES"/>
        </a:p>
      </dgm:t>
    </dgm:pt>
    <dgm:pt modelId="{CEB6CEFD-3DE3-42B2-BD76-230BC3AF9B2F}">
      <dgm:prSet phldrT="[Texto]"/>
      <dgm:spPr/>
      <dgm:t>
        <a:bodyPr/>
        <a:lstStyle/>
        <a:p>
          <a:r>
            <a:rPr lang="es-ES" dirty="0"/>
            <a:t>SI 9a),b) y c)</a:t>
          </a:r>
        </a:p>
      </dgm:t>
    </dgm:pt>
    <dgm:pt modelId="{BDA4DE98-0449-4A4E-AE27-784B92E0AD0A}" type="parTrans" cxnId="{5783C1FA-EC16-4695-9350-6E0346D645D5}">
      <dgm:prSet/>
      <dgm:spPr/>
      <dgm:t>
        <a:bodyPr/>
        <a:lstStyle/>
        <a:p>
          <a:endParaRPr lang="es-ES"/>
        </a:p>
      </dgm:t>
    </dgm:pt>
    <dgm:pt modelId="{029FDC90-41B9-4D9E-B3C7-551512859198}" type="sibTrans" cxnId="{5783C1FA-EC16-4695-9350-6E0346D645D5}">
      <dgm:prSet/>
      <dgm:spPr/>
      <dgm:t>
        <a:bodyPr/>
        <a:lstStyle/>
        <a:p>
          <a:endParaRPr lang="es-ES"/>
        </a:p>
      </dgm:t>
    </dgm:pt>
    <dgm:pt modelId="{7824D9FC-BDBB-49BD-838B-F8D8928DBD2A}">
      <dgm:prSet phldrT="[Texto]"/>
      <dgm:spPr/>
      <dgm:t>
        <a:bodyPr/>
        <a:lstStyle/>
        <a:p>
          <a:r>
            <a:rPr lang="es-ES"/>
            <a:t>Cuestiones Clave</a:t>
          </a:r>
        </a:p>
      </dgm:t>
    </dgm:pt>
    <dgm:pt modelId="{99A6D602-9910-4209-8C2D-1BE1ADB12B23}" type="parTrans" cxnId="{42089390-8B17-4632-9902-1163CB66832D}">
      <dgm:prSet/>
      <dgm:spPr/>
      <dgm:t>
        <a:bodyPr/>
        <a:lstStyle/>
        <a:p>
          <a:endParaRPr lang="es-ES"/>
        </a:p>
      </dgm:t>
    </dgm:pt>
    <dgm:pt modelId="{307F13DA-E4AF-4195-8555-3A353A53EC19}" type="sibTrans" cxnId="{42089390-8B17-4632-9902-1163CB66832D}">
      <dgm:prSet/>
      <dgm:spPr/>
      <dgm:t>
        <a:bodyPr/>
        <a:lstStyle/>
        <a:p>
          <a:endParaRPr lang="es-ES"/>
        </a:p>
      </dgm:t>
    </dgm:pt>
    <dgm:pt modelId="{1E541B1E-4EA9-4C13-82EA-9CAB5CB1197D}" type="pres">
      <dgm:prSet presAssocID="{0ABC6FF1-A88A-4E9E-99CF-437048A49B9D}" presName="Name0" presStyleCnt="0">
        <dgm:presLayoutVars>
          <dgm:dir/>
          <dgm:animLvl val="lvl"/>
          <dgm:resizeHandles/>
        </dgm:presLayoutVars>
      </dgm:prSet>
      <dgm:spPr/>
    </dgm:pt>
    <dgm:pt modelId="{E8BF227E-D538-4969-868D-F357C796516F}" type="pres">
      <dgm:prSet presAssocID="{D1C8F1D3-7632-4EEC-92F3-A856AAAF72A4}" presName="linNode" presStyleCnt="0"/>
      <dgm:spPr/>
    </dgm:pt>
    <dgm:pt modelId="{C91C1133-67AD-46B6-9AD6-10C797609DAD}" type="pres">
      <dgm:prSet presAssocID="{D1C8F1D3-7632-4EEC-92F3-A856AAAF72A4}" presName="parentShp" presStyleLbl="node1" presStyleIdx="0" presStyleCnt="2" custLinFactNeighborY="-26">
        <dgm:presLayoutVars>
          <dgm:bulletEnabled val="1"/>
        </dgm:presLayoutVars>
      </dgm:prSet>
      <dgm:spPr/>
    </dgm:pt>
    <dgm:pt modelId="{59D426F8-C702-4793-82F8-D91C67DA27F1}" type="pres">
      <dgm:prSet presAssocID="{D1C8F1D3-7632-4EEC-92F3-A856AAAF72A4}" presName="childShp" presStyleLbl="bgAccFollowNode1" presStyleIdx="0" presStyleCnt="2">
        <dgm:presLayoutVars>
          <dgm:bulletEnabled val="1"/>
        </dgm:presLayoutVars>
      </dgm:prSet>
      <dgm:spPr/>
    </dgm:pt>
    <dgm:pt modelId="{4C820831-B519-4450-B49A-F5236E186F1F}" type="pres">
      <dgm:prSet presAssocID="{1A874425-5651-4DBB-88A0-DD0CA5BE819D}" presName="spacing" presStyleCnt="0"/>
      <dgm:spPr/>
    </dgm:pt>
    <dgm:pt modelId="{11E38DE9-89CD-4E90-B056-B9357004241A}" type="pres">
      <dgm:prSet presAssocID="{CEB6CEFD-3DE3-42B2-BD76-230BC3AF9B2F}" presName="linNode" presStyleCnt="0"/>
      <dgm:spPr/>
    </dgm:pt>
    <dgm:pt modelId="{FFB96462-7E39-4D2E-AA40-C06B8902E5CC}" type="pres">
      <dgm:prSet presAssocID="{CEB6CEFD-3DE3-42B2-BD76-230BC3AF9B2F}" presName="parentShp" presStyleLbl="node1" presStyleIdx="1" presStyleCnt="2">
        <dgm:presLayoutVars>
          <dgm:bulletEnabled val="1"/>
        </dgm:presLayoutVars>
      </dgm:prSet>
      <dgm:spPr/>
    </dgm:pt>
    <dgm:pt modelId="{8A6BBF9B-E82F-423C-ADF3-7D848EE874A4}" type="pres">
      <dgm:prSet presAssocID="{CEB6CEFD-3DE3-42B2-BD76-230BC3AF9B2F}" presName="childShp" presStyleLbl="bgAccFollowNode1" presStyleIdx="1" presStyleCnt="2">
        <dgm:presLayoutVars>
          <dgm:bulletEnabled val="1"/>
        </dgm:presLayoutVars>
      </dgm:prSet>
      <dgm:spPr/>
    </dgm:pt>
  </dgm:ptLst>
  <dgm:cxnLst>
    <dgm:cxn modelId="{36EFD50D-7EBF-4A97-B59E-9633A6CE6FCF}" srcId="{D1C8F1D3-7632-4EEC-92F3-A856AAAF72A4}" destId="{30CA278A-1145-4DA0-960F-29D984ACEBBB}" srcOrd="0" destOrd="0" parTransId="{70D89BA7-FA8A-41B2-B437-74F22B1A28A4}" sibTransId="{1CC0EDCB-E843-4FF9-A6CF-ABFAFC232A07}"/>
    <dgm:cxn modelId="{FD756028-D563-4EA0-AD13-17644019A63A}" type="presOf" srcId="{0ABC6FF1-A88A-4E9E-99CF-437048A49B9D}" destId="{1E541B1E-4EA9-4C13-82EA-9CAB5CB1197D}" srcOrd="0" destOrd="0" presId="urn:microsoft.com/office/officeart/2005/8/layout/vList6"/>
    <dgm:cxn modelId="{2199A741-0FA8-4CB6-B9C2-C0B21A5FC9A2}" type="presOf" srcId="{30CA278A-1145-4DA0-960F-29D984ACEBBB}" destId="{59D426F8-C702-4793-82F8-D91C67DA27F1}" srcOrd="0" destOrd="0" presId="urn:microsoft.com/office/officeart/2005/8/layout/vList6"/>
    <dgm:cxn modelId="{5925AB50-6C44-4484-B779-A7855C201150}" type="presOf" srcId="{7824D9FC-BDBB-49BD-838B-F8D8928DBD2A}" destId="{8A6BBF9B-E82F-423C-ADF3-7D848EE874A4}" srcOrd="0" destOrd="0" presId="urn:microsoft.com/office/officeart/2005/8/layout/vList6"/>
    <dgm:cxn modelId="{6FEDC978-E9DF-4329-B2BE-1274F0FFB41E}" type="presOf" srcId="{1B78F855-0C3E-4EF5-B742-8B786EFD171E}" destId="{59D426F8-C702-4793-82F8-D91C67DA27F1}" srcOrd="0" destOrd="1" presId="urn:microsoft.com/office/officeart/2005/8/layout/vList6"/>
    <dgm:cxn modelId="{F3D3615A-68FF-4560-A229-BA53461F66C3}" srcId="{0ABC6FF1-A88A-4E9E-99CF-437048A49B9D}" destId="{D1C8F1D3-7632-4EEC-92F3-A856AAAF72A4}" srcOrd="0" destOrd="0" parTransId="{DD29B089-F02A-4177-B5B3-016A28304C57}" sibTransId="{1A874425-5651-4DBB-88A0-DD0CA5BE819D}"/>
    <dgm:cxn modelId="{42089390-8B17-4632-9902-1163CB66832D}" srcId="{CEB6CEFD-3DE3-42B2-BD76-230BC3AF9B2F}" destId="{7824D9FC-BDBB-49BD-838B-F8D8928DBD2A}" srcOrd="0" destOrd="0" parTransId="{99A6D602-9910-4209-8C2D-1BE1ADB12B23}" sibTransId="{307F13DA-E4AF-4195-8555-3A353A53EC19}"/>
    <dgm:cxn modelId="{ECA744A0-18A2-423A-97E7-4BE98D8277CF}" type="presOf" srcId="{D1C8F1D3-7632-4EEC-92F3-A856AAAF72A4}" destId="{C91C1133-67AD-46B6-9AD6-10C797609DAD}" srcOrd="0" destOrd="0" presId="urn:microsoft.com/office/officeart/2005/8/layout/vList6"/>
    <dgm:cxn modelId="{F64A8FB7-20E7-4B08-B0AF-7903CD50724F}" type="presOf" srcId="{CEB6CEFD-3DE3-42B2-BD76-230BC3AF9B2F}" destId="{FFB96462-7E39-4D2E-AA40-C06B8902E5CC}" srcOrd="0" destOrd="0" presId="urn:microsoft.com/office/officeart/2005/8/layout/vList6"/>
    <dgm:cxn modelId="{4EB53EF7-3533-41E7-9E1B-00CAB10AA008}" srcId="{D1C8F1D3-7632-4EEC-92F3-A856AAAF72A4}" destId="{1B78F855-0C3E-4EF5-B742-8B786EFD171E}" srcOrd="1" destOrd="0" parTransId="{A6827332-E107-411F-8B8F-34EAA5E68EC2}" sibTransId="{A191AB22-EA40-4C07-B2C8-BE82E1AFB2DA}"/>
    <dgm:cxn modelId="{5783C1FA-EC16-4695-9350-6E0346D645D5}" srcId="{0ABC6FF1-A88A-4E9E-99CF-437048A49B9D}" destId="{CEB6CEFD-3DE3-42B2-BD76-230BC3AF9B2F}" srcOrd="1" destOrd="0" parTransId="{BDA4DE98-0449-4A4E-AE27-784B92E0AD0A}" sibTransId="{029FDC90-41B9-4D9E-B3C7-551512859198}"/>
    <dgm:cxn modelId="{CD0C47FE-A27E-4661-97E7-2FE0E01A8580}" type="presParOf" srcId="{1E541B1E-4EA9-4C13-82EA-9CAB5CB1197D}" destId="{E8BF227E-D538-4969-868D-F357C796516F}" srcOrd="0" destOrd="0" presId="urn:microsoft.com/office/officeart/2005/8/layout/vList6"/>
    <dgm:cxn modelId="{2EFA5C64-FC78-403B-AADA-78405FEDA078}" type="presParOf" srcId="{E8BF227E-D538-4969-868D-F357C796516F}" destId="{C91C1133-67AD-46B6-9AD6-10C797609DAD}" srcOrd="0" destOrd="0" presId="urn:microsoft.com/office/officeart/2005/8/layout/vList6"/>
    <dgm:cxn modelId="{515E91A1-6151-45CA-ADF6-5378F6591C84}" type="presParOf" srcId="{E8BF227E-D538-4969-868D-F357C796516F}" destId="{59D426F8-C702-4793-82F8-D91C67DA27F1}" srcOrd="1" destOrd="0" presId="urn:microsoft.com/office/officeart/2005/8/layout/vList6"/>
    <dgm:cxn modelId="{1350D597-D925-46EA-9502-2943F0E5AD63}" type="presParOf" srcId="{1E541B1E-4EA9-4C13-82EA-9CAB5CB1197D}" destId="{4C820831-B519-4450-B49A-F5236E186F1F}" srcOrd="1" destOrd="0" presId="urn:microsoft.com/office/officeart/2005/8/layout/vList6"/>
    <dgm:cxn modelId="{977311D5-92BF-4430-A35E-17C28F70CDE1}" type="presParOf" srcId="{1E541B1E-4EA9-4C13-82EA-9CAB5CB1197D}" destId="{11E38DE9-89CD-4E90-B056-B9357004241A}" srcOrd="2" destOrd="0" presId="urn:microsoft.com/office/officeart/2005/8/layout/vList6"/>
    <dgm:cxn modelId="{872F8C0C-DD63-41CE-A6A2-0FC565FAA03B}" type="presParOf" srcId="{11E38DE9-89CD-4E90-B056-B9357004241A}" destId="{FFB96462-7E39-4D2E-AA40-C06B8902E5CC}" srcOrd="0" destOrd="0" presId="urn:microsoft.com/office/officeart/2005/8/layout/vList6"/>
    <dgm:cxn modelId="{AF7DC3AB-D1B8-4370-AB3D-343216C4BB59}" type="presParOf" srcId="{11E38DE9-89CD-4E90-B056-B9357004241A}" destId="{8A6BBF9B-E82F-423C-ADF3-7D848EE874A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BC6FF1-A88A-4E9E-99CF-437048A49B9D}" type="doc">
      <dgm:prSet loTypeId="urn:microsoft.com/office/officeart/2005/8/layout/vList6" loCatId="process" qsTypeId="urn:microsoft.com/office/officeart/2005/8/quickstyle/simple1" qsCatId="simple" csTypeId="urn:microsoft.com/office/officeart/2005/8/colors/colorful4" csCatId="colorful" phldr="1"/>
      <dgm:spPr/>
      <dgm:t>
        <a:bodyPr/>
        <a:lstStyle/>
        <a:p>
          <a:endParaRPr lang="es-ES"/>
        </a:p>
      </dgm:t>
    </dgm:pt>
    <dgm:pt modelId="{D1C8F1D3-7632-4EEC-92F3-A856AAAF72A4}">
      <dgm:prSet phldrT="[Texto]"/>
      <dgm:spPr/>
      <dgm:t>
        <a:bodyPr/>
        <a:lstStyle/>
        <a:p>
          <a:r>
            <a:rPr lang="es-ES" dirty="0"/>
            <a:t>si 9a)	</a:t>
          </a:r>
        </a:p>
      </dgm:t>
    </dgm:pt>
    <dgm:pt modelId="{DD29B089-F02A-4177-B5B3-016A28304C57}" type="parTrans" cxnId="{F3D3615A-68FF-4560-A229-BA53461F66C3}">
      <dgm:prSet/>
      <dgm:spPr/>
      <dgm:t>
        <a:bodyPr/>
        <a:lstStyle/>
        <a:p>
          <a:endParaRPr lang="es-ES"/>
        </a:p>
      </dgm:t>
    </dgm:pt>
    <dgm:pt modelId="{1A874425-5651-4DBB-88A0-DD0CA5BE819D}" type="sibTrans" cxnId="{F3D3615A-68FF-4560-A229-BA53461F66C3}">
      <dgm:prSet/>
      <dgm:spPr/>
      <dgm:t>
        <a:bodyPr/>
        <a:lstStyle/>
        <a:p>
          <a:endParaRPr lang="es-ES"/>
        </a:p>
      </dgm:t>
    </dgm:pt>
    <dgm:pt modelId="{30CA278A-1145-4DA0-960F-29D984ACEBBB}">
      <dgm:prSet phldrT="[Texto]"/>
      <dgm:spPr/>
      <dgm:t>
        <a:bodyPr/>
        <a:lstStyle/>
        <a:p>
          <a:endParaRPr lang="es-ES" dirty="0"/>
        </a:p>
      </dgm:t>
    </dgm:pt>
    <dgm:pt modelId="{70D89BA7-FA8A-41B2-B437-74F22B1A28A4}" type="parTrans" cxnId="{36EFD50D-7EBF-4A97-B59E-9633A6CE6FCF}">
      <dgm:prSet/>
      <dgm:spPr/>
      <dgm:t>
        <a:bodyPr/>
        <a:lstStyle/>
        <a:p>
          <a:endParaRPr lang="es-ES"/>
        </a:p>
      </dgm:t>
    </dgm:pt>
    <dgm:pt modelId="{1CC0EDCB-E843-4FF9-A6CF-ABFAFC232A07}" type="sibTrans" cxnId="{36EFD50D-7EBF-4A97-B59E-9633A6CE6FCF}">
      <dgm:prSet/>
      <dgm:spPr/>
      <dgm:t>
        <a:bodyPr/>
        <a:lstStyle/>
        <a:p>
          <a:endParaRPr lang="es-ES"/>
        </a:p>
      </dgm:t>
    </dgm:pt>
    <dgm:pt modelId="{1B78F855-0C3E-4EF5-B742-8B786EFD171E}">
      <dgm:prSet phldrT="[Texto]"/>
      <dgm:spPr/>
      <dgm:t>
        <a:bodyPr/>
        <a:lstStyle/>
        <a:p>
          <a:r>
            <a:rPr lang="es-ES" dirty="0"/>
            <a:t>AMRA</a:t>
          </a:r>
        </a:p>
      </dgm:t>
    </dgm:pt>
    <dgm:pt modelId="{A6827332-E107-411F-8B8F-34EAA5E68EC2}" type="parTrans" cxnId="{4EB53EF7-3533-41E7-9E1B-00CAB10AA008}">
      <dgm:prSet/>
      <dgm:spPr/>
      <dgm:t>
        <a:bodyPr/>
        <a:lstStyle/>
        <a:p>
          <a:endParaRPr lang="es-ES"/>
        </a:p>
      </dgm:t>
    </dgm:pt>
    <dgm:pt modelId="{A191AB22-EA40-4C07-B2C8-BE82E1AFB2DA}" type="sibTrans" cxnId="{4EB53EF7-3533-41E7-9E1B-00CAB10AA008}">
      <dgm:prSet/>
      <dgm:spPr/>
      <dgm:t>
        <a:bodyPr/>
        <a:lstStyle/>
        <a:p>
          <a:endParaRPr lang="es-ES"/>
        </a:p>
      </dgm:t>
    </dgm:pt>
    <dgm:pt modelId="{1E541B1E-4EA9-4C13-82EA-9CAB5CB1197D}" type="pres">
      <dgm:prSet presAssocID="{0ABC6FF1-A88A-4E9E-99CF-437048A49B9D}" presName="Name0" presStyleCnt="0">
        <dgm:presLayoutVars>
          <dgm:dir/>
          <dgm:animLvl val="lvl"/>
          <dgm:resizeHandles/>
        </dgm:presLayoutVars>
      </dgm:prSet>
      <dgm:spPr/>
    </dgm:pt>
    <dgm:pt modelId="{E8BF227E-D538-4969-868D-F357C796516F}" type="pres">
      <dgm:prSet presAssocID="{D1C8F1D3-7632-4EEC-92F3-A856AAAF72A4}" presName="linNode" presStyleCnt="0"/>
      <dgm:spPr/>
    </dgm:pt>
    <dgm:pt modelId="{C91C1133-67AD-46B6-9AD6-10C797609DAD}" type="pres">
      <dgm:prSet presAssocID="{D1C8F1D3-7632-4EEC-92F3-A856AAAF72A4}" presName="parentShp" presStyleLbl="node1" presStyleIdx="0" presStyleCnt="1" custScaleY="100000" custLinFactNeighborX="-416" custLinFactNeighborY="-37951">
        <dgm:presLayoutVars>
          <dgm:bulletEnabled val="1"/>
        </dgm:presLayoutVars>
      </dgm:prSet>
      <dgm:spPr/>
    </dgm:pt>
    <dgm:pt modelId="{59D426F8-C702-4793-82F8-D91C67DA27F1}" type="pres">
      <dgm:prSet presAssocID="{D1C8F1D3-7632-4EEC-92F3-A856AAAF72A4}" presName="childShp" presStyleLbl="bgAccFollowNode1" presStyleIdx="0" presStyleCnt="1" custScaleX="75835" custScaleY="100000" custLinFactNeighborX="0" custLinFactNeighborY="0">
        <dgm:presLayoutVars>
          <dgm:bulletEnabled val="1"/>
        </dgm:presLayoutVars>
      </dgm:prSet>
      <dgm:spPr/>
    </dgm:pt>
  </dgm:ptLst>
  <dgm:cxnLst>
    <dgm:cxn modelId="{BAEB530C-A36A-4387-87C2-319B923E8CD0}" type="presOf" srcId="{30CA278A-1145-4DA0-960F-29D984ACEBBB}" destId="{59D426F8-C702-4793-82F8-D91C67DA27F1}" srcOrd="0" destOrd="0" presId="urn:microsoft.com/office/officeart/2005/8/layout/vList6"/>
    <dgm:cxn modelId="{36EFD50D-7EBF-4A97-B59E-9633A6CE6FCF}" srcId="{D1C8F1D3-7632-4EEC-92F3-A856AAAF72A4}" destId="{30CA278A-1145-4DA0-960F-29D984ACEBBB}" srcOrd="0" destOrd="0" parTransId="{70D89BA7-FA8A-41B2-B437-74F22B1A28A4}" sibTransId="{1CC0EDCB-E843-4FF9-A6CF-ABFAFC232A07}"/>
    <dgm:cxn modelId="{524FF529-8DBE-4BA8-BC8F-1E762590B3C4}" type="presOf" srcId="{0ABC6FF1-A88A-4E9E-99CF-437048A49B9D}" destId="{1E541B1E-4EA9-4C13-82EA-9CAB5CB1197D}" srcOrd="0" destOrd="0" presId="urn:microsoft.com/office/officeart/2005/8/layout/vList6"/>
    <dgm:cxn modelId="{E353856B-428C-4347-9717-B9FC472310A7}" type="presOf" srcId="{1B78F855-0C3E-4EF5-B742-8B786EFD171E}" destId="{59D426F8-C702-4793-82F8-D91C67DA27F1}" srcOrd="0" destOrd="1" presId="urn:microsoft.com/office/officeart/2005/8/layout/vList6"/>
    <dgm:cxn modelId="{F3D3615A-68FF-4560-A229-BA53461F66C3}" srcId="{0ABC6FF1-A88A-4E9E-99CF-437048A49B9D}" destId="{D1C8F1D3-7632-4EEC-92F3-A856AAAF72A4}" srcOrd="0" destOrd="0" parTransId="{DD29B089-F02A-4177-B5B3-016A28304C57}" sibTransId="{1A874425-5651-4DBB-88A0-DD0CA5BE819D}"/>
    <dgm:cxn modelId="{84D8099A-5756-42F5-818A-E998E40E566F}" type="presOf" srcId="{D1C8F1D3-7632-4EEC-92F3-A856AAAF72A4}" destId="{C91C1133-67AD-46B6-9AD6-10C797609DAD}" srcOrd="0" destOrd="0" presId="urn:microsoft.com/office/officeart/2005/8/layout/vList6"/>
    <dgm:cxn modelId="{4EB53EF7-3533-41E7-9E1B-00CAB10AA008}" srcId="{D1C8F1D3-7632-4EEC-92F3-A856AAAF72A4}" destId="{1B78F855-0C3E-4EF5-B742-8B786EFD171E}" srcOrd="1" destOrd="0" parTransId="{A6827332-E107-411F-8B8F-34EAA5E68EC2}" sibTransId="{A191AB22-EA40-4C07-B2C8-BE82E1AFB2DA}"/>
    <dgm:cxn modelId="{FAEB0BB6-3241-4CD8-851C-2CC45CD24276}" type="presParOf" srcId="{1E541B1E-4EA9-4C13-82EA-9CAB5CB1197D}" destId="{E8BF227E-D538-4969-868D-F357C796516F}" srcOrd="0" destOrd="0" presId="urn:microsoft.com/office/officeart/2005/8/layout/vList6"/>
    <dgm:cxn modelId="{7A0315BF-7228-44F0-BF02-3C1FC11DAA6F}" type="presParOf" srcId="{E8BF227E-D538-4969-868D-F357C796516F}" destId="{C91C1133-67AD-46B6-9AD6-10C797609DAD}" srcOrd="0" destOrd="0" presId="urn:microsoft.com/office/officeart/2005/8/layout/vList6"/>
    <dgm:cxn modelId="{8B9CFBA5-4124-4550-913E-A371FEFFCEE1}" type="presParOf" srcId="{E8BF227E-D538-4969-868D-F357C796516F}" destId="{59D426F8-C702-4793-82F8-D91C67DA27F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BC6FF1-A88A-4E9E-99CF-437048A49B9D}"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es-ES"/>
        </a:p>
      </dgm:t>
    </dgm:pt>
    <dgm:pt modelId="{D1C8F1D3-7632-4EEC-92F3-A856AAAF72A4}">
      <dgm:prSet phldrT="[Texto]"/>
      <dgm:spPr/>
      <dgm:t>
        <a:bodyPr/>
        <a:lstStyle/>
        <a:p>
          <a:r>
            <a:rPr lang="es-ES" dirty="0"/>
            <a:t>si 9a), </a:t>
          </a:r>
        </a:p>
        <a:p>
          <a:r>
            <a:rPr lang="es-ES" dirty="0"/>
            <a:t>   b) y c)	</a:t>
          </a:r>
        </a:p>
      </dgm:t>
    </dgm:pt>
    <dgm:pt modelId="{DD29B089-F02A-4177-B5B3-016A28304C57}" type="parTrans" cxnId="{F3D3615A-68FF-4560-A229-BA53461F66C3}">
      <dgm:prSet/>
      <dgm:spPr/>
      <dgm:t>
        <a:bodyPr/>
        <a:lstStyle/>
        <a:p>
          <a:endParaRPr lang="es-ES"/>
        </a:p>
      </dgm:t>
    </dgm:pt>
    <dgm:pt modelId="{1A874425-5651-4DBB-88A0-DD0CA5BE819D}" type="sibTrans" cxnId="{F3D3615A-68FF-4560-A229-BA53461F66C3}">
      <dgm:prSet/>
      <dgm:spPr/>
      <dgm:t>
        <a:bodyPr/>
        <a:lstStyle/>
        <a:p>
          <a:endParaRPr lang="es-ES"/>
        </a:p>
      </dgm:t>
    </dgm:pt>
    <dgm:pt modelId="{30CA278A-1145-4DA0-960F-29D984ACEBBB}">
      <dgm:prSet phldrT="[Texto]"/>
      <dgm:spPr/>
      <dgm:t>
        <a:bodyPr/>
        <a:lstStyle/>
        <a:p>
          <a:r>
            <a:rPr lang="es-ES" dirty="0"/>
            <a:t>Cuestiones claves</a:t>
          </a:r>
        </a:p>
      </dgm:t>
    </dgm:pt>
    <dgm:pt modelId="{70D89BA7-FA8A-41B2-B437-74F22B1A28A4}" type="parTrans" cxnId="{36EFD50D-7EBF-4A97-B59E-9633A6CE6FCF}">
      <dgm:prSet/>
      <dgm:spPr/>
      <dgm:t>
        <a:bodyPr/>
        <a:lstStyle/>
        <a:p>
          <a:endParaRPr lang="es-ES"/>
        </a:p>
      </dgm:t>
    </dgm:pt>
    <dgm:pt modelId="{1CC0EDCB-E843-4FF9-A6CF-ABFAFC232A07}" type="sibTrans" cxnId="{36EFD50D-7EBF-4A97-B59E-9633A6CE6FCF}">
      <dgm:prSet/>
      <dgm:spPr/>
      <dgm:t>
        <a:bodyPr/>
        <a:lstStyle/>
        <a:p>
          <a:endParaRPr lang="es-ES"/>
        </a:p>
      </dgm:t>
    </dgm:pt>
    <dgm:pt modelId="{1E541B1E-4EA9-4C13-82EA-9CAB5CB1197D}" type="pres">
      <dgm:prSet presAssocID="{0ABC6FF1-A88A-4E9E-99CF-437048A49B9D}" presName="Name0" presStyleCnt="0">
        <dgm:presLayoutVars>
          <dgm:dir/>
          <dgm:animLvl val="lvl"/>
          <dgm:resizeHandles/>
        </dgm:presLayoutVars>
      </dgm:prSet>
      <dgm:spPr/>
    </dgm:pt>
    <dgm:pt modelId="{E8BF227E-D538-4969-868D-F357C796516F}" type="pres">
      <dgm:prSet presAssocID="{D1C8F1D3-7632-4EEC-92F3-A856AAAF72A4}" presName="linNode" presStyleCnt="0"/>
      <dgm:spPr/>
    </dgm:pt>
    <dgm:pt modelId="{C91C1133-67AD-46B6-9AD6-10C797609DAD}" type="pres">
      <dgm:prSet presAssocID="{D1C8F1D3-7632-4EEC-92F3-A856AAAF72A4}" presName="parentShp" presStyleLbl="node1" presStyleIdx="0" presStyleCnt="1" custScaleY="100000" custLinFactNeighborX="-416" custLinFactNeighborY="-37951">
        <dgm:presLayoutVars>
          <dgm:bulletEnabled val="1"/>
        </dgm:presLayoutVars>
      </dgm:prSet>
      <dgm:spPr/>
    </dgm:pt>
    <dgm:pt modelId="{59D426F8-C702-4793-82F8-D91C67DA27F1}" type="pres">
      <dgm:prSet presAssocID="{D1C8F1D3-7632-4EEC-92F3-A856AAAF72A4}" presName="childShp" presStyleLbl="bgAccFollowNode1" presStyleIdx="0" presStyleCnt="1" custScaleX="75835" custScaleY="100000" custLinFactNeighborX="0" custLinFactNeighborY="0">
        <dgm:presLayoutVars>
          <dgm:bulletEnabled val="1"/>
        </dgm:presLayoutVars>
      </dgm:prSet>
      <dgm:spPr/>
    </dgm:pt>
  </dgm:ptLst>
  <dgm:cxnLst>
    <dgm:cxn modelId="{36EFD50D-7EBF-4A97-B59E-9633A6CE6FCF}" srcId="{D1C8F1D3-7632-4EEC-92F3-A856AAAF72A4}" destId="{30CA278A-1145-4DA0-960F-29D984ACEBBB}" srcOrd="0" destOrd="0" parTransId="{70D89BA7-FA8A-41B2-B437-74F22B1A28A4}" sibTransId="{1CC0EDCB-E843-4FF9-A6CF-ABFAFC232A07}"/>
    <dgm:cxn modelId="{F3D3615A-68FF-4560-A229-BA53461F66C3}" srcId="{0ABC6FF1-A88A-4E9E-99CF-437048A49B9D}" destId="{D1C8F1D3-7632-4EEC-92F3-A856AAAF72A4}" srcOrd="0" destOrd="0" parTransId="{DD29B089-F02A-4177-B5B3-016A28304C57}" sibTransId="{1A874425-5651-4DBB-88A0-DD0CA5BE819D}"/>
    <dgm:cxn modelId="{65F2CC7C-5A54-4FA2-905E-DBD2F72F5709}" type="presOf" srcId="{30CA278A-1145-4DA0-960F-29D984ACEBBB}" destId="{59D426F8-C702-4793-82F8-D91C67DA27F1}" srcOrd="0" destOrd="0" presId="urn:microsoft.com/office/officeart/2005/8/layout/vList6"/>
    <dgm:cxn modelId="{188934C3-456D-4F4E-B5D7-4C58EE163468}" type="presOf" srcId="{0ABC6FF1-A88A-4E9E-99CF-437048A49B9D}" destId="{1E541B1E-4EA9-4C13-82EA-9CAB5CB1197D}" srcOrd="0" destOrd="0" presId="urn:microsoft.com/office/officeart/2005/8/layout/vList6"/>
    <dgm:cxn modelId="{D94359D6-D6B5-449B-97C3-A1CF159EF7FA}" type="presOf" srcId="{D1C8F1D3-7632-4EEC-92F3-A856AAAF72A4}" destId="{C91C1133-67AD-46B6-9AD6-10C797609DAD}" srcOrd="0" destOrd="0" presId="urn:microsoft.com/office/officeart/2005/8/layout/vList6"/>
    <dgm:cxn modelId="{A7BD5EAB-071E-4F0F-95A1-DE188CA89991}" type="presParOf" srcId="{1E541B1E-4EA9-4C13-82EA-9CAB5CB1197D}" destId="{E8BF227E-D538-4969-868D-F357C796516F}" srcOrd="0" destOrd="0" presId="urn:microsoft.com/office/officeart/2005/8/layout/vList6"/>
    <dgm:cxn modelId="{B20934D4-598F-4FA7-90CE-7E7ECB014CEA}" type="presParOf" srcId="{E8BF227E-D538-4969-868D-F357C796516F}" destId="{C91C1133-67AD-46B6-9AD6-10C797609DAD}" srcOrd="0" destOrd="0" presId="urn:microsoft.com/office/officeart/2005/8/layout/vList6"/>
    <dgm:cxn modelId="{A45E0094-BE06-4A8E-B347-E40CF274E238}" type="presParOf" srcId="{E8BF227E-D538-4969-868D-F357C796516F}" destId="{59D426F8-C702-4793-82F8-D91C67DA27F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2BB5B-6B55-4A65-A36D-C5E4743C0F8F}">
      <dsp:nvSpPr>
        <dsp:cNvPr id="0" name=""/>
        <dsp:cNvSpPr/>
      </dsp:nvSpPr>
      <dsp:spPr>
        <a:xfrm>
          <a:off x="3013" y="815915"/>
          <a:ext cx="2072128" cy="207212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s-ES" sz="4700" kern="1200" dirty="0"/>
            <a:t>APTO</a:t>
          </a:r>
        </a:p>
      </dsp:txBody>
      <dsp:txXfrm>
        <a:off x="306469" y="1119371"/>
        <a:ext cx="1465216" cy="1465216"/>
      </dsp:txXfrm>
    </dsp:sp>
    <dsp:sp modelId="{0BC0F9C4-A6B3-4F78-B6C7-8B12A66C1EBA}">
      <dsp:nvSpPr>
        <dsp:cNvPr id="0" name=""/>
        <dsp:cNvSpPr/>
      </dsp:nvSpPr>
      <dsp:spPr>
        <a:xfrm>
          <a:off x="2243398" y="1251062"/>
          <a:ext cx="1201834" cy="1201834"/>
        </a:xfrm>
        <a:prstGeom prst="mathEqual">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endParaRPr lang="es-ES" sz="3800" kern="1200"/>
        </a:p>
      </dsp:txBody>
      <dsp:txXfrm>
        <a:off x="2402701" y="1498640"/>
        <a:ext cx="883228" cy="706678"/>
      </dsp:txXfrm>
    </dsp:sp>
    <dsp:sp modelId="{5742206B-B97C-4F40-84DA-7E66EBEDCF04}">
      <dsp:nvSpPr>
        <dsp:cNvPr id="0" name=""/>
        <dsp:cNvSpPr/>
      </dsp:nvSpPr>
      <dsp:spPr>
        <a:xfrm>
          <a:off x="3613490" y="815915"/>
          <a:ext cx="2072128" cy="207212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s-ES" sz="4700" kern="1200" dirty="0"/>
            <a:t>¿?</a:t>
          </a:r>
        </a:p>
      </dsp:txBody>
      <dsp:txXfrm>
        <a:off x="3916946" y="1119371"/>
        <a:ext cx="1465216" cy="1465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2B060-68A7-4836-930C-B9DFE3C13C4C}">
      <dsp:nvSpPr>
        <dsp:cNvPr id="0" name=""/>
        <dsp:cNvSpPr/>
      </dsp:nvSpPr>
      <dsp:spPr>
        <a:xfrm>
          <a:off x="0" y="0"/>
          <a:ext cx="6995160" cy="135778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s-ES" sz="3500" kern="1200" dirty="0"/>
            <a:t>OBJETIVOS</a:t>
          </a:r>
        </a:p>
      </dsp:txBody>
      <dsp:txXfrm>
        <a:off x="39768" y="39768"/>
        <a:ext cx="5530000" cy="1278252"/>
      </dsp:txXfrm>
    </dsp:sp>
    <dsp:sp modelId="{D5E9231B-4416-4D36-9936-1C171E621CDA}">
      <dsp:nvSpPr>
        <dsp:cNvPr id="0" name=""/>
        <dsp:cNvSpPr/>
      </dsp:nvSpPr>
      <dsp:spPr>
        <a:xfrm>
          <a:off x="617219" y="1584087"/>
          <a:ext cx="6995160" cy="1357788"/>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s-ES" sz="3500" kern="1200" dirty="0"/>
            <a:t>¿QUÉ TENEMOS QUE COMUNICAR?</a:t>
          </a:r>
        </a:p>
      </dsp:txBody>
      <dsp:txXfrm>
        <a:off x="656987" y="1623855"/>
        <a:ext cx="5415841" cy="1278252"/>
      </dsp:txXfrm>
    </dsp:sp>
    <dsp:sp modelId="{5801C686-5AD8-4943-8FA7-9A3C5523E708}">
      <dsp:nvSpPr>
        <dsp:cNvPr id="0" name=""/>
        <dsp:cNvSpPr/>
      </dsp:nvSpPr>
      <dsp:spPr>
        <a:xfrm>
          <a:off x="1234439" y="3168174"/>
          <a:ext cx="6995160" cy="1357788"/>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s-ES" sz="3500" kern="1200" dirty="0"/>
            <a:t>¿POR QUÉ ME PARECE MUY BUENA ESTA NIA?</a:t>
          </a:r>
        </a:p>
      </dsp:txBody>
      <dsp:txXfrm>
        <a:off x="1274207" y="3207942"/>
        <a:ext cx="5415841" cy="1278252"/>
      </dsp:txXfrm>
    </dsp:sp>
    <dsp:sp modelId="{0B36D00A-D5CF-46E5-AF0D-6EF50DCDF24D}">
      <dsp:nvSpPr>
        <dsp:cNvPr id="0" name=""/>
        <dsp:cNvSpPr/>
      </dsp:nvSpPr>
      <dsp:spPr>
        <a:xfrm>
          <a:off x="6112597" y="1029656"/>
          <a:ext cx="882562" cy="882562"/>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a:off x="6311173" y="1029656"/>
        <a:ext cx="485410" cy="664128"/>
      </dsp:txXfrm>
    </dsp:sp>
    <dsp:sp modelId="{CF7B1EDC-B936-4158-8AE7-D5E6309362F7}">
      <dsp:nvSpPr>
        <dsp:cNvPr id="0" name=""/>
        <dsp:cNvSpPr/>
      </dsp:nvSpPr>
      <dsp:spPr>
        <a:xfrm>
          <a:off x="6729817" y="2604691"/>
          <a:ext cx="882562" cy="882562"/>
        </a:xfrm>
        <a:prstGeom prst="downArrow">
          <a:avLst>
            <a:gd name="adj1" fmla="val 55000"/>
            <a:gd name="adj2" fmla="val 45000"/>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a:off x="6928393" y="2604691"/>
        <a:ext cx="485410" cy="6641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AF82C-3907-4AA3-87E2-185D8BEA6690}">
      <dsp:nvSpPr>
        <dsp:cNvPr id="0" name=""/>
        <dsp:cNvSpPr/>
      </dsp:nvSpPr>
      <dsp:spPr>
        <a:xfrm>
          <a:off x="0" y="3548015"/>
          <a:ext cx="8229600" cy="116453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S" sz="1500" b="1" kern="1200" dirty="0">
              <a:solidFill>
                <a:schemeClr val="bg1"/>
              </a:solidFill>
            </a:rPr>
            <a:t>3. Todos estos Riesgos Identificados por mi, tienen un efecto DIRECTO en mi PLANIFICACIÓN, 315.27: Como parte de la valoración del riesgo descrita en el apartado 25, el auditor determinará si alguno de los riesgos identificados es, a su juicio, un riesgo significativo. En el ejercicio de dicho juicio, el auditor excluirá los efectos de los controles identificados relacionados con el riesgo.</a:t>
          </a:r>
        </a:p>
      </dsp:txBody>
      <dsp:txXfrm>
        <a:off x="0" y="3548015"/>
        <a:ext cx="8229600" cy="1164537"/>
      </dsp:txXfrm>
    </dsp:sp>
    <dsp:sp modelId="{E4BF6BDD-9C58-4633-A1C6-9A895ACECBED}">
      <dsp:nvSpPr>
        <dsp:cNvPr id="0" name=""/>
        <dsp:cNvSpPr/>
      </dsp:nvSpPr>
      <dsp:spPr>
        <a:xfrm rot="10800000">
          <a:off x="0" y="1800197"/>
          <a:ext cx="8229600" cy="1791059"/>
        </a:xfrm>
        <a:prstGeom prst="upArrowCallou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S" sz="1500" b="1" kern="1200" dirty="0">
              <a:solidFill>
                <a:schemeClr val="bg1"/>
              </a:solidFill>
            </a:rPr>
            <a:t>2. Todas son 9 a) </a:t>
          </a:r>
        </a:p>
      </dsp:txBody>
      <dsp:txXfrm rot="10800000">
        <a:off x="0" y="1800197"/>
        <a:ext cx="8229600" cy="1163776"/>
      </dsp:txXfrm>
    </dsp:sp>
    <dsp:sp modelId="{0A4EE416-67BA-48F7-A2B0-9246933122FA}">
      <dsp:nvSpPr>
        <dsp:cNvPr id="0" name=""/>
        <dsp:cNvSpPr/>
      </dsp:nvSpPr>
      <dsp:spPr>
        <a:xfrm rot="10800000">
          <a:off x="0" y="0"/>
          <a:ext cx="8229600" cy="1791059"/>
        </a:xfrm>
        <a:prstGeom prst="upArrowCallou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S" sz="1500" b="1" kern="1200" dirty="0"/>
            <a:t>1</a:t>
          </a:r>
          <a:r>
            <a:rPr lang="es-ES" sz="1500" b="1" kern="1200" dirty="0">
              <a:solidFill>
                <a:schemeClr val="bg1"/>
              </a:solidFill>
            </a:rPr>
            <a:t>. El auditor elige cual sale en el </a:t>
          </a:r>
          <a:r>
            <a:rPr lang="es-ES" sz="1500" b="1" kern="1200" dirty="0" err="1">
              <a:solidFill>
                <a:schemeClr val="bg1"/>
              </a:solidFill>
            </a:rPr>
            <a:t>infome</a:t>
          </a:r>
          <a:endParaRPr lang="es-ES" sz="1500" b="1" kern="1200" dirty="0">
            <a:solidFill>
              <a:schemeClr val="bg1"/>
            </a:solidFill>
          </a:endParaRPr>
        </a:p>
      </dsp:txBody>
      <dsp:txXfrm rot="10800000">
        <a:off x="0" y="0"/>
        <a:ext cx="8229600" cy="1163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426F8-C702-4793-82F8-D91C67DA27F1}">
      <dsp:nvSpPr>
        <dsp:cNvPr id="0" name=""/>
        <dsp:cNvSpPr/>
      </dsp:nvSpPr>
      <dsp:spPr>
        <a:xfrm>
          <a:off x="3291839" y="552"/>
          <a:ext cx="4937760" cy="2154694"/>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t" anchorCtr="0">
          <a:noAutofit/>
        </a:bodyPr>
        <a:lstStyle/>
        <a:p>
          <a:pPr marL="285750" lvl="1" indent="-285750" algn="l" defTabSz="2222500">
            <a:lnSpc>
              <a:spcPct val="90000"/>
            </a:lnSpc>
            <a:spcBef>
              <a:spcPct val="0"/>
            </a:spcBef>
            <a:spcAft>
              <a:spcPct val="15000"/>
            </a:spcAft>
            <a:buChar char="•"/>
          </a:pPr>
          <a:endParaRPr lang="es-ES" sz="5000" kern="1200"/>
        </a:p>
        <a:p>
          <a:pPr marL="285750" lvl="1" indent="-285750" algn="l" defTabSz="2222500">
            <a:lnSpc>
              <a:spcPct val="90000"/>
            </a:lnSpc>
            <a:spcBef>
              <a:spcPct val="0"/>
            </a:spcBef>
            <a:spcAft>
              <a:spcPct val="15000"/>
            </a:spcAft>
            <a:buChar char="•"/>
          </a:pPr>
          <a:r>
            <a:rPr lang="es-ES" sz="5000" kern="1200" dirty="0"/>
            <a:t>AMRA</a:t>
          </a:r>
        </a:p>
      </dsp:txBody>
      <dsp:txXfrm>
        <a:off x="3291839" y="269889"/>
        <a:ext cx="4129750" cy="1616020"/>
      </dsp:txXfrm>
    </dsp:sp>
    <dsp:sp modelId="{C91C1133-67AD-46B6-9AD6-10C797609DAD}">
      <dsp:nvSpPr>
        <dsp:cNvPr id="0" name=""/>
        <dsp:cNvSpPr/>
      </dsp:nvSpPr>
      <dsp:spPr>
        <a:xfrm>
          <a:off x="0" y="0"/>
          <a:ext cx="3291840" cy="215469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108585" rIns="217170" bIns="108585" numCol="1" spcCol="1270" anchor="ctr" anchorCtr="0">
          <a:noAutofit/>
        </a:bodyPr>
        <a:lstStyle/>
        <a:p>
          <a:pPr marL="0" lvl="0" indent="0" algn="ctr" defTabSz="2533650">
            <a:lnSpc>
              <a:spcPct val="90000"/>
            </a:lnSpc>
            <a:spcBef>
              <a:spcPct val="0"/>
            </a:spcBef>
            <a:spcAft>
              <a:spcPct val="35000"/>
            </a:spcAft>
            <a:buNone/>
          </a:pPr>
          <a:r>
            <a:rPr lang="es-ES" sz="5700" kern="1200"/>
            <a:t>si 9a)	</a:t>
          </a:r>
        </a:p>
      </dsp:txBody>
      <dsp:txXfrm>
        <a:off x="105183" y="105183"/>
        <a:ext cx="3081474" cy="1944328"/>
      </dsp:txXfrm>
    </dsp:sp>
    <dsp:sp modelId="{8A6BBF9B-E82F-423C-ADF3-7D848EE874A4}">
      <dsp:nvSpPr>
        <dsp:cNvPr id="0" name=""/>
        <dsp:cNvSpPr/>
      </dsp:nvSpPr>
      <dsp:spPr>
        <a:xfrm>
          <a:off x="3291839" y="2370716"/>
          <a:ext cx="4937760" cy="2154694"/>
        </a:xfrm>
        <a:prstGeom prst="rightArrow">
          <a:avLst>
            <a:gd name="adj1" fmla="val 75000"/>
            <a:gd name="adj2" fmla="val 50000"/>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t" anchorCtr="0">
          <a:noAutofit/>
        </a:bodyPr>
        <a:lstStyle/>
        <a:p>
          <a:pPr marL="285750" lvl="1" indent="-285750" algn="l" defTabSz="2222500">
            <a:lnSpc>
              <a:spcPct val="90000"/>
            </a:lnSpc>
            <a:spcBef>
              <a:spcPct val="0"/>
            </a:spcBef>
            <a:spcAft>
              <a:spcPct val="15000"/>
            </a:spcAft>
            <a:buChar char="•"/>
          </a:pPr>
          <a:r>
            <a:rPr lang="es-ES" sz="5000" kern="1200"/>
            <a:t>Cuestiones Clave</a:t>
          </a:r>
        </a:p>
      </dsp:txBody>
      <dsp:txXfrm>
        <a:off x="3291839" y="2640053"/>
        <a:ext cx="4129750" cy="1616020"/>
      </dsp:txXfrm>
    </dsp:sp>
    <dsp:sp modelId="{FFB96462-7E39-4D2E-AA40-C06B8902E5CC}">
      <dsp:nvSpPr>
        <dsp:cNvPr id="0" name=""/>
        <dsp:cNvSpPr/>
      </dsp:nvSpPr>
      <dsp:spPr>
        <a:xfrm>
          <a:off x="0" y="2370716"/>
          <a:ext cx="3291840" cy="2154694"/>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108585" rIns="217170" bIns="108585" numCol="1" spcCol="1270" anchor="ctr" anchorCtr="0">
          <a:noAutofit/>
        </a:bodyPr>
        <a:lstStyle/>
        <a:p>
          <a:pPr marL="0" lvl="0" indent="0" algn="ctr" defTabSz="2533650">
            <a:lnSpc>
              <a:spcPct val="90000"/>
            </a:lnSpc>
            <a:spcBef>
              <a:spcPct val="0"/>
            </a:spcBef>
            <a:spcAft>
              <a:spcPct val="35000"/>
            </a:spcAft>
            <a:buNone/>
          </a:pPr>
          <a:r>
            <a:rPr lang="es-ES" sz="5700" kern="1200" dirty="0"/>
            <a:t>SI 9a),b) y c)</a:t>
          </a:r>
        </a:p>
      </dsp:txBody>
      <dsp:txXfrm>
        <a:off x="105183" y="2475899"/>
        <a:ext cx="3081474" cy="19443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426F8-C702-4793-82F8-D91C67DA27F1}">
      <dsp:nvSpPr>
        <dsp:cNvPr id="0" name=""/>
        <dsp:cNvSpPr/>
      </dsp:nvSpPr>
      <dsp:spPr>
        <a:xfrm>
          <a:off x="3888444" y="0"/>
          <a:ext cx="3744550" cy="1368152"/>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endParaRPr lang="es-ES" sz="3200" kern="1200" dirty="0"/>
        </a:p>
        <a:p>
          <a:pPr marL="285750" lvl="1" indent="-285750" algn="l" defTabSz="1422400">
            <a:lnSpc>
              <a:spcPct val="90000"/>
            </a:lnSpc>
            <a:spcBef>
              <a:spcPct val="0"/>
            </a:spcBef>
            <a:spcAft>
              <a:spcPct val="15000"/>
            </a:spcAft>
            <a:buChar char="•"/>
          </a:pPr>
          <a:r>
            <a:rPr lang="es-ES" sz="3200" kern="1200" dirty="0"/>
            <a:t>AMRA</a:t>
          </a:r>
        </a:p>
      </dsp:txBody>
      <dsp:txXfrm>
        <a:off x="3888444" y="171019"/>
        <a:ext cx="3231493" cy="1026114"/>
      </dsp:txXfrm>
    </dsp:sp>
    <dsp:sp modelId="{C91C1133-67AD-46B6-9AD6-10C797609DAD}">
      <dsp:nvSpPr>
        <dsp:cNvPr id="0" name=""/>
        <dsp:cNvSpPr/>
      </dsp:nvSpPr>
      <dsp:spPr>
        <a:xfrm>
          <a:off x="576063" y="0"/>
          <a:ext cx="3291840" cy="136815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marL="0" lvl="0" indent="0" algn="ctr" defTabSz="2667000">
            <a:lnSpc>
              <a:spcPct val="90000"/>
            </a:lnSpc>
            <a:spcBef>
              <a:spcPct val="0"/>
            </a:spcBef>
            <a:spcAft>
              <a:spcPct val="35000"/>
            </a:spcAft>
            <a:buNone/>
          </a:pPr>
          <a:r>
            <a:rPr lang="es-ES" sz="6000" kern="1200" dirty="0"/>
            <a:t>si 9a)	</a:t>
          </a:r>
        </a:p>
      </dsp:txBody>
      <dsp:txXfrm>
        <a:off x="642851" y="66788"/>
        <a:ext cx="3158264" cy="12345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426F8-C702-4793-82F8-D91C67DA27F1}">
      <dsp:nvSpPr>
        <dsp:cNvPr id="0" name=""/>
        <dsp:cNvSpPr/>
      </dsp:nvSpPr>
      <dsp:spPr>
        <a:xfrm>
          <a:off x="3888444" y="0"/>
          <a:ext cx="3744550" cy="1368152"/>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es-ES" sz="3500" kern="1200" dirty="0"/>
            <a:t>Cuestiones claves</a:t>
          </a:r>
        </a:p>
      </dsp:txBody>
      <dsp:txXfrm>
        <a:off x="3888444" y="171019"/>
        <a:ext cx="3231493" cy="1026114"/>
      </dsp:txXfrm>
    </dsp:sp>
    <dsp:sp modelId="{C91C1133-67AD-46B6-9AD6-10C797609DAD}">
      <dsp:nvSpPr>
        <dsp:cNvPr id="0" name=""/>
        <dsp:cNvSpPr/>
      </dsp:nvSpPr>
      <dsp:spPr>
        <a:xfrm>
          <a:off x="576063" y="0"/>
          <a:ext cx="3291840" cy="136815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s-ES" sz="3300" kern="1200" dirty="0"/>
            <a:t>si 9a), </a:t>
          </a:r>
        </a:p>
        <a:p>
          <a:pPr marL="0" lvl="0" indent="0" algn="ctr" defTabSz="1466850">
            <a:lnSpc>
              <a:spcPct val="90000"/>
            </a:lnSpc>
            <a:spcBef>
              <a:spcPct val="0"/>
            </a:spcBef>
            <a:spcAft>
              <a:spcPct val="35000"/>
            </a:spcAft>
            <a:buNone/>
          </a:pPr>
          <a:r>
            <a:rPr lang="es-ES" sz="3300" kern="1200" dirty="0"/>
            <a:t>   b) y c)	</a:t>
          </a:r>
        </a:p>
      </dsp:txBody>
      <dsp:txXfrm>
        <a:off x="642851" y="66788"/>
        <a:ext cx="3158264" cy="123457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87C7CB-3F1F-4C14-8D1A-4F6FCF8A8578}" type="datetimeFigureOut">
              <a:rPr lang="es-ES" smtClean="0"/>
              <a:t>28/02/2018</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5AE40D-6A90-4864-BC5C-B75DE9CAFD7D}" type="slidenum">
              <a:rPr lang="es-ES" smtClean="0"/>
              <a:t>‹Nº›</a:t>
            </a:fld>
            <a:endParaRPr lang="es-ES"/>
          </a:p>
        </p:txBody>
      </p:sp>
    </p:spTree>
    <p:extLst>
      <p:ext uri="{BB962C8B-B14F-4D97-AF65-F5344CB8AC3E}">
        <p14:creationId xmlns:p14="http://schemas.microsoft.com/office/powerpoint/2010/main" val="376473851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2E84A-6BFC-429B-812B-F05DEB1F95CB}" type="datetimeFigureOut">
              <a:rPr lang="es-ES" smtClean="0"/>
              <a:t>28/02/2018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3789B6-820B-435E-BCE5-F81093269429}" type="slidenum">
              <a:rPr lang="es-ES" smtClean="0"/>
              <a:t>‹Nº›</a:t>
            </a:fld>
            <a:endParaRPr lang="es-ES"/>
          </a:p>
        </p:txBody>
      </p:sp>
    </p:spTree>
    <p:extLst>
      <p:ext uri="{BB962C8B-B14F-4D97-AF65-F5344CB8AC3E}">
        <p14:creationId xmlns:p14="http://schemas.microsoft.com/office/powerpoint/2010/main" val="63316628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AD3789B6-820B-435E-BCE5-F81093269429}" type="slidenum">
              <a:rPr lang="es-ES" smtClean="0"/>
              <a:t>1</a:t>
            </a:fld>
            <a:endParaRPr lang="es-ES"/>
          </a:p>
        </p:txBody>
      </p:sp>
      <p:sp>
        <p:nvSpPr>
          <p:cNvPr id="5" name="4 Marcador de encabezado"/>
          <p:cNvSpPr>
            <a:spLocks noGrp="1"/>
          </p:cNvSpPr>
          <p:nvPr>
            <p:ph type="hdr" sz="quarter" idx="11"/>
          </p:nvPr>
        </p:nvSpPr>
        <p:spPr/>
        <p:txBody>
          <a:bodyPr/>
          <a:lstStyle/>
          <a:p>
            <a:endParaRPr lang="es-ES"/>
          </a:p>
        </p:txBody>
      </p:sp>
    </p:spTree>
    <p:extLst>
      <p:ext uri="{BB962C8B-B14F-4D97-AF65-F5344CB8AC3E}">
        <p14:creationId xmlns:p14="http://schemas.microsoft.com/office/powerpoint/2010/main" val="1696617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mi juicio es más interesante elegir entre cuestiones clave, pues basta con un análisis por el Auditor de los riesgos y si éste, en su planificación ha considerado los 3, aunque NO comunique en b/260i el b) y el c) por que considera que no son áreas de riesgo de incorrección material o porque no existe. Las amortizaciones Siempre son estimaciones de la dirección y por tanto, es una partida considerada en el epígrafe b).</a:t>
            </a:r>
          </a:p>
          <a:p>
            <a:endParaRPr lang="es-ES" dirty="0"/>
          </a:p>
        </p:txBody>
      </p:sp>
      <p:sp>
        <p:nvSpPr>
          <p:cNvPr id="4" name="Marcador de encabezado 3"/>
          <p:cNvSpPr>
            <a:spLocks noGrp="1"/>
          </p:cNvSpPr>
          <p:nvPr>
            <p:ph type="hdr" sz="quarter" idx="10"/>
          </p:nvPr>
        </p:nvSpPr>
        <p:spPr/>
        <p:txBody>
          <a:bodyPr/>
          <a:lstStyle/>
          <a:p>
            <a:endParaRPr lang="es-ES"/>
          </a:p>
        </p:txBody>
      </p:sp>
      <p:sp>
        <p:nvSpPr>
          <p:cNvPr id="5" name="Marcador de número de diapositiva 4"/>
          <p:cNvSpPr>
            <a:spLocks noGrp="1"/>
          </p:cNvSpPr>
          <p:nvPr>
            <p:ph type="sldNum" sz="quarter" idx="11"/>
          </p:nvPr>
        </p:nvSpPr>
        <p:spPr/>
        <p:txBody>
          <a:bodyPr/>
          <a:lstStyle/>
          <a:p>
            <a:fld id="{AD3789B6-820B-435E-BCE5-F81093269429}" type="slidenum">
              <a:rPr lang="es-ES" smtClean="0"/>
              <a:t>33</a:t>
            </a:fld>
            <a:endParaRPr lang="es-ES"/>
          </a:p>
        </p:txBody>
      </p:sp>
    </p:spTree>
    <p:extLst>
      <p:ext uri="{BB962C8B-B14F-4D97-AF65-F5344CB8AC3E}">
        <p14:creationId xmlns:p14="http://schemas.microsoft.com/office/powerpoint/2010/main" val="503145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Conclusión 2: Debe haber en nuestros papeles de trabajo nuestra manera de tratar todas las CAM comunicadas </a:t>
            </a:r>
            <a:r>
              <a:rPr lang="es-ES" dirty="0" err="1"/>
              <a:t>via</a:t>
            </a:r>
            <a:r>
              <a:rPr lang="es-ES" dirty="0"/>
              <a:t> B/260i y concluir en dichos papeles de trabajo si van a ir o no al Informe. </a:t>
            </a:r>
          </a:p>
          <a:p>
            <a:r>
              <a:rPr lang="es-ES" dirty="0"/>
              <a:t>Conclusión 3: Las KAM o están OK o son Salvedades.</a:t>
            </a:r>
          </a:p>
          <a:p>
            <a:endParaRPr lang="es-ES" dirty="0"/>
          </a:p>
        </p:txBody>
      </p:sp>
      <p:sp>
        <p:nvSpPr>
          <p:cNvPr id="4" name="Marcador de encabezado 3"/>
          <p:cNvSpPr>
            <a:spLocks noGrp="1"/>
          </p:cNvSpPr>
          <p:nvPr>
            <p:ph type="hdr" sz="quarter" idx="10"/>
          </p:nvPr>
        </p:nvSpPr>
        <p:spPr/>
        <p:txBody>
          <a:bodyPr/>
          <a:lstStyle/>
          <a:p>
            <a:endParaRPr lang="es-ES"/>
          </a:p>
        </p:txBody>
      </p:sp>
      <p:sp>
        <p:nvSpPr>
          <p:cNvPr id="5" name="Marcador de número de diapositiva 4"/>
          <p:cNvSpPr>
            <a:spLocks noGrp="1"/>
          </p:cNvSpPr>
          <p:nvPr>
            <p:ph type="sldNum" sz="quarter" idx="11"/>
          </p:nvPr>
        </p:nvSpPr>
        <p:spPr/>
        <p:txBody>
          <a:bodyPr/>
          <a:lstStyle/>
          <a:p>
            <a:fld id="{AD3789B6-820B-435E-BCE5-F81093269429}" type="slidenum">
              <a:rPr lang="es-ES" smtClean="0"/>
              <a:t>34</a:t>
            </a:fld>
            <a:endParaRPr lang="es-ES"/>
          </a:p>
        </p:txBody>
      </p:sp>
    </p:spTree>
    <p:extLst>
      <p:ext uri="{BB962C8B-B14F-4D97-AF65-F5344CB8AC3E}">
        <p14:creationId xmlns:p14="http://schemas.microsoft.com/office/powerpoint/2010/main" val="986001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F1669F31-18E5-4AEE-AD9F-B793A25F8310}" type="datetimeFigureOut">
              <a:rPr lang="es-ES" smtClean="0"/>
              <a:t>28/02/2018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476C94B-E8C8-4AFD-88EB-C16B75EFFC49}" type="slidenum">
              <a:rPr lang="es-ES" smtClean="0"/>
              <a:t>‹Nº›</a:t>
            </a:fld>
            <a:endParaRPr lang="es-ES"/>
          </a:p>
        </p:txBody>
      </p:sp>
    </p:spTree>
    <p:extLst>
      <p:ext uri="{BB962C8B-B14F-4D97-AF65-F5344CB8AC3E}">
        <p14:creationId xmlns:p14="http://schemas.microsoft.com/office/powerpoint/2010/main" val="186649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F1669F31-18E5-4AEE-AD9F-B793A25F8310}" type="datetimeFigureOut">
              <a:rPr lang="es-ES" smtClean="0"/>
              <a:t>28/02/2018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476C94B-E8C8-4AFD-88EB-C16B75EFFC49}" type="slidenum">
              <a:rPr lang="es-ES" smtClean="0"/>
              <a:t>‹Nº›</a:t>
            </a:fld>
            <a:endParaRPr lang="es-ES"/>
          </a:p>
        </p:txBody>
      </p:sp>
    </p:spTree>
    <p:extLst>
      <p:ext uri="{BB962C8B-B14F-4D97-AF65-F5344CB8AC3E}">
        <p14:creationId xmlns:p14="http://schemas.microsoft.com/office/powerpoint/2010/main" val="29228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F1669F31-18E5-4AEE-AD9F-B793A25F8310}" type="datetimeFigureOut">
              <a:rPr lang="es-ES" smtClean="0"/>
              <a:t>28/02/2018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476C94B-E8C8-4AFD-88EB-C16B75EFFC49}" type="slidenum">
              <a:rPr lang="es-ES" smtClean="0"/>
              <a:t>‹Nº›</a:t>
            </a:fld>
            <a:endParaRPr lang="es-ES"/>
          </a:p>
        </p:txBody>
      </p:sp>
    </p:spTree>
    <p:extLst>
      <p:ext uri="{BB962C8B-B14F-4D97-AF65-F5344CB8AC3E}">
        <p14:creationId xmlns:p14="http://schemas.microsoft.com/office/powerpoint/2010/main" val="427042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F1669F31-18E5-4AEE-AD9F-B793A25F8310}" type="datetimeFigureOut">
              <a:rPr lang="es-ES" smtClean="0"/>
              <a:t>28/02/2018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476C94B-E8C8-4AFD-88EB-C16B75EFFC49}" type="slidenum">
              <a:rPr lang="es-ES" smtClean="0"/>
              <a:t>‹Nº›</a:t>
            </a:fld>
            <a:endParaRPr lang="es-ES"/>
          </a:p>
        </p:txBody>
      </p:sp>
    </p:spTree>
    <p:extLst>
      <p:ext uri="{BB962C8B-B14F-4D97-AF65-F5344CB8AC3E}">
        <p14:creationId xmlns:p14="http://schemas.microsoft.com/office/powerpoint/2010/main" val="1252003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F1669F31-18E5-4AEE-AD9F-B793A25F8310}" type="datetimeFigureOut">
              <a:rPr lang="es-ES" smtClean="0"/>
              <a:t>28/02/2018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476C94B-E8C8-4AFD-88EB-C16B75EFFC49}" type="slidenum">
              <a:rPr lang="es-ES" smtClean="0"/>
              <a:t>‹Nº›</a:t>
            </a:fld>
            <a:endParaRPr lang="es-ES"/>
          </a:p>
        </p:txBody>
      </p:sp>
    </p:spTree>
    <p:extLst>
      <p:ext uri="{BB962C8B-B14F-4D97-AF65-F5344CB8AC3E}">
        <p14:creationId xmlns:p14="http://schemas.microsoft.com/office/powerpoint/2010/main" val="3548264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F1669F31-18E5-4AEE-AD9F-B793A25F8310}" type="datetimeFigureOut">
              <a:rPr lang="es-ES" smtClean="0"/>
              <a:t>28/02/2018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476C94B-E8C8-4AFD-88EB-C16B75EFFC49}" type="slidenum">
              <a:rPr lang="es-ES" smtClean="0"/>
              <a:t>‹Nº›</a:t>
            </a:fld>
            <a:endParaRPr lang="es-ES"/>
          </a:p>
        </p:txBody>
      </p:sp>
    </p:spTree>
    <p:extLst>
      <p:ext uri="{BB962C8B-B14F-4D97-AF65-F5344CB8AC3E}">
        <p14:creationId xmlns:p14="http://schemas.microsoft.com/office/powerpoint/2010/main" val="627709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F1669F31-18E5-4AEE-AD9F-B793A25F8310}" type="datetimeFigureOut">
              <a:rPr lang="es-ES" smtClean="0"/>
              <a:t>28/02/2018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476C94B-E8C8-4AFD-88EB-C16B75EFFC49}" type="slidenum">
              <a:rPr lang="es-ES" smtClean="0"/>
              <a:t>‹Nº›</a:t>
            </a:fld>
            <a:endParaRPr lang="es-ES"/>
          </a:p>
        </p:txBody>
      </p:sp>
    </p:spTree>
    <p:extLst>
      <p:ext uri="{BB962C8B-B14F-4D97-AF65-F5344CB8AC3E}">
        <p14:creationId xmlns:p14="http://schemas.microsoft.com/office/powerpoint/2010/main" val="2015102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F1669F31-18E5-4AEE-AD9F-B793A25F8310}" type="datetimeFigureOut">
              <a:rPr lang="es-ES" smtClean="0"/>
              <a:t>28/02/2018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476C94B-E8C8-4AFD-88EB-C16B75EFFC49}" type="slidenum">
              <a:rPr lang="es-ES" smtClean="0"/>
              <a:t>‹Nº›</a:t>
            </a:fld>
            <a:endParaRPr lang="es-ES"/>
          </a:p>
        </p:txBody>
      </p:sp>
    </p:spTree>
    <p:extLst>
      <p:ext uri="{BB962C8B-B14F-4D97-AF65-F5344CB8AC3E}">
        <p14:creationId xmlns:p14="http://schemas.microsoft.com/office/powerpoint/2010/main" val="3465893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1669F31-18E5-4AEE-AD9F-B793A25F8310}" type="datetimeFigureOut">
              <a:rPr lang="es-ES" smtClean="0"/>
              <a:t>28/02/2018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476C94B-E8C8-4AFD-88EB-C16B75EFFC49}" type="slidenum">
              <a:rPr lang="es-ES" smtClean="0"/>
              <a:t>‹Nº›</a:t>
            </a:fld>
            <a:endParaRPr lang="es-ES"/>
          </a:p>
        </p:txBody>
      </p:sp>
    </p:spTree>
    <p:extLst>
      <p:ext uri="{BB962C8B-B14F-4D97-AF65-F5344CB8AC3E}">
        <p14:creationId xmlns:p14="http://schemas.microsoft.com/office/powerpoint/2010/main" val="240261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1669F31-18E5-4AEE-AD9F-B793A25F8310}" type="datetimeFigureOut">
              <a:rPr lang="es-ES" smtClean="0"/>
              <a:t>28/02/2018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476C94B-E8C8-4AFD-88EB-C16B75EFFC49}" type="slidenum">
              <a:rPr lang="es-ES" smtClean="0"/>
              <a:t>‹Nº›</a:t>
            </a:fld>
            <a:endParaRPr lang="es-ES"/>
          </a:p>
        </p:txBody>
      </p:sp>
    </p:spTree>
    <p:extLst>
      <p:ext uri="{BB962C8B-B14F-4D97-AF65-F5344CB8AC3E}">
        <p14:creationId xmlns:p14="http://schemas.microsoft.com/office/powerpoint/2010/main" val="3161467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1669F31-18E5-4AEE-AD9F-B793A25F8310}" type="datetimeFigureOut">
              <a:rPr lang="es-ES" smtClean="0"/>
              <a:t>28/02/2018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476C94B-E8C8-4AFD-88EB-C16B75EFFC49}" type="slidenum">
              <a:rPr lang="es-ES" smtClean="0"/>
              <a:t>‹Nº›</a:t>
            </a:fld>
            <a:endParaRPr lang="es-ES"/>
          </a:p>
        </p:txBody>
      </p:sp>
    </p:spTree>
    <p:extLst>
      <p:ext uri="{BB962C8B-B14F-4D97-AF65-F5344CB8AC3E}">
        <p14:creationId xmlns:p14="http://schemas.microsoft.com/office/powerpoint/2010/main" val="2459308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669F31-18E5-4AEE-AD9F-B793A25F8310}" type="datetimeFigureOut">
              <a:rPr lang="es-ES" smtClean="0"/>
              <a:t>28/02/2018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6C94B-E8C8-4AFD-88EB-C16B75EFFC49}" type="slidenum">
              <a:rPr lang="es-ES" smtClean="0"/>
              <a:t>‹Nº›</a:t>
            </a:fld>
            <a:endParaRPr lang="es-ES"/>
          </a:p>
        </p:txBody>
      </p:sp>
    </p:spTree>
    <p:extLst>
      <p:ext uri="{BB962C8B-B14F-4D97-AF65-F5344CB8AC3E}">
        <p14:creationId xmlns:p14="http://schemas.microsoft.com/office/powerpoint/2010/main" val="306101517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13.jpeg"/><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image" Target="../media/image15.gif"/><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em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8.w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em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em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2.jp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780928"/>
            <a:ext cx="6200894" cy="349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a:xfrm>
            <a:off x="611560" y="408612"/>
            <a:ext cx="7846640" cy="2763738"/>
          </a:xfrm>
        </p:spPr>
        <p:txBody>
          <a:bodyPr>
            <a:normAutofit fontScale="90000"/>
          </a:bodyPr>
          <a:lstStyle/>
          <a:p>
            <a:br>
              <a:rPr lang="es-ES" dirty="0">
                <a:solidFill>
                  <a:schemeClr val="accent1">
                    <a:lumMod val="75000"/>
                  </a:schemeClr>
                </a:solidFill>
              </a:rPr>
            </a:br>
            <a:r>
              <a:rPr lang="es-ES" dirty="0">
                <a:solidFill>
                  <a:schemeClr val="accent1">
                    <a:lumMod val="75000"/>
                  </a:schemeClr>
                </a:solidFill>
                <a:effectLst>
                  <a:outerShdw blurRad="38100" dist="38100" dir="2700000" algn="tl">
                    <a:srgbClr val="000000">
                      <a:alpha val="43137"/>
                    </a:srgbClr>
                  </a:outerShdw>
                </a:effectLst>
              </a:rPr>
              <a:t> </a:t>
            </a:r>
            <a:r>
              <a:rPr lang="es-ES" b="1" dirty="0">
                <a:solidFill>
                  <a:schemeClr val="accent1">
                    <a:lumMod val="75000"/>
                  </a:schemeClr>
                </a:solidFill>
                <a:effectLst>
                  <a:outerShdw blurRad="38100" dist="38100" dir="2700000" algn="tl">
                    <a:srgbClr val="000000">
                      <a:alpha val="43137"/>
                    </a:srgbClr>
                  </a:outerShdw>
                </a:effectLst>
              </a:rPr>
              <a:t>Taller práctico sobre NIA-ES 260 y su relación con las NIA-ES 315, 450, 700 y 701: tipos de cuestiones clave que comunicar y cómo planificarlas</a:t>
            </a:r>
            <a:r>
              <a:rPr lang="es-ES" dirty="0">
                <a:solidFill>
                  <a:schemeClr val="accent1">
                    <a:lumMod val="75000"/>
                  </a:schemeClr>
                </a:solidFill>
              </a:rPr>
              <a:t>	</a:t>
            </a:r>
          </a:p>
        </p:txBody>
      </p:sp>
    </p:spTree>
    <p:extLst>
      <p:ext uri="{BB962C8B-B14F-4D97-AF65-F5344CB8AC3E}">
        <p14:creationId xmlns:p14="http://schemas.microsoft.com/office/powerpoint/2010/main" val="590124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a:xfrm>
            <a:off x="467544" y="1628800"/>
            <a:ext cx="8229600" cy="4525963"/>
          </a:xfrm>
        </p:spPr>
        <p:txBody>
          <a:bodyPr>
            <a:normAutofit fontScale="47500" lnSpcReduction="20000"/>
          </a:bodyPr>
          <a:lstStyle/>
          <a:p>
            <a:pPr marL="0" indent="0" algn="ctr">
              <a:buNone/>
            </a:pPr>
            <a:r>
              <a:rPr lang="es-ES" dirty="0">
                <a:effectLst>
                  <a:outerShdw blurRad="38100" dist="38100" dir="2700000" algn="tl">
                    <a:srgbClr val="000000">
                      <a:alpha val="43137"/>
                    </a:srgbClr>
                  </a:outerShdw>
                </a:effectLst>
              </a:rPr>
              <a:t>¿POR QUÉ ME PARECE MUY BUENA ESTA NIA?</a:t>
            </a:r>
          </a:p>
          <a:p>
            <a:pPr marL="0" indent="0" algn="ctr">
              <a:buNone/>
            </a:pPr>
            <a:endParaRPr lang="es-ES" dirty="0">
              <a:effectLst>
                <a:outerShdw blurRad="38100" dist="38100" dir="2700000" algn="tl">
                  <a:srgbClr val="000000">
                    <a:alpha val="43137"/>
                  </a:srgbClr>
                </a:outerShdw>
              </a:effectLst>
            </a:endParaRPr>
          </a:p>
          <a:p>
            <a:pPr marL="0" indent="0">
              <a:buNone/>
            </a:pPr>
            <a:r>
              <a:rPr lang="es-ES" dirty="0"/>
              <a:t>Pues porque aprovecho esta comunicación para:</a:t>
            </a:r>
          </a:p>
          <a:p>
            <a:pPr marL="0" lvl="0" indent="0">
              <a:buNone/>
            </a:pPr>
            <a:r>
              <a:rPr lang="es-ES" dirty="0"/>
              <a:t>1. Explicarle al Consejo de Administración en que consiste una auditoria, que muchas     veces no tiene ni idea de lo todas las tareas que hay que hacer, y LIMITO mis responsabilidades.</a:t>
            </a:r>
          </a:p>
          <a:p>
            <a:pPr marL="0" lvl="0" indent="0">
              <a:buNone/>
            </a:pPr>
            <a:r>
              <a:rPr lang="es-ES" dirty="0"/>
              <a:t>2. Le comunico mi independencia y la de mi equipo de trabajo, con lo cual cumplo con la normativa de Independencia de la LAC y con mi SCCIA.</a:t>
            </a:r>
          </a:p>
          <a:p>
            <a:pPr marL="0" lvl="0" indent="0">
              <a:buNone/>
            </a:pPr>
            <a:r>
              <a:rPr lang="es-ES" dirty="0"/>
              <a:t>3. Les comunico que empiezo la Auditoría con saldos provisionales, lo que indudablemente implica que la Dirección tenga que hacer cambios y/o ajustes en las cuentas sin mi intervención y que puede que también los haga yo.</a:t>
            </a:r>
          </a:p>
          <a:p>
            <a:pPr marL="0" lvl="0" indent="0">
              <a:buNone/>
            </a:pPr>
            <a:r>
              <a:rPr lang="es-ES" dirty="0"/>
              <a:t>4. Les explico lo que es la IRI, que entre otras cosas les recuerda, su responsabilidad en la correcta formulación de CCAA y del mantenimiento de un Control Interno adecuado. NO SOMOS INFALIBLES.</a:t>
            </a:r>
          </a:p>
          <a:p>
            <a:pPr marL="0" lvl="0" indent="0">
              <a:buNone/>
            </a:pPr>
            <a:r>
              <a:rPr lang="es-ES" dirty="0"/>
              <a:t>5. Les comunico las horas que han contratado para hacer el trabajo.</a:t>
            </a:r>
          </a:p>
          <a:p>
            <a:pPr marL="0" lvl="0" indent="0">
              <a:buNone/>
            </a:pPr>
            <a:r>
              <a:rPr lang="es-ES" dirty="0"/>
              <a:t>6. Les comunico que la responsabilidad frente al Fraude es principalmente suya y que mis procedimientos NO ESTAN DISEÑADOS, específicamente para detectar el Fraude. </a:t>
            </a:r>
          </a:p>
          <a:p>
            <a:pPr marL="0" indent="0">
              <a:buNone/>
            </a:pPr>
            <a:r>
              <a:rPr lang="es-ES" dirty="0"/>
              <a:t>7. AMRA, KAM: Centro el balón y les obliga a ellos o a la Dirección al trabajar en esos aspectos, deja de ser un problema del “quisquilloso Auditor”, para ser un problema en el que se tienen que involucrar.</a:t>
            </a:r>
          </a:p>
        </p:txBody>
      </p:sp>
      <p:pic>
        <p:nvPicPr>
          <p:cNvPr id="4" name="Picture 2">
            <a:extLst>
              <a:ext uri="{FF2B5EF4-FFF2-40B4-BE49-F238E27FC236}">
                <a16:creationId xmlns:a16="http://schemas.microsoft.com/office/drawing/2014/main" id="{AC12ECEB-001B-4DCF-9F99-3999B0B2A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69105"/>
            <a:ext cx="2088232" cy="117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460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normAutofit fontScale="55000" lnSpcReduction="20000"/>
          </a:bodyPr>
          <a:lstStyle/>
          <a:p>
            <a:pPr marL="0" indent="0" algn="ctr">
              <a:buNone/>
            </a:pPr>
            <a:r>
              <a:rPr lang="es-ES" dirty="0">
                <a:effectLst>
                  <a:outerShdw blurRad="38100" dist="38100" dir="2700000" algn="tl">
                    <a:srgbClr val="000000">
                      <a:alpha val="43137"/>
                    </a:srgbClr>
                  </a:outerShdw>
                </a:effectLst>
              </a:rPr>
              <a:t>¿POR QUÉ ME PARECE MUY BUENA ESTA NIA?</a:t>
            </a:r>
          </a:p>
          <a:p>
            <a:pPr marL="0" indent="0">
              <a:buNone/>
            </a:pPr>
            <a:endParaRPr lang="es-ES" dirty="0">
              <a:effectLst>
                <a:outerShdw blurRad="38100" dist="38100" dir="2700000" algn="tl">
                  <a:srgbClr val="000000">
                    <a:alpha val="43137"/>
                  </a:srgbClr>
                </a:outerShdw>
              </a:effectLst>
            </a:endParaRPr>
          </a:p>
          <a:p>
            <a:pPr marL="0" lvl="0" indent="0">
              <a:buNone/>
            </a:pPr>
            <a:r>
              <a:rPr lang="es-ES" dirty="0"/>
              <a:t>8. Me abro la puerta para mejorarles el Control Interno, pero limito mi responsabilidad frente a él.</a:t>
            </a:r>
          </a:p>
          <a:p>
            <a:pPr marL="0" lvl="0" indent="0">
              <a:buNone/>
            </a:pPr>
            <a:r>
              <a:rPr lang="es-ES" dirty="0"/>
              <a:t>9. Les comunico que si hay ajustes y se pasan, no les comunico por escrito nada, aunque sí en la reunión final con ellos. Si por el contrario hay ajustes y la dirección no los pasa-------</a:t>
            </a:r>
            <a:r>
              <a:rPr lang="es-ES" dirty="0">
                <a:sym typeface="Wingdings"/>
              </a:rPr>
              <a:t></a:t>
            </a:r>
            <a:r>
              <a:rPr lang="es-ES" dirty="0"/>
              <a:t> No los describo, directamente les planteo el efecto en la Opinión. En realidad los que hacen las CCAA son la Dirección, no el Consejo y por ello ya les digo el efecto en su responsabilidad con respecto a la imagen fiel. </a:t>
            </a:r>
          </a:p>
          <a:p>
            <a:pPr marL="0" lvl="0" indent="0">
              <a:buNone/>
            </a:pPr>
            <a:r>
              <a:rPr lang="es-ES" dirty="0"/>
              <a:t>10. Me abro la puerta a exigir información en la memoria desde el inicio de la auditoría, no en el último momento, si yo lo considero necesario y la Dirección no.</a:t>
            </a:r>
          </a:p>
          <a:p>
            <a:pPr marL="0" lvl="0" indent="0">
              <a:buNone/>
            </a:pPr>
            <a:r>
              <a:rPr lang="es-ES" dirty="0"/>
              <a:t>11. Tengo la oportunidad de señalarles las dificultades significativas:</a:t>
            </a:r>
          </a:p>
          <a:p>
            <a:pPr marL="457200" lvl="1" indent="0">
              <a:buNone/>
            </a:pPr>
            <a:r>
              <a:rPr lang="es-ES" dirty="0"/>
              <a:t>a) Plazo Corto.</a:t>
            </a:r>
          </a:p>
          <a:p>
            <a:pPr marL="457200" lvl="1" indent="0">
              <a:buNone/>
            </a:pPr>
            <a:r>
              <a:rPr lang="es-ES" dirty="0"/>
              <a:t>b) Retrasos.</a:t>
            </a:r>
          </a:p>
          <a:p>
            <a:pPr lvl="1"/>
            <a:r>
              <a:rPr lang="es-ES" dirty="0"/>
              <a:t>Retrasos en la entrega del Informe.</a:t>
            </a:r>
          </a:p>
          <a:p>
            <a:pPr lvl="0"/>
            <a:r>
              <a:rPr lang="es-ES" dirty="0"/>
              <a:t>Borrador de Informe para que formulen “bien”.</a:t>
            </a:r>
          </a:p>
          <a:p>
            <a:pPr lvl="0"/>
            <a:r>
              <a:rPr lang="es-ES" dirty="0"/>
              <a:t>Si mi esfuerzo es superior en Horas de Trabajo al previsto, abro la posibilidad de Aumentar Honorarios.</a:t>
            </a:r>
          </a:p>
          <a:p>
            <a:pPr marL="457200" lvl="1" indent="0">
              <a:buNone/>
            </a:pPr>
            <a:endParaRPr lang="es-ES" dirty="0"/>
          </a:p>
          <a:p>
            <a:pPr marL="0" indent="0">
              <a:buNone/>
            </a:pPr>
            <a:endParaRPr lang="es-ES" dirty="0"/>
          </a:p>
          <a:p>
            <a:endParaRPr lang="es-ES" dirty="0"/>
          </a:p>
        </p:txBody>
      </p:sp>
      <p:pic>
        <p:nvPicPr>
          <p:cNvPr id="4" name="Picture 2">
            <a:extLst>
              <a:ext uri="{FF2B5EF4-FFF2-40B4-BE49-F238E27FC236}">
                <a16:creationId xmlns:a16="http://schemas.microsoft.com/office/drawing/2014/main" id="{85DED518-7F3C-4ACA-B49A-AA70AEA80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69105"/>
            <a:ext cx="2088232" cy="117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881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R&amp;L4\AppData\Local\Microsoft\Windows\INetCache\IE\1QSQ90L1\asesoria_fin0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580" y="4869160"/>
            <a:ext cx="2027612" cy="1722884"/>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R&amp;L4\AppData\Local\Microsoft\Windows\INetCache\IE\B5KZM6YP\motivar-empleados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0" y="3824312"/>
            <a:ext cx="2413000" cy="2413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R&amp;L4\AppData\Local\Microsoft\Windows\INetCache\IE\B5KZM6YP\relaciones-publicas[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4" y="1556792"/>
            <a:ext cx="1622942" cy="124288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a:xfrm>
            <a:off x="395536" y="1628800"/>
            <a:ext cx="8229600" cy="4525963"/>
          </a:xfrm>
        </p:spPr>
        <p:txBody>
          <a:bodyPr>
            <a:normAutofit fontScale="55000" lnSpcReduction="20000"/>
          </a:bodyPr>
          <a:lstStyle/>
          <a:p>
            <a:pPr marL="0" lvl="0" indent="0">
              <a:buNone/>
            </a:pPr>
            <a:r>
              <a:rPr lang="es-ES" dirty="0"/>
              <a:t>1. Dando la oportunidad de relacionarnos de una manera más </a:t>
            </a:r>
          </a:p>
          <a:p>
            <a:pPr marL="0" lvl="0" indent="0">
              <a:buNone/>
            </a:pPr>
            <a:r>
              <a:rPr lang="es-ES" dirty="0"/>
              <a:t>     “profesional” con el cliente.</a:t>
            </a:r>
          </a:p>
          <a:p>
            <a:pPr marL="0" lvl="0" indent="0">
              <a:buNone/>
            </a:pPr>
            <a:endParaRPr lang="es-ES" dirty="0"/>
          </a:p>
          <a:p>
            <a:pPr marL="0" lvl="0" indent="0">
              <a:buNone/>
            </a:pPr>
            <a:endParaRPr lang="es-ES" dirty="0"/>
          </a:p>
          <a:p>
            <a:pPr marL="0" lvl="0" indent="0">
              <a:buNone/>
            </a:pPr>
            <a:endParaRPr lang="es-ES" dirty="0"/>
          </a:p>
          <a:p>
            <a:pPr marL="0" lvl="0" indent="0">
              <a:buNone/>
            </a:pPr>
            <a:r>
              <a:rPr lang="es-ES" dirty="0"/>
              <a:t>2. Traslado al cliente al comunicarles las KAM, el problema y no nos lo tenemos que “comer” nosotros solos con la dirección financiera y/o Dirección y les aviso de la consecuencia en el Informe de que haya un problema.</a:t>
            </a:r>
          </a:p>
          <a:p>
            <a:pPr marL="0" lvl="0" indent="0">
              <a:buNone/>
            </a:pPr>
            <a:r>
              <a:rPr lang="es-ES" dirty="0"/>
              <a:t>3. Nos da poder frente a la Gerencia y Dirección Financiera al darnos acceso directo con el Consejo.</a:t>
            </a:r>
          </a:p>
          <a:p>
            <a:pPr marL="0" lvl="0" indent="0">
              <a:buNone/>
            </a:pPr>
            <a:r>
              <a:rPr lang="es-ES" dirty="0"/>
              <a:t>4. Me permite darle más valor añadido al cliente y a los usuarios de las CCAA por los AMRA, KAM.</a:t>
            </a:r>
          </a:p>
          <a:p>
            <a:pPr marL="0" lvl="0" indent="0">
              <a:buNone/>
            </a:pPr>
            <a:r>
              <a:rPr lang="es-ES" dirty="0"/>
              <a:t>5. Limito y reparto la responsabilidad con el Consejo y Dirección de que exista fraude no detectado por mi auditoría.</a:t>
            </a:r>
          </a:p>
          <a:p>
            <a:pPr marL="0" lvl="0" indent="0">
              <a:buNone/>
            </a:pPr>
            <a:r>
              <a:rPr lang="es-ES" dirty="0"/>
              <a:t>6. Ahorro trabajo y tiempo de ejecución en la auditoría. (Discutible) NIAS 330.3 y 330.14,15 Y 21</a:t>
            </a:r>
          </a:p>
          <a:p>
            <a:pPr marL="0" indent="0">
              <a:buNone/>
            </a:pPr>
            <a:endParaRPr lang="es-ES" dirty="0"/>
          </a:p>
        </p:txBody>
      </p:sp>
      <p:pic>
        <p:nvPicPr>
          <p:cNvPr id="7" name="Picture 2">
            <a:extLst>
              <a:ext uri="{FF2B5EF4-FFF2-40B4-BE49-F238E27FC236}">
                <a16:creationId xmlns:a16="http://schemas.microsoft.com/office/drawing/2014/main" id="{7E8BD0AA-1ADD-424A-A9F1-46D015951E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169105"/>
            <a:ext cx="2088232" cy="117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to 3">
            <a:extLst>
              <a:ext uri="{FF2B5EF4-FFF2-40B4-BE49-F238E27FC236}">
                <a16:creationId xmlns:a16="http://schemas.microsoft.com/office/drawing/2014/main" id="{A97A43AF-07BC-4B31-A6F9-33B99084387A}"/>
              </a:ext>
            </a:extLst>
          </p:cNvPr>
          <p:cNvGraphicFramePr>
            <a:graphicFrameLocks noChangeAspect="1"/>
          </p:cNvGraphicFramePr>
          <p:nvPr>
            <p:extLst>
              <p:ext uri="{D42A27DB-BD31-4B8C-83A1-F6EECF244321}">
                <p14:modId xmlns:p14="http://schemas.microsoft.com/office/powerpoint/2010/main" val="2246649455"/>
              </p:ext>
            </p:extLst>
          </p:nvPr>
        </p:nvGraphicFramePr>
        <p:xfrm>
          <a:off x="4114800" y="5841008"/>
          <a:ext cx="914400" cy="771525"/>
        </p:xfrm>
        <a:graphic>
          <a:graphicData uri="http://schemas.openxmlformats.org/presentationml/2006/ole">
            <mc:AlternateContent xmlns:mc="http://schemas.openxmlformats.org/markup-compatibility/2006">
              <mc:Choice xmlns:v="urn:schemas-microsoft-com:vml" Requires="v">
                <p:oleObj spid="_x0000_s1027" name="Acrobat Document" showAsIcon="1" r:id="rId7" imgW="914400" imgH="771480" progId="AcroExch.Document.DC">
                  <p:embed/>
                </p:oleObj>
              </mc:Choice>
              <mc:Fallback>
                <p:oleObj name="Acrobat Document" showAsIcon="1" r:id="rId7" imgW="914400" imgH="771480" progId="AcroExch.Document.DC">
                  <p:embed/>
                  <p:pic>
                    <p:nvPicPr>
                      <p:cNvPr id="0" name=""/>
                      <p:cNvPicPr/>
                      <p:nvPr/>
                    </p:nvPicPr>
                    <p:blipFill>
                      <a:blip r:embed="rId8"/>
                      <a:stretch>
                        <a:fillRect/>
                      </a:stretch>
                    </p:blipFill>
                    <p:spPr>
                      <a:xfrm>
                        <a:off x="4114800" y="584100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84472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normAutofit fontScale="85000" lnSpcReduction="20000"/>
          </a:bodyPr>
          <a:lstStyle/>
          <a:p>
            <a:pPr marL="0" indent="0">
              <a:buNone/>
            </a:pPr>
            <a:r>
              <a:rPr lang="es-ES" b="1" u="sng" dirty="0"/>
              <a:t>NIA 701</a:t>
            </a:r>
          </a:p>
          <a:p>
            <a:pPr marL="0" indent="0">
              <a:buNone/>
            </a:pPr>
            <a:r>
              <a:rPr lang="es-ES" b="1" u="sng" dirty="0"/>
              <a:t>Aspectos Importantes a considerar de las AMRA/KAM:</a:t>
            </a:r>
            <a:endParaRPr lang="es-ES" dirty="0"/>
          </a:p>
          <a:p>
            <a:pPr marL="0" indent="0">
              <a:buNone/>
            </a:pPr>
            <a:r>
              <a:rPr lang="es-ES" b="1" u="sng" dirty="0"/>
              <a:t>701.4</a:t>
            </a:r>
            <a:endParaRPr lang="es-ES" dirty="0"/>
          </a:p>
          <a:p>
            <a:pPr marL="0" indent="0">
              <a:buNone/>
            </a:pPr>
            <a:r>
              <a:rPr lang="es-ES" dirty="0"/>
              <a:t>a) No exime de la información que los administradores deben rebelar en CCAA.</a:t>
            </a:r>
          </a:p>
          <a:p>
            <a:pPr marL="0" indent="0">
              <a:buNone/>
            </a:pPr>
            <a:r>
              <a:rPr lang="es-ES" dirty="0"/>
              <a:t>b) No sustituye una salvedad.</a:t>
            </a:r>
          </a:p>
          <a:p>
            <a:pPr marL="0" indent="0">
              <a:buNone/>
            </a:pPr>
            <a:r>
              <a:rPr lang="es-ES" dirty="0"/>
              <a:t>c) No puede contener aspectos relacionados con empresa en funcionamiento, que por su importancia, va en párrafo aparte, bien como énfasis o bien como salvedad.</a:t>
            </a:r>
          </a:p>
          <a:p>
            <a:pPr marL="0" indent="0">
              <a:buNone/>
            </a:pPr>
            <a:r>
              <a:rPr lang="es-ES" dirty="0"/>
              <a:t>d) No constituye una opinión separada sobre cuestiones particulares. ¿De verdad?</a:t>
            </a:r>
          </a:p>
          <a:p>
            <a:pPr marL="0" indent="0">
              <a:buNone/>
            </a:pPr>
            <a:endParaRPr lang="es-ES" dirty="0"/>
          </a:p>
        </p:txBody>
      </p:sp>
      <p:pic>
        <p:nvPicPr>
          <p:cNvPr id="4" name="Picture 2">
            <a:extLst>
              <a:ext uri="{FF2B5EF4-FFF2-40B4-BE49-F238E27FC236}">
                <a16:creationId xmlns:a16="http://schemas.microsoft.com/office/drawing/2014/main" id="{27792704-A960-4A6F-9AB3-0E46A9DD7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69105"/>
            <a:ext cx="2088232" cy="117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9807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pPr marL="0" indent="0">
              <a:buNone/>
            </a:pPr>
            <a:r>
              <a:rPr lang="es-ES" b="1" u="sng" dirty="0"/>
              <a:t>701.5 </a:t>
            </a:r>
            <a:endParaRPr lang="es-ES" dirty="0"/>
          </a:p>
          <a:p>
            <a:pPr marL="0" indent="0">
              <a:buNone/>
            </a:pPr>
            <a:r>
              <a:rPr lang="es-ES" dirty="0"/>
              <a:t>Las AMRA se aplican siempre, en todo tipo de opinión, incluso en la DENEGADA.</a:t>
            </a:r>
          </a:p>
          <a:p>
            <a:pPr marL="0" indent="0">
              <a:buNone/>
            </a:pPr>
            <a:r>
              <a:rPr lang="es-ES" b="1" u="sng" dirty="0"/>
              <a:t>701.8</a:t>
            </a:r>
            <a:endParaRPr lang="es-ES" dirty="0"/>
          </a:p>
          <a:p>
            <a:pPr marL="0" indent="0">
              <a:buNone/>
            </a:pPr>
            <a:r>
              <a:rPr lang="es-ES" dirty="0"/>
              <a:t>Las AMRA se seleccionan entre las cuestiones comunicadas a los responsables de gobierno de la entidad</a:t>
            </a:r>
          </a:p>
        </p:txBody>
      </p:sp>
      <p:pic>
        <p:nvPicPr>
          <p:cNvPr id="4" name="Picture 2">
            <a:extLst>
              <a:ext uri="{FF2B5EF4-FFF2-40B4-BE49-F238E27FC236}">
                <a16:creationId xmlns:a16="http://schemas.microsoft.com/office/drawing/2014/main" id="{7DA12427-6072-4CAE-B730-66AC65F4D1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69105"/>
            <a:ext cx="2088232" cy="117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131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endParaRPr lang="es-E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0314" y="1733334"/>
            <a:ext cx="6684093" cy="387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FF2B5EF4-FFF2-40B4-BE49-F238E27FC236}">
                <a16:creationId xmlns:a16="http://schemas.microsoft.com/office/drawing/2014/main" id="{02E339B5-429E-4099-9F40-878238DE8C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69105"/>
            <a:ext cx="2088232" cy="117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1051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NIA 260 Y 7</a:t>
            </a:r>
          </a:p>
        </p:txBody>
      </p:sp>
      <p:pic>
        <p:nvPicPr>
          <p:cNvPr id="4" name="3 Marcador de contenido"/>
          <p:cNvPicPr>
            <a:picLocks noGrp="1"/>
          </p:cNvPicPr>
          <p:nvPr>
            <p:ph idx="1"/>
          </p:nvPr>
        </p:nvPicPr>
        <p:blipFill rotWithShape="1">
          <a:blip r:embed="rId2" cstate="print"/>
          <a:srcRect l="25924" t="25805" r="10617" b="10960"/>
          <a:stretch/>
        </p:blipFill>
        <p:spPr bwMode="auto">
          <a:xfrm>
            <a:off x="251520" y="1196752"/>
            <a:ext cx="8712967" cy="4929411"/>
          </a:xfrm>
          <a:prstGeom prst="rect">
            <a:avLst/>
          </a:prstGeom>
          <a:ln>
            <a:noFill/>
          </a:ln>
          <a:extLst>
            <a:ext uri="{53640926-AAD7-44D8-BBD7-CCE9431645EC}">
              <a14:shadowObscured xmlns:a14="http://schemas.microsoft.com/office/drawing/2010/main"/>
            </a:ext>
          </a:extLst>
        </p:spPr>
      </p:pic>
      <p:pic>
        <p:nvPicPr>
          <p:cNvPr id="5" name="Picture 2">
            <a:extLst>
              <a:ext uri="{FF2B5EF4-FFF2-40B4-BE49-F238E27FC236}">
                <a16:creationId xmlns:a16="http://schemas.microsoft.com/office/drawing/2014/main" id="{CBA83A1A-16B3-4009-A066-3BB2201C1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69105"/>
            <a:ext cx="2088232" cy="117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908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NIA 260 Y 7</a:t>
            </a:r>
          </a:p>
        </p:txBody>
      </p:sp>
      <p:sp>
        <p:nvSpPr>
          <p:cNvPr id="3" name="2 Marcador de contenido"/>
          <p:cNvSpPr>
            <a:spLocks noGrp="1"/>
          </p:cNvSpPr>
          <p:nvPr>
            <p:ph idx="1"/>
          </p:nvPr>
        </p:nvSpPr>
        <p:spPr>
          <a:xfrm>
            <a:off x="323528" y="1340768"/>
            <a:ext cx="8496944" cy="5112568"/>
          </a:xfrm>
        </p:spPr>
        <p:txBody>
          <a:bodyPr>
            <a:normAutofit fontScale="62500" lnSpcReduction="20000"/>
          </a:bodyPr>
          <a:lstStyle/>
          <a:p>
            <a:pPr>
              <a:buNone/>
            </a:pPr>
            <a:r>
              <a:rPr lang="es-ES" i="1" dirty="0"/>
              <a:t>	</a:t>
            </a:r>
            <a:r>
              <a:rPr lang="es-ES" dirty="0"/>
              <a:t>701.9 El auditor determinará entre las cuestiones comunicadas a los responsables de gobierno de la entidad aquellas que hayan requerido atención significativa del auditor al realizar la auditoría. Para su determinación, el auditor tendrá en cuenta lo siguiente:</a:t>
            </a:r>
          </a:p>
          <a:p>
            <a:pPr>
              <a:buNone/>
            </a:pPr>
            <a:endParaRPr lang="es-ES" dirty="0"/>
          </a:p>
          <a:p>
            <a:r>
              <a:rPr lang="es-ES" dirty="0"/>
              <a:t>a)a): Las áreas de mayor riesgo valorado de incorrección material, o los riesgos significativos identificados de conformidad con la NIA 315 revisada.28  </a:t>
            </a:r>
          </a:p>
          <a:p>
            <a:pPr>
              <a:buNone/>
            </a:pPr>
            <a:endParaRPr lang="es-ES" dirty="0"/>
          </a:p>
          <a:p>
            <a:r>
              <a:rPr lang="es-ES" dirty="0"/>
              <a:t>a)b): Los juicios significativos del auditor en relación con las áreas de los estados financieros que han requerido juicios significativos de la dirección, incluyendo las estimaciones contables para las que se ha identificado </a:t>
            </a:r>
            <a:r>
              <a:rPr lang="es-ES" sz="3800" dirty="0"/>
              <a:t>un grado elevado de incertidumbre</a:t>
            </a:r>
            <a:r>
              <a:rPr lang="es-ES" dirty="0"/>
              <a:t> en la estimación (Apartados A23 -A24). </a:t>
            </a:r>
          </a:p>
          <a:p>
            <a:endParaRPr lang="es-ES" dirty="0"/>
          </a:p>
          <a:p>
            <a:r>
              <a:rPr lang="es-ES" dirty="0"/>
              <a:t>a)c): El efecto en la auditoría de </a:t>
            </a:r>
            <a:r>
              <a:rPr lang="es-ES" sz="3800" dirty="0"/>
              <a:t>hechos o transacciones significativos </a:t>
            </a:r>
            <a:r>
              <a:rPr lang="es-ES" dirty="0"/>
              <a:t>que han tenido lugar durante el </a:t>
            </a:r>
            <a:r>
              <a:rPr lang="es-ES" sz="3800" dirty="0"/>
              <a:t>período</a:t>
            </a:r>
            <a:r>
              <a:rPr lang="es-ES" dirty="0"/>
              <a:t>.</a:t>
            </a:r>
          </a:p>
          <a:p>
            <a:pPr>
              <a:buNone/>
            </a:pPr>
            <a:endParaRPr lang="es-ES" dirty="0"/>
          </a:p>
        </p:txBody>
      </p:sp>
      <p:pic>
        <p:nvPicPr>
          <p:cNvPr id="4" name="Picture 2">
            <a:extLst>
              <a:ext uri="{FF2B5EF4-FFF2-40B4-BE49-F238E27FC236}">
                <a16:creationId xmlns:a16="http://schemas.microsoft.com/office/drawing/2014/main" id="{1F023874-BA56-4613-ACA0-A87CBE5BB1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69105"/>
            <a:ext cx="2088232" cy="117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1340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NIA 260 Y 7</a:t>
            </a:r>
          </a:p>
        </p:txBody>
      </p:sp>
      <p:sp>
        <p:nvSpPr>
          <p:cNvPr id="3" name="2 Marcador de contenido"/>
          <p:cNvSpPr>
            <a:spLocks noGrp="1"/>
          </p:cNvSpPr>
          <p:nvPr>
            <p:ph idx="1"/>
          </p:nvPr>
        </p:nvSpPr>
        <p:spPr/>
        <p:txBody>
          <a:bodyPr/>
          <a:lstStyle/>
          <a:p>
            <a:r>
              <a:rPr lang="es-ES" i="1" dirty="0"/>
              <a:t>701.10 El auditor determinará entre las cuestiones identificadas de conformidad con el apartado 9 la que han sido de la mayor </a:t>
            </a:r>
            <a:r>
              <a:rPr lang="es-ES" i="1" dirty="0" err="1"/>
              <a:t>significatividad</a:t>
            </a:r>
            <a:r>
              <a:rPr lang="es-ES" i="1" dirty="0"/>
              <a:t> en la auditoría de los estados financieros del período actual y que son, en consecuencia, las cuestiones clave de la auditoría.</a:t>
            </a:r>
            <a:endParaRPr lang="es-ES" dirty="0"/>
          </a:p>
          <a:p>
            <a:endParaRPr lang="es-ES" dirty="0"/>
          </a:p>
        </p:txBody>
      </p:sp>
      <p:pic>
        <p:nvPicPr>
          <p:cNvPr id="4" name="Picture 2">
            <a:extLst>
              <a:ext uri="{FF2B5EF4-FFF2-40B4-BE49-F238E27FC236}">
                <a16:creationId xmlns:a16="http://schemas.microsoft.com/office/drawing/2014/main" id="{7FBFEF5C-5C11-4033-AD71-A155E8BEE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69105"/>
            <a:ext cx="2088232" cy="117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097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NIA 260 Y 7</a:t>
            </a:r>
            <a:br>
              <a:rPr lang="es-ES" dirty="0"/>
            </a:br>
            <a:endParaRPr lang="es-ES" dirty="0"/>
          </a:p>
        </p:txBody>
      </p:sp>
      <p:graphicFrame>
        <p:nvGraphicFramePr>
          <p:cNvPr id="4" name="3 Marcador de contenido"/>
          <p:cNvGraphicFramePr>
            <a:graphicFrameLocks noGrp="1"/>
          </p:cNvGraphicFramePr>
          <p:nvPr>
            <p:ph idx="1"/>
          </p:nvPr>
        </p:nvGraphicFramePr>
        <p:xfrm>
          <a:off x="457200" y="1412776"/>
          <a:ext cx="8229600" cy="4713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115616" y="908720"/>
            <a:ext cx="6912768"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a:t>CONCLUSIONES</a:t>
            </a:r>
          </a:p>
        </p:txBody>
      </p:sp>
      <p:pic>
        <p:nvPicPr>
          <p:cNvPr id="5" name="Picture 2">
            <a:extLst>
              <a:ext uri="{FF2B5EF4-FFF2-40B4-BE49-F238E27FC236}">
                <a16:creationId xmlns:a16="http://schemas.microsoft.com/office/drawing/2014/main" id="{092ED9AE-7ABE-4CC7-90C1-93B30431E71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0232" y="169105"/>
            <a:ext cx="864096" cy="487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7631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800" b="1" dirty="0">
                <a:solidFill>
                  <a:schemeClr val="accent1">
                    <a:lumMod val="75000"/>
                  </a:schemeClr>
                </a:solidFill>
                <a:latin typeface="Gadugi" panose="020B0502040204020203" pitchFamily="34" charset="0"/>
                <a:ea typeface="Gadugi" panose="020B0502040204020203" pitchFamily="34" charset="0"/>
              </a:rPr>
              <a:t>NIA 260 Y 7</a:t>
            </a:r>
          </a:p>
        </p:txBody>
      </p:sp>
      <p:sp>
        <p:nvSpPr>
          <p:cNvPr id="3" name="2 Marcador de contenido"/>
          <p:cNvSpPr>
            <a:spLocks noGrp="1"/>
          </p:cNvSpPr>
          <p:nvPr>
            <p:ph idx="1"/>
          </p:nvPr>
        </p:nvSpPr>
        <p:spPr/>
        <p:txBody>
          <a:bodyPr/>
          <a:lstStyle/>
          <a:p>
            <a:pPr marL="0" indent="0">
              <a:buNone/>
            </a:pPr>
            <a:r>
              <a:rPr lang="es-ES" dirty="0"/>
              <a:t>Introducción</a:t>
            </a:r>
          </a:p>
          <a:p>
            <a:pPr marL="0" indent="0">
              <a:buNone/>
            </a:pPr>
            <a:endParaRPr lang="es-ES" dirty="0"/>
          </a:p>
          <a:p>
            <a:pPr marL="0" indent="0">
              <a:buNone/>
            </a:pPr>
            <a:r>
              <a:rPr lang="es-ES" dirty="0"/>
              <a:t>Cambios fundamentales en el planteamiento de nuestros servicios de auditoría tras la aplicación de las NIAS 701 y 260. Otra Visión.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69105"/>
            <a:ext cx="2088232" cy="117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263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NIA 260 Y 7</a:t>
            </a:r>
          </a:p>
        </p:txBody>
      </p:sp>
      <p:sp>
        <p:nvSpPr>
          <p:cNvPr id="3" name="2 Marcador de contenido"/>
          <p:cNvSpPr>
            <a:spLocks noGrp="1"/>
          </p:cNvSpPr>
          <p:nvPr>
            <p:ph idx="1"/>
          </p:nvPr>
        </p:nvSpPr>
        <p:spPr/>
        <p:txBody>
          <a:bodyPr/>
          <a:lstStyle/>
          <a:p>
            <a:r>
              <a:rPr lang="es-ES" dirty="0"/>
              <a:t>OJO! SIN CONSIDERAR EL CONTROL INTERNO, ES DECIR, SOLO EL RIESGO INHERENTE Y EL RIESGO SUSTANTIVO</a:t>
            </a:r>
          </a:p>
          <a:p>
            <a:endParaRPr lang="es-ES" dirty="0"/>
          </a:p>
        </p:txBody>
      </p:sp>
      <p:pic>
        <p:nvPicPr>
          <p:cNvPr id="4" name="Picture 2">
            <a:extLst>
              <a:ext uri="{FF2B5EF4-FFF2-40B4-BE49-F238E27FC236}">
                <a16:creationId xmlns:a16="http://schemas.microsoft.com/office/drawing/2014/main" id="{8A1B78FC-BBD6-4832-9B55-048597404D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69105"/>
            <a:ext cx="2088232" cy="117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Objeto 5">
            <a:extLst>
              <a:ext uri="{FF2B5EF4-FFF2-40B4-BE49-F238E27FC236}">
                <a16:creationId xmlns:a16="http://schemas.microsoft.com/office/drawing/2014/main" id="{91B87466-2795-49DD-920C-D555818E16BA}"/>
              </a:ext>
            </a:extLst>
          </p:cNvPr>
          <p:cNvGraphicFramePr>
            <a:graphicFrameLocks noChangeAspect="1"/>
          </p:cNvGraphicFramePr>
          <p:nvPr>
            <p:extLst>
              <p:ext uri="{D42A27DB-BD31-4B8C-83A1-F6EECF244321}">
                <p14:modId xmlns:p14="http://schemas.microsoft.com/office/powerpoint/2010/main" val="4025263326"/>
              </p:ext>
            </p:extLst>
          </p:nvPr>
        </p:nvGraphicFramePr>
        <p:xfrm>
          <a:off x="4114800" y="4077072"/>
          <a:ext cx="914400" cy="771525"/>
        </p:xfrm>
        <a:graphic>
          <a:graphicData uri="http://schemas.openxmlformats.org/presentationml/2006/ole">
            <mc:AlternateContent xmlns:mc="http://schemas.openxmlformats.org/markup-compatibility/2006">
              <mc:Choice xmlns:v="urn:schemas-microsoft-com:vml" Requires="v">
                <p:oleObj spid="_x0000_s2051" name="Acrobat Document" showAsIcon="1" r:id="rId4" imgW="914400" imgH="771480" progId="AcroExch.Document.DC">
                  <p:embed/>
                </p:oleObj>
              </mc:Choice>
              <mc:Fallback>
                <p:oleObj name="Acrobat Document" showAsIcon="1" r:id="rId4" imgW="914400" imgH="771480" progId="AcroExch.Document.DC">
                  <p:embed/>
                  <p:pic>
                    <p:nvPicPr>
                      <p:cNvPr id="0" name=""/>
                      <p:cNvPicPr/>
                      <p:nvPr/>
                    </p:nvPicPr>
                    <p:blipFill>
                      <a:blip r:embed="rId5"/>
                      <a:stretch>
                        <a:fillRect/>
                      </a:stretch>
                    </p:blipFill>
                    <p:spPr>
                      <a:xfrm>
                        <a:off x="4114800" y="4077072"/>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793785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a:t>NIA 315, 27 28 Y 29</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057631625"/>
              </p:ext>
            </p:extLst>
          </p:nvPr>
        </p:nvGraphicFramePr>
        <p:xfrm>
          <a:off x="827584" y="1523170"/>
          <a:ext cx="7344816" cy="5021873"/>
        </p:xfrm>
        <a:graphic>
          <a:graphicData uri="http://schemas.openxmlformats.org/drawingml/2006/table">
            <a:tbl>
              <a:tblPr firstRow="1" firstCol="1" bandRow="1">
                <a:tableStyleId>{5C22544A-7EE6-4342-B048-85BDC9FD1C3A}</a:tableStyleId>
              </a:tblPr>
              <a:tblGrid>
                <a:gridCol w="2804571">
                  <a:extLst>
                    <a:ext uri="{9D8B030D-6E8A-4147-A177-3AD203B41FA5}">
                      <a16:colId xmlns:a16="http://schemas.microsoft.com/office/drawing/2014/main" val="20000"/>
                    </a:ext>
                  </a:extLst>
                </a:gridCol>
                <a:gridCol w="2467077">
                  <a:extLst>
                    <a:ext uri="{9D8B030D-6E8A-4147-A177-3AD203B41FA5}">
                      <a16:colId xmlns:a16="http://schemas.microsoft.com/office/drawing/2014/main" val="20001"/>
                    </a:ext>
                  </a:extLst>
                </a:gridCol>
                <a:gridCol w="2073168">
                  <a:extLst>
                    <a:ext uri="{9D8B030D-6E8A-4147-A177-3AD203B41FA5}">
                      <a16:colId xmlns:a16="http://schemas.microsoft.com/office/drawing/2014/main" val="20002"/>
                    </a:ext>
                  </a:extLst>
                </a:gridCol>
              </a:tblGrid>
              <a:tr h="256667">
                <a:tc>
                  <a:txBody>
                    <a:bodyPr/>
                    <a:lstStyle/>
                    <a:p>
                      <a:pPr>
                        <a:lnSpc>
                          <a:spcPct val="150000"/>
                        </a:lnSpc>
                        <a:spcAft>
                          <a:spcPts val="0"/>
                        </a:spcAft>
                        <a:tabLst>
                          <a:tab pos="4095750" algn="l"/>
                        </a:tabLst>
                      </a:pPr>
                      <a:r>
                        <a:rPr lang="es-ES" sz="1200" dirty="0">
                          <a:effectLst/>
                        </a:rPr>
                        <a:t>AMRA</a:t>
                      </a:r>
                      <a:endParaRPr lang="es-ES" sz="1200" dirty="0">
                        <a:effectLst/>
                        <a:latin typeface="Times New Roman"/>
                        <a:ea typeface="Calibri"/>
                        <a:cs typeface="Times New Roman"/>
                      </a:endParaRPr>
                    </a:p>
                  </a:txBody>
                  <a:tcPr marL="40410" marR="40410" marT="0" marB="0"/>
                </a:tc>
                <a:tc>
                  <a:txBody>
                    <a:bodyPr/>
                    <a:lstStyle/>
                    <a:p>
                      <a:pPr>
                        <a:lnSpc>
                          <a:spcPct val="150000"/>
                        </a:lnSpc>
                        <a:spcAft>
                          <a:spcPts val="0"/>
                        </a:spcAft>
                        <a:tabLst>
                          <a:tab pos="4095750" algn="l"/>
                        </a:tabLst>
                      </a:pPr>
                      <a:r>
                        <a:rPr lang="es-ES" sz="1200">
                          <a:effectLst/>
                        </a:rPr>
                        <a:t>Riesgos Sugeridos</a:t>
                      </a:r>
                      <a:endParaRPr lang="es-ES" sz="1200">
                        <a:effectLst/>
                        <a:latin typeface="Times New Roman"/>
                        <a:ea typeface="Calibri"/>
                        <a:cs typeface="Times New Roman"/>
                      </a:endParaRPr>
                    </a:p>
                  </a:txBody>
                  <a:tcPr marL="40410" marR="40410" marT="0" marB="0"/>
                </a:tc>
                <a:tc>
                  <a:txBody>
                    <a:bodyPr/>
                    <a:lstStyle/>
                    <a:p>
                      <a:pPr>
                        <a:lnSpc>
                          <a:spcPct val="150000"/>
                        </a:lnSpc>
                        <a:spcAft>
                          <a:spcPts val="0"/>
                        </a:spcAft>
                        <a:tabLst>
                          <a:tab pos="4095750" algn="l"/>
                        </a:tabLst>
                      </a:pPr>
                      <a:r>
                        <a:rPr lang="es-ES" sz="1200">
                          <a:effectLst/>
                        </a:rPr>
                        <a:t>CONTROL INTERNO?.</a:t>
                      </a:r>
                      <a:endParaRPr lang="es-ES" sz="1200">
                        <a:effectLst/>
                        <a:latin typeface="Times New Roman"/>
                        <a:ea typeface="Calibri"/>
                        <a:cs typeface="Times New Roman"/>
                      </a:endParaRPr>
                    </a:p>
                  </a:txBody>
                  <a:tcPr marL="40410" marR="40410" marT="0" marB="0"/>
                </a:tc>
                <a:extLst>
                  <a:ext uri="{0D108BD9-81ED-4DB2-BD59-A6C34878D82A}">
                    <a16:rowId xmlns:a16="http://schemas.microsoft.com/office/drawing/2014/main" val="10000"/>
                  </a:ext>
                </a:extLst>
              </a:tr>
              <a:tr h="513335">
                <a:tc>
                  <a:txBody>
                    <a:bodyPr/>
                    <a:lstStyle/>
                    <a:p>
                      <a:pPr>
                        <a:lnSpc>
                          <a:spcPct val="150000"/>
                        </a:lnSpc>
                        <a:spcAft>
                          <a:spcPts val="0"/>
                        </a:spcAft>
                        <a:tabLst>
                          <a:tab pos="4095750" algn="l"/>
                        </a:tabLst>
                      </a:pPr>
                      <a:r>
                        <a:rPr lang="es-ES" sz="1200" dirty="0">
                          <a:effectLst/>
                        </a:rPr>
                        <a:t>FRAUDE</a:t>
                      </a:r>
                    </a:p>
                    <a:p>
                      <a:pPr>
                        <a:lnSpc>
                          <a:spcPct val="150000"/>
                        </a:lnSpc>
                        <a:spcAft>
                          <a:spcPts val="0"/>
                        </a:spcAft>
                        <a:tabLst>
                          <a:tab pos="4095750" algn="l"/>
                        </a:tabLst>
                      </a:pPr>
                      <a:r>
                        <a:rPr lang="es-ES" sz="1200" dirty="0">
                          <a:effectLst/>
                        </a:rPr>
                        <a:t> a)</a:t>
                      </a:r>
                      <a:endParaRPr lang="es-ES" sz="1200" dirty="0">
                        <a:effectLst/>
                        <a:latin typeface="Times New Roman"/>
                        <a:ea typeface="Calibri"/>
                        <a:cs typeface="Times New Roman"/>
                      </a:endParaRPr>
                    </a:p>
                  </a:txBody>
                  <a:tcPr marL="40410" marR="40410" marT="0" marB="0"/>
                </a:tc>
                <a:tc>
                  <a:txBody>
                    <a:bodyPr/>
                    <a:lstStyle/>
                    <a:p>
                      <a:pPr>
                        <a:lnSpc>
                          <a:spcPct val="150000"/>
                        </a:lnSpc>
                        <a:spcAft>
                          <a:spcPts val="0"/>
                        </a:spcAft>
                        <a:tabLst>
                          <a:tab pos="4095750" algn="l"/>
                        </a:tabLst>
                      </a:pPr>
                      <a:r>
                        <a:rPr lang="es-ES" sz="1200">
                          <a:effectLst/>
                        </a:rPr>
                        <a:t>Riesgo Inherente, en todas o algunas áreas</a:t>
                      </a:r>
                      <a:endParaRPr lang="es-ES" sz="1200">
                        <a:effectLst/>
                        <a:latin typeface="Times New Roman"/>
                        <a:ea typeface="Calibri"/>
                        <a:cs typeface="Times New Roman"/>
                      </a:endParaRPr>
                    </a:p>
                  </a:txBody>
                  <a:tcPr marL="40410" marR="40410" marT="0" marB="0"/>
                </a:tc>
                <a:tc>
                  <a:txBody>
                    <a:bodyPr/>
                    <a:lstStyle/>
                    <a:p>
                      <a:pPr>
                        <a:lnSpc>
                          <a:spcPct val="150000"/>
                        </a:lnSpc>
                        <a:spcAft>
                          <a:spcPts val="0"/>
                        </a:spcAft>
                        <a:tabLst>
                          <a:tab pos="4095750" algn="l"/>
                        </a:tabLst>
                      </a:pPr>
                      <a:r>
                        <a:rPr lang="es-ES" sz="1200">
                          <a:effectLst/>
                        </a:rPr>
                        <a:t>CONTROL INTERNO?</a:t>
                      </a:r>
                      <a:endParaRPr lang="es-ES" sz="1200">
                        <a:effectLst/>
                        <a:latin typeface="Times New Roman"/>
                        <a:ea typeface="Calibri"/>
                        <a:cs typeface="Times New Roman"/>
                      </a:endParaRPr>
                    </a:p>
                  </a:txBody>
                  <a:tcPr marL="40410" marR="40410" marT="0" marB="0"/>
                </a:tc>
                <a:extLst>
                  <a:ext uri="{0D108BD9-81ED-4DB2-BD59-A6C34878D82A}">
                    <a16:rowId xmlns:a16="http://schemas.microsoft.com/office/drawing/2014/main" val="10001"/>
                  </a:ext>
                </a:extLst>
              </a:tr>
              <a:tr h="770002">
                <a:tc>
                  <a:txBody>
                    <a:bodyPr/>
                    <a:lstStyle/>
                    <a:p>
                      <a:pPr>
                        <a:lnSpc>
                          <a:spcPct val="150000"/>
                        </a:lnSpc>
                        <a:spcAft>
                          <a:spcPts val="0"/>
                        </a:spcAft>
                        <a:tabLst>
                          <a:tab pos="4095750" algn="l"/>
                        </a:tabLst>
                      </a:pPr>
                      <a:r>
                        <a:rPr lang="es-ES" sz="1200">
                          <a:effectLst/>
                        </a:rPr>
                        <a:t>HECHOS  O  TRANSACCIONES SIGNIFICATIVOS</a:t>
                      </a:r>
                    </a:p>
                    <a:p>
                      <a:pPr>
                        <a:lnSpc>
                          <a:spcPct val="150000"/>
                        </a:lnSpc>
                        <a:spcAft>
                          <a:spcPts val="0"/>
                        </a:spcAft>
                        <a:tabLst>
                          <a:tab pos="4095750" algn="l"/>
                        </a:tabLst>
                      </a:pPr>
                      <a:r>
                        <a:rPr lang="es-ES" sz="1200">
                          <a:effectLst/>
                        </a:rPr>
                        <a:t> c)</a:t>
                      </a:r>
                      <a:endParaRPr lang="es-ES" sz="1200">
                        <a:effectLst/>
                        <a:latin typeface="Times New Roman"/>
                        <a:ea typeface="Calibri"/>
                        <a:cs typeface="Times New Roman"/>
                      </a:endParaRPr>
                    </a:p>
                  </a:txBody>
                  <a:tcPr marL="40410" marR="40410" marT="0" marB="0"/>
                </a:tc>
                <a:tc>
                  <a:txBody>
                    <a:bodyPr/>
                    <a:lstStyle/>
                    <a:p>
                      <a:pPr>
                        <a:lnSpc>
                          <a:spcPct val="150000"/>
                        </a:lnSpc>
                        <a:spcAft>
                          <a:spcPts val="0"/>
                        </a:spcAft>
                        <a:tabLst>
                          <a:tab pos="4095750" algn="l"/>
                        </a:tabLst>
                      </a:pPr>
                      <a:r>
                        <a:rPr lang="es-ES" sz="1200">
                          <a:effectLst/>
                        </a:rPr>
                        <a:t>Riesgo Sustantivo, de análisis al 100% de todas las partidas que superen el RIM</a:t>
                      </a:r>
                      <a:endParaRPr lang="es-ES" sz="1200">
                        <a:effectLst/>
                        <a:latin typeface="Times New Roman"/>
                        <a:ea typeface="Calibri"/>
                        <a:cs typeface="Times New Roman"/>
                      </a:endParaRPr>
                    </a:p>
                  </a:txBody>
                  <a:tcPr marL="40410" marR="40410" marT="0" marB="0"/>
                </a:tc>
                <a:tc>
                  <a:txBody>
                    <a:bodyPr/>
                    <a:lstStyle/>
                    <a:p>
                      <a:pPr>
                        <a:lnSpc>
                          <a:spcPct val="150000"/>
                        </a:lnSpc>
                        <a:spcAft>
                          <a:spcPts val="0"/>
                        </a:spcAft>
                        <a:tabLst>
                          <a:tab pos="4095750" algn="l"/>
                        </a:tabLst>
                      </a:pPr>
                      <a:r>
                        <a:rPr lang="es-ES" sz="1200" dirty="0">
                          <a:effectLst/>
                        </a:rPr>
                        <a:t>CONTROL INTERNO.?</a:t>
                      </a:r>
                      <a:endParaRPr lang="es-ES" sz="1200" dirty="0">
                        <a:effectLst/>
                        <a:latin typeface="Times New Roman"/>
                        <a:ea typeface="Calibri"/>
                        <a:cs typeface="Times New Roman"/>
                      </a:endParaRPr>
                    </a:p>
                  </a:txBody>
                  <a:tcPr marL="40410" marR="40410" marT="0" marB="0"/>
                </a:tc>
                <a:extLst>
                  <a:ext uri="{0D108BD9-81ED-4DB2-BD59-A6C34878D82A}">
                    <a16:rowId xmlns:a16="http://schemas.microsoft.com/office/drawing/2014/main" val="10002"/>
                  </a:ext>
                </a:extLst>
              </a:tr>
              <a:tr h="358433">
                <a:tc>
                  <a:txBody>
                    <a:bodyPr/>
                    <a:lstStyle/>
                    <a:p>
                      <a:pPr>
                        <a:lnSpc>
                          <a:spcPct val="150000"/>
                        </a:lnSpc>
                        <a:spcAft>
                          <a:spcPts val="0"/>
                        </a:spcAft>
                        <a:tabLst>
                          <a:tab pos="4095750" algn="l"/>
                        </a:tabLst>
                      </a:pPr>
                      <a:r>
                        <a:rPr lang="es-ES" sz="1200">
                          <a:effectLst/>
                        </a:rPr>
                        <a:t>COMPLEJIDAD DE LAS TRANSACCIONES a)</a:t>
                      </a:r>
                      <a:endParaRPr lang="es-ES" sz="1200">
                        <a:effectLst/>
                        <a:latin typeface="Times New Roman"/>
                        <a:ea typeface="Calibri"/>
                        <a:cs typeface="Times New Roman"/>
                      </a:endParaRPr>
                    </a:p>
                  </a:txBody>
                  <a:tcPr marL="40410" marR="40410" marT="0" marB="0"/>
                </a:tc>
                <a:tc>
                  <a:txBody>
                    <a:bodyPr/>
                    <a:lstStyle/>
                    <a:p>
                      <a:pPr>
                        <a:lnSpc>
                          <a:spcPct val="150000"/>
                        </a:lnSpc>
                        <a:spcAft>
                          <a:spcPts val="0"/>
                        </a:spcAft>
                        <a:tabLst>
                          <a:tab pos="4095750" algn="l"/>
                        </a:tabLst>
                      </a:pPr>
                      <a:r>
                        <a:rPr lang="es-ES" sz="1200">
                          <a:effectLst/>
                        </a:rPr>
                        <a:t>Riesgo Inherente en todas las áreas.</a:t>
                      </a:r>
                      <a:endParaRPr lang="es-ES" sz="1200">
                        <a:effectLst/>
                        <a:latin typeface="Times New Roman"/>
                        <a:ea typeface="Calibri"/>
                        <a:cs typeface="Times New Roman"/>
                      </a:endParaRPr>
                    </a:p>
                  </a:txBody>
                  <a:tcPr marL="40410" marR="40410" marT="0" marB="0"/>
                </a:tc>
                <a:tc>
                  <a:txBody>
                    <a:bodyPr/>
                    <a:lstStyle/>
                    <a:p>
                      <a:pPr>
                        <a:lnSpc>
                          <a:spcPct val="150000"/>
                        </a:lnSpc>
                        <a:spcAft>
                          <a:spcPts val="0"/>
                        </a:spcAft>
                        <a:tabLst>
                          <a:tab pos="4095750" algn="l"/>
                        </a:tabLst>
                      </a:pPr>
                      <a:r>
                        <a:rPr lang="es-ES" sz="1200">
                          <a:effectLst/>
                        </a:rPr>
                        <a:t>CONTROL INTERNO.?</a:t>
                      </a:r>
                      <a:endParaRPr lang="es-ES" sz="1200">
                        <a:effectLst/>
                        <a:latin typeface="Times New Roman"/>
                        <a:ea typeface="Calibri"/>
                        <a:cs typeface="Times New Roman"/>
                      </a:endParaRPr>
                    </a:p>
                  </a:txBody>
                  <a:tcPr marL="40410" marR="40410" marT="0" marB="0"/>
                </a:tc>
                <a:extLst>
                  <a:ext uri="{0D108BD9-81ED-4DB2-BD59-A6C34878D82A}">
                    <a16:rowId xmlns:a16="http://schemas.microsoft.com/office/drawing/2014/main" val="10003"/>
                  </a:ext>
                </a:extLst>
              </a:tr>
              <a:tr h="770002">
                <a:tc>
                  <a:txBody>
                    <a:bodyPr/>
                    <a:lstStyle/>
                    <a:p>
                      <a:pPr>
                        <a:lnSpc>
                          <a:spcPct val="150000"/>
                        </a:lnSpc>
                        <a:spcAft>
                          <a:spcPts val="0"/>
                        </a:spcAft>
                        <a:tabLst>
                          <a:tab pos="4095750" algn="l"/>
                        </a:tabLst>
                      </a:pPr>
                      <a:r>
                        <a:rPr lang="es-ES" sz="1200">
                          <a:effectLst/>
                        </a:rPr>
                        <a:t>TRANSACCIONES SIGNIFICATIVAS CON PARTES VINCULADAS</a:t>
                      </a:r>
                    </a:p>
                    <a:p>
                      <a:pPr>
                        <a:lnSpc>
                          <a:spcPct val="150000"/>
                        </a:lnSpc>
                        <a:spcAft>
                          <a:spcPts val="0"/>
                        </a:spcAft>
                        <a:tabLst>
                          <a:tab pos="4095750" algn="l"/>
                        </a:tabLst>
                      </a:pPr>
                      <a:r>
                        <a:rPr lang="es-ES" sz="1200">
                          <a:effectLst/>
                        </a:rPr>
                        <a:t>b)</a:t>
                      </a:r>
                      <a:endParaRPr lang="es-ES" sz="1200">
                        <a:effectLst/>
                        <a:latin typeface="Times New Roman"/>
                        <a:ea typeface="Calibri"/>
                        <a:cs typeface="Times New Roman"/>
                      </a:endParaRPr>
                    </a:p>
                  </a:txBody>
                  <a:tcPr marL="40410" marR="40410" marT="0" marB="0"/>
                </a:tc>
                <a:tc>
                  <a:txBody>
                    <a:bodyPr/>
                    <a:lstStyle/>
                    <a:p>
                      <a:pPr>
                        <a:lnSpc>
                          <a:spcPct val="150000"/>
                        </a:lnSpc>
                        <a:spcAft>
                          <a:spcPts val="0"/>
                        </a:spcAft>
                        <a:tabLst>
                          <a:tab pos="4095750" algn="l"/>
                        </a:tabLst>
                      </a:pPr>
                      <a:r>
                        <a:rPr lang="es-ES" sz="1200">
                          <a:effectLst/>
                        </a:rPr>
                        <a:t>Riesgo Sustantivo</a:t>
                      </a:r>
                      <a:endParaRPr lang="es-ES" sz="1200">
                        <a:effectLst/>
                        <a:latin typeface="Times New Roman"/>
                        <a:ea typeface="Calibri"/>
                        <a:cs typeface="Times New Roman"/>
                      </a:endParaRPr>
                    </a:p>
                  </a:txBody>
                  <a:tcPr marL="40410" marR="40410" marT="0" marB="0"/>
                </a:tc>
                <a:tc>
                  <a:txBody>
                    <a:bodyPr/>
                    <a:lstStyle/>
                    <a:p>
                      <a:pPr>
                        <a:lnSpc>
                          <a:spcPct val="150000"/>
                        </a:lnSpc>
                        <a:spcAft>
                          <a:spcPts val="0"/>
                        </a:spcAft>
                        <a:tabLst>
                          <a:tab pos="4095750" algn="l"/>
                        </a:tabLst>
                      </a:pPr>
                      <a:r>
                        <a:rPr lang="es-ES" sz="1200" dirty="0">
                          <a:effectLst/>
                        </a:rPr>
                        <a:t>CONTROL INTERNO.?</a:t>
                      </a:r>
                      <a:endParaRPr lang="es-ES" sz="1200" dirty="0">
                        <a:effectLst/>
                        <a:latin typeface="Times New Roman"/>
                        <a:ea typeface="Calibri"/>
                        <a:cs typeface="Times New Roman"/>
                      </a:endParaRPr>
                    </a:p>
                  </a:txBody>
                  <a:tcPr marL="40410" marR="40410" marT="0" marB="0"/>
                </a:tc>
                <a:extLst>
                  <a:ext uri="{0D108BD9-81ED-4DB2-BD59-A6C34878D82A}">
                    <a16:rowId xmlns:a16="http://schemas.microsoft.com/office/drawing/2014/main" val="10004"/>
                  </a:ext>
                </a:extLst>
              </a:tr>
              <a:tr h="1540004">
                <a:tc>
                  <a:txBody>
                    <a:bodyPr/>
                    <a:lstStyle/>
                    <a:p>
                      <a:pPr>
                        <a:lnSpc>
                          <a:spcPct val="150000"/>
                        </a:lnSpc>
                        <a:spcAft>
                          <a:spcPts val="0"/>
                        </a:spcAft>
                        <a:tabLst>
                          <a:tab pos="4095750" algn="l"/>
                        </a:tabLst>
                      </a:pPr>
                      <a:r>
                        <a:rPr lang="es-ES" sz="1200">
                          <a:effectLst/>
                        </a:rPr>
                        <a:t>SUBJETIVIDAD EN LA MEDICION DE LA INFORMACIÓN FINANCIERA Y EN ESPECIAL AQUELLAS QUE LLEVAN UN ALTO GRADO DE INCERTIDUMBRE </a:t>
                      </a:r>
                    </a:p>
                    <a:p>
                      <a:pPr>
                        <a:lnSpc>
                          <a:spcPct val="150000"/>
                        </a:lnSpc>
                        <a:spcAft>
                          <a:spcPts val="0"/>
                        </a:spcAft>
                        <a:tabLst>
                          <a:tab pos="4095750" algn="l"/>
                        </a:tabLst>
                      </a:pPr>
                      <a:r>
                        <a:rPr lang="es-ES" sz="1200">
                          <a:effectLst/>
                        </a:rPr>
                        <a:t>b)</a:t>
                      </a:r>
                    </a:p>
                    <a:p>
                      <a:pPr>
                        <a:lnSpc>
                          <a:spcPct val="150000"/>
                        </a:lnSpc>
                        <a:spcAft>
                          <a:spcPts val="0"/>
                        </a:spcAft>
                        <a:tabLst>
                          <a:tab pos="4095750" algn="l"/>
                        </a:tabLst>
                      </a:pPr>
                      <a:r>
                        <a:rPr lang="es-ES" sz="1200">
                          <a:effectLst/>
                        </a:rPr>
                        <a:t> </a:t>
                      </a:r>
                      <a:endParaRPr lang="es-ES" sz="1200">
                        <a:effectLst/>
                        <a:latin typeface="Times New Roman"/>
                        <a:ea typeface="Calibri"/>
                        <a:cs typeface="Times New Roman"/>
                      </a:endParaRPr>
                    </a:p>
                  </a:txBody>
                  <a:tcPr marL="40410" marR="40410" marT="0" marB="0"/>
                </a:tc>
                <a:tc>
                  <a:txBody>
                    <a:bodyPr/>
                    <a:lstStyle/>
                    <a:p>
                      <a:pPr>
                        <a:lnSpc>
                          <a:spcPct val="150000"/>
                        </a:lnSpc>
                        <a:spcAft>
                          <a:spcPts val="0"/>
                        </a:spcAft>
                        <a:tabLst>
                          <a:tab pos="4095750" algn="l"/>
                        </a:tabLst>
                      </a:pPr>
                      <a:r>
                        <a:rPr lang="es-ES" sz="1200">
                          <a:effectLst/>
                        </a:rPr>
                        <a:t>Riesgo Sustantivo</a:t>
                      </a:r>
                      <a:endParaRPr lang="es-ES" sz="1200">
                        <a:effectLst/>
                        <a:latin typeface="Times New Roman"/>
                        <a:ea typeface="Calibri"/>
                        <a:cs typeface="Times New Roman"/>
                      </a:endParaRPr>
                    </a:p>
                  </a:txBody>
                  <a:tcPr marL="40410" marR="40410" marT="0" marB="0"/>
                </a:tc>
                <a:tc>
                  <a:txBody>
                    <a:bodyPr/>
                    <a:lstStyle/>
                    <a:p>
                      <a:pPr>
                        <a:lnSpc>
                          <a:spcPct val="150000"/>
                        </a:lnSpc>
                        <a:spcAft>
                          <a:spcPts val="0"/>
                        </a:spcAft>
                        <a:tabLst>
                          <a:tab pos="4095750" algn="l"/>
                        </a:tabLst>
                      </a:pPr>
                      <a:r>
                        <a:rPr lang="es-ES" sz="1200" dirty="0">
                          <a:effectLst/>
                        </a:rPr>
                        <a:t>CONTROL INTERNO.?</a:t>
                      </a:r>
                      <a:endParaRPr lang="es-ES" sz="1200" dirty="0">
                        <a:effectLst/>
                        <a:latin typeface="Times New Roman"/>
                        <a:ea typeface="Calibri"/>
                        <a:cs typeface="Times New Roman"/>
                      </a:endParaRPr>
                    </a:p>
                  </a:txBody>
                  <a:tcPr marL="40410" marR="40410" marT="0" marB="0"/>
                </a:tc>
                <a:extLst>
                  <a:ext uri="{0D108BD9-81ED-4DB2-BD59-A6C34878D82A}">
                    <a16:rowId xmlns:a16="http://schemas.microsoft.com/office/drawing/2014/main" val="10005"/>
                  </a:ext>
                </a:extLst>
              </a:tr>
              <a:tr h="537649">
                <a:tc>
                  <a:txBody>
                    <a:bodyPr/>
                    <a:lstStyle/>
                    <a:p>
                      <a:pPr>
                        <a:lnSpc>
                          <a:spcPct val="150000"/>
                        </a:lnSpc>
                        <a:spcAft>
                          <a:spcPts val="0"/>
                        </a:spcAft>
                        <a:tabLst>
                          <a:tab pos="4095750" algn="l"/>
                        </a:tabLst>
                      </a:pPr>
                      <a:r>
                        <a:rPr lang="es-ES" sz="1200" dirty="0">
                          <a:effectLst/>
                        </a:rPr>
                        <a:t>TRANSACCIONES SIGNIFICATIVAS</a:t>
                      </a:r>
                    </a:p>
                    <a:p>
                      <a:pPr>
                        <a:lnSpc>
                          <a:spcPct val="150000"/>
                        </a:lnSpc>
                        <a:spcAft>
                          <a:spcPts val="0"/>
                        </a:spcAft>
                        <a:tabLst>
                          <a:tab pos="4095750" algn="l"/>
                        </a:tabLst>
                      </a:pPr>
                      <a:r>
                        <a:rPr lang="es-ES" sz="1200" dirty="0">
                          <a:effectLst/>
                        </a:rPr>
                        <a:t> c)</a:t>
                      </a:r>
                      <a:endParaRPr lang="es-ES" sz="1200" dirty="0">
                        <a:effectLst/>
                        <a:latin typeface="Times New Roman"/>
                        <a:ea typeface="Calibri"/>
                        <a:cs typeface="Times New Roman"/>
                      </a:endParaRPr>
                    </a:p>
                  </a:txBody>
                  <a:tcPr marL="40410" marR="40410" marT="0" marB="0"/>
                </a:tc>
                <a:tc>
                  <a:txBody>
                    <a:bodyPr/>
                    <a:lstStyle/>
                    <a:p>
                      <a:pPr>
                        <a:lnSpc>
                          <a:spcPct val="150000"/>
                        </a:lnSpc>
                        <a:spcAft>
                          <a:spcPts val="0"/>
                        </a:spcAft>
                        <a:tabLst>
                          <a:tab pos="4095750" algn="l"/>
                        </a:tabLst>
                      </a:pPr>
                      <a:r>
                        <a:rPr lang="es-ES" sz="1200">
                          <a:effectLst/>
                        </a:rPr>
                        <a:t>Riesgos Sustantivos</a:t>
                      </a:r>
                      <a:endParaRPr lang="es-ES" sz="1200">
                        <a:effectLst/>
                        <a:latin typeface="Times New Roman"/>
                        <a:ea typeface="Calibri"/>
                        <a:cs typeface="Times New Roman"/>
                      </a:endParaRPr>
                    </a:p>
                  </a:txBody>
                  <a:tcPr marL="40410" marR="40410" marT="0" marB="0"/>
                </a:tc>
                <a:tc>
                  <a:txBody>
                    <a:bodyPr/>
                    <a:lstStyle/>
                    <a:p>
                      <a:pPr>
                        <a:lnSpc>
                          <a:spcPct val="150000"/>
                        </a:lnSpc>
                        <a:spcAft>
                          <a:spcPts val="0"/>
                        </a:spcAft>
                        <a:tabLst>
                          <a:tab pos="4095750" algn="l"/>
                        </a:tabLst>
                      </a:pPr>
                      <a:r>
                        <a:rPr lang="es-ES" sz="1200" dirty="0">
                          <a:effectLst/>
                        </a:rPr>
                        <a:t>CONTROL? INTERNO.</a:t>
                      </a:r>
                      <a:endParaRPr lang="es-ES" sz="1200" dirty="0">
                        <a:effectLst/>
                        <a:latin typeface="Times New Roman"/>
                        <a:ea typeface="Calibri"/>
                        <a:cs typeface="Times New Roman"/>
                      </a:endParaRPr>
                    </a:p>
                  </a:txBody>
                  <a:tcPr marL="40410" marR="40410" marT="0" marB="0"/>
                </a:tc>
                <a:extLst>
                  <a:ext uri="{0D108BD9-81ED-4DB2-BD59-A6C34878D82A}">
                    <a16:rowId xmlns:a16="http://schemas.microsoft.com/office/drawing/2014/main" val="10006"/>
                  </a:ext>
                </a:extLst>
              </a:tr>
            </a:tbl>
          </a:graphicData>
        </a:graphic>
      </p:graphicFrame>
      <p:pic>
        <p:nvPicPr>
          <p:cNvPr id="5" name="Picture 2">
            <a:extLst>
              <a:ext uri="{FF2B5EF4-FFF2-40B4-BE49-F238E27FC236}">
                <a16:creationId xmlns:a16="http://schemas.microsoft.com/office/drawing/2014/main" id="{5C3BE951-DE1E-4524-82A2-6F6C8834B2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69105"/>
            <a:ext cx="2088232" cy="117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2768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NIA 260 Y 7</a:t>
            </a:r>
          </a:p>
        </p:txBody>
      </p:sp>
      <p:sp>
        <p:nvSpPr>
          <p:cNvPr id="3" name="2 Marcador de contenido"/>
          <p:cNvSpPr>
            <a:spLocks noGrp="1"/>
          </p:cNvSpPr>
          <p:nvPr>
            <p:ph idx="1"/>
          </p:nvPr>
        </p:nvSpPr>
        <p:spPr/>
        <p:txBody>
          <a:bodyPr/>
          <a:lstStyle/>
          <a:p>
            <a:r>
              <a:rPr lang="es-ES" i="1" dirty="0"/>
              <a:t>315.29: Si el auditor ha determinado que existe un riesgo significativo, obtendrá conocimiento de los controles de la entidad, incluidas las actividades de control, correspondientes a dicho riesgo y deberá probarlos. </a:t>
            </a:r>
            <a:endParaRPr lang="es-ES" dirty="0"/>
          </a:p>
          <a:p>
            <a:pPr>
              <a:buNone/>
            </a:pPr>
            <a:endParaRPr lang="es-ES" dirty="0"/>
          </a:p>
        </p:txBody>
      </p:sp>
      <p:pic>
        <p:nvPicPr>
          <p:cNvPr id="4" name="Picture 2">
            <a:extLst>
              <a:ext uri="{FF2B5EF4-FFF2-40B4-BE49-F238E27FC236}">
                <a16:creationId xmlns:a16="http://schemas.microsoft.com/office/drawing/2014/main" id="{A0E2CA41-C36D-42D3-9580-74D3995B7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69105"/>
            <a:ext cx="2088232" cy="117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988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NIA 260 Y 7</a:t>
            </a:r>
          </a:p>
        </p:txBody>
      </p:sp>
      <p:sp>
        <p:nvSpPr>
          <p:cNvPr id="3" name="2 Marcador de contenido"/>
          <p:cNvSpPr>
            <a:spLocks noGrp="1"/>
          </p:cNvSpPr>
          <p:nvPr>
            <p:ph idx="1"/>
          </p:nvPr>
        </p:nvSpPr>
        <p:spPr/>
        <p:txBody>
          <a:bodyPr>
            <a:normAutofit fontScale="62500" lnSpcReduction="20000"/>
          </a:bodyPr>
          <a:lstStyle/>
          <a:p>
            <a:pPr>
              <a:buNone/>
            </a:pPr>
            <a:r>
              <a:rPr lang="es-ES" dirty="0"/>
              <a:t>	701.11 </a:t>
            </a:r>
            <a:r>
              <a:rPr lang="es-ES" b="1" dirty="0"/>
              <a:t>Comunicación de las cuestiones clave de la auditoría</a:t>
            </a:r>
          </a:p>
          <a:p>
            <a:endParaRPr lang="es-ES" dirty="0"/>
          </a:p>
          <a:p>
            <a:pPr>
              <a:buNone/>
            </a:pPr>
            <a:r>
              <a:rPr lang="es-ES" dirty="0"/>
              <a:t>	El auditor describirá cada cuestión clave de la auditoría, utilizando un subtítulo adecuado en una sección separada del informe de auditoría titulada “Cuestiones clave de la auditoría", salvo si resultan de aplicación las circunstancias descritas en los apartados 14 o 15. La redacción de la introducción de esta sección del informe de auditoría declarará que:</a:t>
            </a:r>
          </a:p>
          <a:p>
            <a:pPr>
              <a:buNone/>
            </a:pPr>
            <a:endParaRPr lang="es-ES" dirty="0"/>
          </a:p>
          <a:p>
            <a:r>
              <a:rPr lang="es-ES" dirty="0"/>
              <a:t>(a) las cuestiones clave de la auditoría son aquellas cuestiones que, según el juicio profesional </a:t>
            </a:r>
            <a:r>
              <a:rPr lang="es-ES" dirty="0" err="1"/>
              <a:t>delauditor</a:t>
            </a:r>
            <a:r>
              <a:rPr lang="es-ES" dirty="0"/>
              <a:t>, han sido de la mayor </a:t>
            </a:r>
            <a:r>
              <a:rPr lang="es-ES" dirty="0" err="1"/>
              <a:t>significatividad</a:t>
            </a:r>
            <a:r>
              <a:rPr lang="es-ES" dirty="0"/>
              <a:t> en la auditoría de los estados financieros [del periodo actual] y;</a:t>
            </a:r>
          </a:p>
          <a:p>
            <a:r>
              <a:rPr lang="es-ES" dirty="0"/>
              <a:t>(b) dichas cuestiones han sido tratadas en el contexto de la auditoría de los estados financieros en su conjunto, y en la formación de la opinión de auditoría sobre éstos, sin expresar una opinión por separado sobre esas cuestiones. (</a:t>
            </a:r>
            <a:r>
              <a:rPr lang="es-ES" dirty="0" err="1"/>
              <a:t>Ref</a:t>
            </a:r>
            <a:r>
              <a:rPr lang="es-ES" dirty="0"/>
              <a:t>: Apartados A31–A33)</a:t>
            </a:r>
          </a:p>
          <a:p>
            <a:pPr>
              <a:buNone/>
            </a:pPr>
            <a:endParaRPr lang="es-ES" dirty="0"/>
          </a:p>
        </p:txBody>
      </p:sp>
      <p:pic>
        <p:nvPicPr>
          <p:cNvPr id="4" name="Picture 2">
            <a:extLst>
              <a:ext uri="{FF2B5EF4-FFF2-40B4-BE49-F238E27FC236}">
                <a16:creationId xmlns:a16="http://schemas.microsoft.com/office/drawing/2014/main" id="{C9483DA7-F3A6-48E3-8759-503A2EA91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69105"/>
            <a:ext cx="2088232" cy="117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181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NIA 260 Y 7</a:t>
            </a:r>
          </a:p>
        </p:txBody>
      </p:sp>
      <p:sp>
        <p:nvSpPr>
          <p:cNvPr id="3" name="2 Marcador de contenido"/>
          <p:cNvSpPr>
            <a:spLocks noGrp="1"/>
          </p:cNvSpPr>
          <p:nvPr>
            <p:ph idx="1"/>
          </p:nvPr>
        </p:nvSpPr>
        <p:spPr>
          <a:xfrm>
            <a:off x="457200" y="1600200"/>
            <a:ext cx="8229600" cy="5257800"/>
          </a:xfrm>
        </p:spPr>
        <p:txBody>
          <a:bodyPr>
            <a:normAutofit fontScale="55000" lnSpcReduction="20000"/>
          </a:bodyPr>
          <a:lstStyle/>
          <a:p>
            <a:pPr>
              <a:buNone/>
            </a:pPr>
            <a:r>
              <a:rPr lang="es-ES" dirty="0"/>
              <a:t>	En el caso de entidades auditadas no definidas como entidad de interés público por el artículo 3.5 de la LAC y su normativa de desarrollo, la sección “Cuestiones clave de la auditoría” será sustituida por la sección “Aspectos más relevantes de la auditoría” y en la introducción de dicha sección se declarará que:</a:t>
            </a:r>
          </a:p>
          <a:p>
            <a:pPr>
              <a:buNone/>
            </a:pPr>
            <a:endParaRPr lang="es-ES" dirty="0"/>
          </a:p>
          <a:p>
            <a:pPr>
              <a:buNone/>
            </a:pPr>
            <a:r>
              <a:rPr lang="es-ES" dirty="0"/>
              <a:t>		 a) en ella se describen los riesgos que, según el juicio profesional del 	auditor, han sido de la mayor </a:t>
            </a:r>
            <a:r>
              <a:rPr lang="es-ES" dirty="0" err="1"/>
              <a:t>significatividad</a:t>
            </a:r>
            <a:r>
              <a:rPr lang="es-ES" dirty="0"/>
              <a:t> en la auditoría de las cuentas 	anuales y que </a:t>
            </a:r>
          </a:p>
          <a:p>
            <a:pPr>
              <a:buNone/>
            </a:pPr>
            <a:r>
              <a:rPr lang="es-ES" dirty="0"/>
              <a:t>		b) dichos riesgos han sido tratados en el contexto de la auditoría de las 	cuentas anuales en su conjunto, y en la formación de la opinión de auditoría 	sobre éstas, sin expresar una opinión por separado sobre dichos riesgos.</a:t>
            </a:r>
          </a:p>
          <a:p>
            <a:pPr>
              <a:buNone/>
            </a:pPr>
            <a:r>
              <a:rPr lang="es-ES" dirty="0"/>
              <a:t> </a:t>
            </a:r>
          </a:p>
          <a:p>
            <a:pPr>
              <a:buNone/>
            </a:pPr>
            <a:r>
              <a:rPr lang="es-ES" dirty="0"/>
              <a:t>	En el supuesto de que adicional y voluntariamente se haya optado por aplicar las circunstancias previstas en las letras b) y c) del apartado 9, la sección se denominará “Cuestiones clave de la auditoría” con la declaración contenida en este apartado 11.</a:t>
            </a:r>
          </a:p>
          <a:p>
            <a:pPr>
              <a:buNone/>
            </a:pPr>
            <a:r>
              <a:rPr lang="es-ES" dirty="0"/>
              <a:t>	El párrafo introductorio a que se refiere este apartado 11 debe incluirse en todos los casos en que se incorpore en el informe de auditoría la sección “Cuestiones clave de la auditoría", o “Aspectos más relevantes de la auditoría”.</a:t>
            </a:r>
          </a:p>
          <a:p>
            <a:endParaRPr lang="es-ES" dirty="0"/>
          </a:p>
        </p:txBody>
      </p:sp>
      <p:pic>
        <p:nvPicPr>
          <p:cNvPr id="4" name="Picture 2">
            <a:extLst>
              <a:ext uri="{FF2B5EF4-FFF2-40B4-BE49-F238E27FC236}">
                <a16:creationId xmlns:a16="http://schemas.microsoft.com/office/drawing/2014/main" id="{83FCF8AD-958A-4F36-9BC1-5F2D5CE02F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69105"/>
            <a:ext cx="2088232" cy="117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2446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NIA 260 Y 7</a:t>
            </a:r>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a:extLst>
              <a:ext uri="{FF2B5EF4-FFF2-40B4-BE49-F238E27FC236}">
                <a16:creationId xmlns:a16="http://schemas.microsoft.com/office/drawing/2014/main" id="{5F77CD65-4EE0-463D-93B9-E3D1B9A2F3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0232" y="169105"/>
            <a:ext cx="2088232" cy="117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0278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NIA 260 Y 7</a:t>
            </a:r>
          </a:p>
        </p:txBody>
      </p:sp>
      <p:graphicFrame>
        <p:nvGraphicFramePr>
          <p:cNvPr id="4" name="3 Marcador de contenido"/>
          <p:cNvGraphicFramePr>
            <a:graphicFrameLocks noGrp="1"/>
          </p:cNvGraphicFramePr>
          <p:nvPr>
            <p:ph idx="1"/>
          </p:nvPr>
        </p:nvGraphicFramePr>
        <p:xfrm>
          <a:off x="323528" y="1340769"/>
          <a:ext cx="8229600" cy="1368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539552" y="2996952"/>
            <a:ext cx="7704856" cy="309634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s-ES" sz="2000" b="1" dirty="0"/>
              <a:t>Aspectos más relevantes de la auditoría</a:t>
            </a:r>
            <a:endParaRPr lang="es-ES" sz="2000" dirty="0"/>
          </a:p>
          <a:p>
            <a:r>
              <a:rPr lang="es-ES" sz="2000" dirty="0"/>
              <a:t>Los aspectos más relevantes de la auditoría son aquéllos que, según nuestro juicio profesional, han sido considerados </a:t>
            </a:r>
            <a:r>
              <a:rPr lang="es-ES" sz="2000" b="1" dirty="0"/>
              <a:t>como los riesgos de incorrección material más significativos en nuestra auditoría de las cuentas anuales del periodo actual. Estos riesgos han sido tratados en el contexto de nuestra auditoría de las cuentas anuales en su conjunto, y en la formación de nuestra opinión sobre éstos, y no expresamos una opinión por separado sobre esos riesgos.</a:t>
            </a:r>
            <a:endParaRPr lang="es-ES" sz="2000" dirty="0"/>
          </a:p>
          <a:p>
            <a:pPr algn="ctr"/>
            <a:endParaRPr lang="es-ES" dirty="0"/>
          </a:p>
        </p:txBody>
      </p:sp>
      <p:pic>
        <p:nvPicPr>
          <p:cNvPr id="5" name="Picture 2">
            <a:extLst>
              <a:ext uri="{FF2B5EF4-FFF2-40B4-BE49-F238E27FC236}">
                <a16:creationId xmlns:a16="http://schemas.microsoft.com/office/drawing/2014/main" id="{4BD0086D-7C25-47AB-BCCD-5DBB4B0458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0232" y="169105"/>
            <a:ext cx="2088232" cy="117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5883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NIA 260 Y 7</a:t>
            </a:r>
          </a:p>
        </p:txBody>
      </p:sp>
      <p:sp>
        <p:nvSpPr>
          <p:cNvPr id="3" name="2 Marcador de contenido"/>
          <p:cNvSpPr>
            <a:spLocks noGrp="1"/>
          </p:cNvSpPr>
          <p:nvPr>
            <p:ph idx="1"/>
          </p:nvPr>
        </p:nvSpPr>
        <p:spPr/>
        <p:txBody>
          <a:bodyPr>
            <a:normAutofit fontScale="85000" lnSpcReduction="20000"/>
          </a:bodyPr>
          <a:lstStyle/>
          <a:p>
            <a:pPr>
              <a:buNone/>
            </a:pPr>
            <a:r>
              <a:rPr lang="es-ES" dirty="0"/>
              <a:t>	</a:t>
            </a:r>
            <a:r>
              <a:rPr lang="es-ES" b="1" dirty="0">
                <a:solidFill>
                  <a:srgbClr val="FF0000"/>
                </a:solidFill>
              </a:rPr>
              <a:t>[Si hay </a:t>
            </a:r>
            <a:r>
              <a:rPr lang="es-ES" b="1" dirty="0" err="1">
                <a:solidFill>
                  <a:srgbClr val="FF0000"/>
                </a:solidFill>
              </a:rPr>
              <a:t>AMRAs</a:t>
            </a:r>
            <a:r>
              <a:rPr lang="es-ES" b="1" dirty="0">
                <a:solidFill>
                  <a:srgbClr val="FF0000"/>
                </a:solidFill>
              </a:rPr>
              <a:t> que comunicar]</a:t>
            </a:r>
          </a:p>
          <a:p>
            <a:pPr>
              <a:buNone/>
            </a:pPr>
            <a:r>
              <a:rPr lang="es-ES" dirty="0"/>
              <a:t>	Además de la/s cuestión/es descrita/s en la sección </a:t>
            </a:r>
            <a:r>
              <a:rPr lang="es-ES" i="1" dirty="0"/>
              <a:t>Fundamento de la opinión con salvedades </a:t>
            </a:r>
            <a:r>
              <a:rPr lang="es-ES" dirty="0"/>
              <a:t>[y en la sección de </a:t>
            </a:r>
            <a:r>
              <a:rPr lang="es-ES" i="1" dirty="0"/>
              <a:t>Incertidumbre material relacionada con la empresa en funcionamiento</a:t>
            </a:r>
            <a:r>
              <a:rPr lang="es-ES" dirty="0"/>
              <a:t>], hemos determinado que los riesgos que se describen a continuación son los riesgos más significativos considerados en la auditoría que se deben comunicar en nuestro informe.</a:t>
            </a:r>
          </a:p>
          <a:p>
            <a:pPr>
              <a:buNone/>
            </a:pPr>
            <a:r>
              <a:rPr lang="es-ES" dirty="0"/>
              <a:t>	[Descripción de los riesgos considerados más significativos de I.M. incluidas las debidas a fraude, resumen de las respuestas del auditor a dichos riesgos y observaciones esenciales sobre los mismos]</a:t>
            </a:r>
          </a:p>
          <a:p>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439499941"/>
              </p:ext>
            </p:extLst>
          </p:nvPr>
        </p:nvGraphicFramePr>
        <p:xfrm>
          <a:off x="1475656" y="5805264"/>
          <a:ext cx="6028690" cy="685800"/>
        </p:xfrm>
        <a:graphic>
          <a:graphicData uri="http://schemas.openxmlformats.org/drawingml/2006/table">
            <a:tbl>
              <a:tblPr firstRow="1" firstCol="1" bandRow="1">
                <a:tableStyleId>{5C22544A-7EE6-4342-B048-85BDC9FD1C3A}</a:tableStyleId>
              </a:tblPr>
              <a:tblGrid>
                <a:gridCol w="3014345">
                  <a:extLst>
                    <a:ext uri="{9D8B030D-6E8A-4147-A177-3AD203B41FA5}">
                      <a16:colId xmlns:a16="http://schemas.microsoft.com/office/drawing/2014/main" val="20000"/>
                    </a:ext>
                  </a:extLst>
                </a:gridCol>
                <a:gridCol w="3014345">
                  <a:extLst>
                    <a:ext uri="{9D8B030D-6E8A-4147-A177-3AD203B41FA5}">
                      <a16:colId xmlns:a16="http://schemas.microsoft.com/office/drawing/2014/main" val="20001"/>
                    </a:ext>
                  </a:extLst>
                </a:gridCol>
              </a:tblGrid>
              <a:tr h="0">
                <a:tc>
                  <a:txBody>
                    <a:bodyPr/>
                    <a:lstStyle/>
                    <a:p>
                      <a:pPr algn="ctr">
                        <a:lnSpc>
                          <a:spcPct val="150000"/>
                        </a:lnSpc>
                        <a:spcAft>
                          <a:spcPts val="0"/>
                        </a:spcAft>
                      </a:pPr>
                      <a:r>
                        <a:rPr lang="es-ES" sz="1000">
                          <a:effectLst/>
                        </a:rPr>
                        <a:t>Riesgos más significativos</a:t>
                      </a:r>
                      <a:endParaRPr lang="es-ES" sz="120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000">
                          <a:effectLst/>
                        </a:rPr>
                        <a:t>Respuestas del auditor y observaciones esenciales</a:t>
                      </a:r>
                      <a:endParaRPr lang="es-ES" sz="1200">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ctr">
                        <a:lnSpc>
                          <a:spcPct val="150000"/>
                        </a:lnSpc>
                        <a:spcAft>
                          <a:spcPts val="0"/>
                        </a:spcAft>
                      </a:pPr>
                      <a:r>
                        <a:rPr lang="es-ES" sz="1000">
                          <a:effectLst/>
                        </a:rPr>
                        <a:t> </a:t>
                      </a:r>
                      <a:endParaRPr lang="es-ES" sz="1200">
                        <a:effectLst/>
                        <a:latin typeface="Times New Roman"/>
                        <a:ea typeface="Calibri"/>
                        <a:cs typeface="Times New Roman"/>
                      </a:endParaRPr>
                    </a:p>
                  </a:txBody>
                  <a:tcPr marL="68580" marR="68580" marT="0" marB="0"/>
                </a:tc>
                <a:tc>
                  <a:txBody>
                    <a:bodyPr/>
                    <a:lstStyle/>
                    <a:p>
                      <a:pPr>
                        <a:lnSpc>
                          <a:spcPct val="150000"/>
                        </a:lnSpc>
                        <a:spcAft>
                          <a:spcPts val="0"/>
                        </a:spcAft>
                      </a:pPr>
                      <a:r>
                        <a:rPr lang="es-ES" sz="1000" dirty="0">
                          <a:effectLst/>
                        </a:rPr>
                        <a:t>Si se puede, incluir una referencia clara a las informaciones importantes recogidas en las CCAA</a:t>
                      </a:r>
                      <a:endParaRPr lang="es-ES" sz="1200" dirty="0">
                        <a:effectLst/>
                        <a:latin typeface="Times New Roman"/>
                        <a:ea typeface="Calibri"/>
                        <a:cs typeface="Times New Roman"/>
                      </a:endParaRPr>
                    </a:p>
                  </a:txBody>
                  <a:tcPr marL="68580" marR="68580" marT="0" marB="0" anchor="ctr"/>
                </a:tc>
                <a:extLst>
                  <a:ext uri="{0D108BD9-81ED-4DB2-BD59-A6C34878D82A}">
                    <a16:rowId xmlns:a16="http://schemas.microsoft.com/office/drawing/2014/main" val="10001"/>
                  </a:ext>
                </a:extLst>
              </a:tr>
            </a:tbl>
          </a:graphicData>
        </a:graphic>
      </p:graphicFrame>
      <p:pic>
        <p:nvPicPr>
          <p:cNvPr id="5" name="Picture 2">
            <a:extLst>
              <a:ext uri="{FF2B5EF4-FFF2-40B4-BE49-F238E27FC236}">
                <a16:creationId xmlns:a16="http://schemas.microsoft.com/office/drawing/2014/main" id="{0E8FDB7D-EF01-4542-B8A0-B1F237E4D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69105"/>
            <a:ext cx="2088232" cy="117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462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NIA 260 Y 7</a:t>
            </a:r>
          </a:p>
        </p:txBody>
      </p:sp>
      <p:sp>
        <p:nvSpPr>
          <p:cNvPr id="3" name="2 Marcador de contenido"/>
          <p:cNvSpPr>
            <a:spLocks noGrp="1"/>
          </p:cNvSpPr>
          <p:nvPr>
            <p:ph idx="1"/>
          </p:nvPr>
        </p:nvSpPr>
        <p:spPr/>
        <p:txBody>
          <a:bodyPr>
            <a:normAutofit fontScale="92500" lnSpcReduction="10000"/>
          </a:bodyPr>
          <a:lstStyle/>
          <a:p>
            <a:pPr>
              <a:buNone/>
            </a:pPr>
            <a:r>
              <a:rPr lang="es-ES" b="1" dirty="0">
                <a:solidFill>
                  <a:srgbClr val="FF0000"/>
                </a:solidFill>
              </a:rPr>
              <a:t>	[Si NO hay </a:t>
            </a:r>
            <a:r>
              <a:rPr lang="es-ES" b="1" dirty="0" err="1">
                <a:solidFill>
                  <a:srgbClr val="FF0000"/>
                </a:solidFill>
              </a:rPr>
              <a:t>AMRAs</a:t>
            </a:r>
            <a:r>
              <a:rPr lang="es-ES" b="1" dirty="0">
                <a:solidFill>
                  <a:srgbClr val="FF0000"/>
                </a:solidFill>
              </a:rPr>
              <a:t> que comunicar excepto los señalados en </a:t>
            </a:r>
            <a:r>
              <a:rPr lang="es-ES" b="1" i="1" dirty="0">
                <a:solidFill>
                  <a:srgbClr val="FF0000"/>
                </a:solidFill>
              </a:rPr>
              <a:t>Fundamento de la opinión con salvedades</a:t>
            </a:r>
            <a:r>
              <a:rPr lang="es-ES" b="1" dirty="0">
                <a:solidFill>
                  <a:srgbClr val="FF0000"/>
                </a:solidFill>
              </a:rPr>
              <a:t>]</a:t>
            </a:r>
          </a:p>
          <a:p>
            <a:pPr>
              <a:buNone/>
            </a:pPr>
            <a:r>
              <a:rPr lang="es-ES" dirty="0"/>
              <a:t>	Excepto por la/s cuestión/es descrita/s en la sección </a:t>
            </a:r>
            <a:r>
              <a:rPr lang="es-ES" i="1" dirty="0"/>
              <a:t>Fundamento de la opinión con salvedades </a:t>
            </a:r>
            <a:r>
              <a:rPr lang="es-ES" dirty="0"/>
              <a:t>[y en la sección de </a:t>
            </a:r>
            <a:r>
              <a:rPr lang="es-ES" i="1" dirty="0"/>
              <a:t>Incertidumbre material relacionada con la empresa en funcionamiento</a:t>
            </a:r>
            <a:r>
              <a:rPr lang="es-ES" dirty="0"/>
              <a:t>], hemos determinado que no existen otros riesgos más significativos considerados en la auditoría que se deban comunicar en nuestro informe.</a:t>
            </a:r>
          </a:p>
          <a:p>
            <a:endParaRPr lang="es-ES" dirty="0"/>
          </a:p>
        </p:txBody>
      </p:sp>
      <p:pic>
        <p:nvPicPr>
          <p:cNvPr id="4" name="Picture 2">
            <a:extLst>
              <a:ext uri="{FF2B5EF4-FFF2-40B4-BE49-F238E27FC236}">
                <a16:creationId xmlns:a16="http://schemas.microsoft.com/office/drawing/2014/main" id="{5C8756C4-A18F-4E18-A0BB-62A666491E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69105"/>
            <a:ext cx="2088232" cy="117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9791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NIA 260 Y 7</a:t>
            </a:r>
          </a:p>
        </p:txBody>
      </p:sp>
      <p:graphicFrame>
        <p:nvGraphicFramePr>
          <p:cNvPr id="4" name="3 Marcador de contenido"/>
          <p:cNvGraphicFramePr>
            <a:graphicFrameLocks noGrp="1"/>
          </p:cNvGraphicFramePr>
          <p:nvPr>
            <p:ph idx="1"/>
          </p:nvPr>
        </p:nvGraphicFramePr>
        <p:xfrm>
          <a:off x="323528" y="1340769"/>
          <a:ext cx="8229600" cy="1368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539552" y="2996952"/>
            <a:ext cx="7704856" cy="309634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s-ES" sz="2000" dirty="0"/>
              <a:t>Las cuestiones clave de la auditoría son aquellas cuestiones que, según nuestro juicio profesional, han sido de la mayor </a:t>
            </a:r>
            <a:r>
              <a:rPr lang="es-ES" sz="2000" dirty="0" err="1"/>
              <a:t>significatividad</a:t>
            </a:r>
            <a:r>
              <a:rPr lang="es-ES" sz="2000" dirty="0"/>
              <a:t> en nuestra auditoría de las cuentas anuales del periodo actual. Estas cuestiones han sido tratadas en el contexto de nuestra auditoría de las cuentas anuales en su conjunto, y en la formación de nuestra opinión sobre éstas, y no expresamos una opinión por separado sobre estas cuestiones.</a:t>
            </a:r>
          </a:p>
          <a:p>
            <a:pPr algn="ctr"/>
            <a:endParaRPr lang="es-ES" dirty="0"/>
          </a:p>
        </p:txBody>
      </p:sp>
    </p:spTree>
    <p:extLst>
      <p:ext uri="{BB962C8B-B14F-4D97-AF65-F5344CB8AC3E}">
        <p14:creationId xmlns:p14="http://schemas.microsoft.com/office/powerpoint/2010/main" val="776395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800" b="1" dirty="0">
                <a:solidFill>
                  <a:srgbClr val="4F81BD">
                    <a:lumMod val="75000"/>
                  </a:srgbClr>
                </a:solidFill>
                <a:latin typeface="Gadugi" panose="020B0502040204020203" pitchFamily="34" charset="0"/>
                <a:ea typeface="Gadugi" panose="020B0502040204020203" pitchFamily="34" charset="0"/>
              </a:rPr>
              <a:t>NIA 260 Y 7</a:t>
            </a:r>
            <a:endParaRPr lang="es-ES" dirty="0"/>
          </a:p>
        </p:txBody>
      </p:sp>
      <p:sp>
        <p:nvSpPr>
          <p:cNvPr id="3" name="2 Marcador de contenido"/>
          <p:cNvSpPr>
            <a:spLocks noGrp="1"/>
          </p:cNvSpPr>
          <p:nvPr>
            <p:ph idx="1"/>
          </p:nvPr>
        </p:nvSpPr>
        <p:spPr/>
        <p:txBody>
          <a:bodyPr/>
          <a:lstStyle/>
          <a:p>
            <a:pPr marL="0" indent="0">
              <a:buNone/>
            </a:pPr>
            <a:r>
              <a:rPr lang="es-ES" dirty="0"/>
              <a:t>                  </a:t>
            </a:r>
          </a:p>
          <a:p>
            <a:endParaRPr lang="es-ES" dirty="0"/>
          </a:p>
          <a:p>
            <a:pPr marL="0" indent="0">
              <a:buNone/>
            </a:pPr>
            <a:r>
              <a:rPr lang="es-ES" dirty="0"/>
              <a:t>                            </a:t>
            </a:r>
          </a:p>
        </p:txBody>
      </p:sp>
      <p:graphicFrame>
        <p:nvGraphicFramePr>
          <p:cNvPr id="4" name="3 Diagrama"/>
          <p:cNvGraphicFramePr/>
          <p:nvPr>
            <p:extLst>
              <p:ext uri="{D42A27DB-BD31-4B8C-83A1-F6EECF244321}">
                <p14:modId xmlns:p14="http://schemas.microsoft.com/office/powerpoint/2010/main" val="2240652022"/>
              </p:ext>
            </p:extLst>
          </p:nvPr>
        </p:nvGraphicFramePr>
        <p:xfrm>
          <a:off x="1763688" y="2060848"/>
          <a:ext cx="5688632" cy="3703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a:extLst>
              <a:ext uri="{FF2B5EF4-FFF2-40B4-BE49-F238E27FC236}">
                <a16:creationId xmlns:a16="http://schemas.microsoft.com/office/drawing/2014/main" id="{8AD333CA-EFA0-4CA7-8C8F-2ED5095816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0232" y="169105"/>
            <a:ext cx="2088232" cy="117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0287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NIA 260 Y 7</a:t>
            </a:r>
          </a:p>
        </p:txBody>
      </p:sp>
      <p:sp>
        <p:nvSpPr>
          <p:cNvPr id="3" name="2 Marcador de contenido"/>
          <p:cNvSpPr>
            <a:spLocks noGrp="1"/>
          </p:cNvSpPr>
          <p:nvPr>
            <p:ph idx="1"/>
          </p:nvPr>
        </p:nvSpPr>
        <p:spPr/>
        <p:txBody>
          <a:bodyPr>
            <a:normAutofit fontScale="85000" lnSpcReduction="20000"/>
          </a:bodyPr>
          <a:lstStyle/>
          <a:p>
            <a:pPr>
              <a:buNone/>
            </a:pPr>
            <a:r>
              <a:rPr lang="es-ES" b="1" dirty="0">
                <a:solidFill>
                  <a:srgbClr val="FF0000"/>
                </a:solidFill>
              </a:rPr>
              <a:t>	[Si hay Cuestiones Clave que comunicar]</a:t>
            </a:r>
          </a:p>
          <a:p>
            <a:pPr>
              <a:buNone/>
            </a:pPr>
            <a:r>
              <a:rPr lang="es-ES" dirty="0"/>
              <a:t>	Además de la/s cuestión/es descrita/s en la sección </a:t>
            </a:r>
            <a:r>
              <a:rPr lang="es-ES" i="1" dirty="0"/>
              <a:t>Fundamento de la opinión con salvedades </a:t>
            </a:r>
            <a:r>
              <a:rPr lang="es-ES" dirty="0"/>
              <a:t>[y en la sección de </a:t>
            </a:r>
            <a:r>
              <a:rPr lang="es-ES" i="1" dirty="0"/>
              <a:t>Incertidumbre material relacionada con la empresa en funcionamiento</a:t>
            </a:r>
            <a:r>
              <a:rPr lang="es-ES" dirty="0"/>
              <a:t>], hemos determinado que las cuestiones que se describen a continuación son las cuestiones clave que se deben comunicar en nuestro informe.</a:t>
            </a:r>
          </a:p>
          <a:p>
            <a:pPr>
              <a:buNone/>
            </a:pPr>
            <a:r>
              <a:rPr lang="es-ES" dirty="0"/>
              <a:t>	[Descripción de los riesgos considerados más significativos de I.M. incluidas las debidas a fraude, resumen de las respuestas del auditor a dichos riesgos y observaciones esenciales sobre los mismos]</a:t>
            </a:r>
          </a:p>
          <a:p>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500450390"/>
              </p:ext>
            </p:extLst>
          </p:nvPr>
        </p:nvGraphicFramePr>
        <p:xfrm>
          <a:off x="1331640" y="5805264"/>
          <a:ext cx="6028690" cy="685800"/>
        </p:xfrm>
        <a:graphic>
          <a:graphicData uri="http://schemas.openxmlformats.org/drawingml/2006/table">
            <a:tbl>
              <a:tblPr firstRow="1" firstCol="1" bandRow="1">
                <a:tableStyleId>{5C22544A-7EE6-4342-B048-85BDC9FD1C3A}</a:tableStyleId>
              </a:tblPr>
              <a:tblGrid>
                <a:gridCol w="3014345">
                  <a:extLst>
                    <a:ext uri="{9D8B030D-6E8A-4147-A177-3AD203B41FA5}">
                      <a16:colId xmlns:a16="http://schemas.microsoft.com/office/drawing/2014/main" val="20000"/>
                    </a:ext>
                  </a:extLst>
                </a:gridCol>
                <a:gridCol w="3014345">
                  <a:extLst>
                    <a:ext uri="{9D8B030D-6E8A-4147-A177-3AD203B41FA5}">
                      <a16:colId xmlns:a16="http://schemas.microsoft.com/office/drawing/2014/main" val="20001"/>
                    </a:ext>
                  </a:extLst>
                </a:gridCol>
              </a:tblGrid>
              <a:tr h="0">
                <a:tc>
                  <a:txBody>
                    <a:bodyPr/>
                    <a:lstStyle/>
                    <a:p>
                      <a:pPr algn="ctr">
                        <a:lnSpc>
                          <a:spcPct val="150000"/>
                        </a:lnSpc>
                        <a:spcAft>
                          <a:spcPts val="0"/>
                        </a:spcAft>
                      </a:pPr>
                      <a:r>
                        <a:rPr lang="es-ES" sz="1000">
                          <a:effectLst/>
                        </a:rPr>
                        <a:t>Riesgos más significativos</a:t>
                      </a:r>
                      <a:endParaRPr lang="es-ES" sz="120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000">
                          <a:effectLst/>
                        </a:rPr>
                        <a:t>Respuestas del auditor y observaciones esenciales</a:t>
                      </a:r>
                      <a:endParaRPr lang="es-ES" sz="1200">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ctr">
                        <a:lnSpc>
                          <a:spcPct val="150000"/>
                        </a:lnSpc>
                        <a:spcAft>
                          <a:spcPts val="0"/>
                        </a:spcAft>
                      </a:pPr>
                      <a:r>
                        <a:rPr lang="es-ES" sz="1000">
                          <a:effectLst/>
                        </a:rPr>
                        <a:t> </a:t>
                      </a:r>
                      <a:endParaRPr lang="es-ES" sz="1200">
                        <a:effectLst/>
                        <a:latin typeface="Times New Roman"/>
                        <a:ea typeface="Calibri"/>
                        <a:cs typeface="Times New Roman"/>
                      </a:endParaRPr>
                    </a:p>
                  </a:txBody>
                  <a:tcPr marL="68580" marR="68580" marT="0" marB="0"/>
                </a:tc>
                <a:tc>
                  <a:txBody>
                    <a:bodyPr/>
                    <a:lstStyle/>
                    <a:p>
                      <a:pPr>
                        <a:lnSpc>
                          <a:spcPct val="150000"/>
                        </a:lnSpc>
                        <a:spcAft>
                          <a:spcPts val="0"/>
                        </a:spcAft>
                      </a:pPr>
                      <a:r>
                        <a:rPr lang="es-ES" sz="1000" dirty="0">
                          <a:effectLst/>
                        </a:rPr>
                        <a:t>Si se puede, incluir una referencia clara a las informaciones importantes recogidas en las CCAA</a:t>
                      </a:r>
                      <a:endParaRPr lang="es-ES" sz="1200" dirty="0">
                        <a:effectLst/>
                        <a:latin typeface="Times New Roman"/>
                        <a:ea typeface="Calibri"/>
                        <a:cs typeface="Times New Roman"/>
                      </a:endParaRPr>
                    </a:p>
                  </a:txBody>
                  <a:tcPr marL="68580" marR="68580" marT="0" marB="0" anchor="ctr"/>
                </a:tc>
                <a:extLst>
                  <a:ext uri="{0D108BD9-81ED-4DB2-BD59-A6C34878D82A}">
                    <a16:rowId xmlns:a16="http://schemas.microsoft.com/office/drawing/2014/main" val="10001"/>
                  </a:ext>
                </a:extLst>
              </a:tr>
            </a:tbl>
          </a:graphicData>
        </a:graphic>
      </p:graphicFrame>
      <p:pic>
        <p:nvPicPr>
          <p:cNvPr id="5" name="Picture 2">
            <a:extLst>
              <a:ext uri="{FF2B5EF4-FFF2-40B4-BE49-F238E27FC236}">
                <a16:creationId xmlns:a16="http://schemas.microsoft.com/office/drawing/2014/main" id="{3B6D50A1-4B8E-4FB3-96B3-9DD3E3AB2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69105"/>
            <a:ext cx="2088232" cy="117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909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NIA 260 Y 7</a:t>
            </a:r>
          </a:p>
        </p:txBody>
      </p:sp>
      <p:sp>
        <p:nvSpPr>
          <p:cNvPr id="3" name="2 Marcador de contenido"/>
          <p:cNvSpPr>
            <a:spLocks noGrp="1"/>
          </p:cNvSpPr>
          <p:nvPr>
            <p:ph idx="1"/>
          </p:nvPr>
        </p:nvSpPr>
        <p:spPr/>
        <p:txBody>
          <a:bodyPr>
            <a:normAutofit fontScale="92500" lnSpcReduction="10000"/>
          </a:bodyPr>
          <a:lstStyle/>
          <a:p>
            <a:pPr>
              <a:buNone/>
            </a:pPr>
            <a:r>
              <a:rPr lang="es-ES" b="1" dirty="0">
                <a:solidFill>
                  <a:srgbClr val="FF0000"/>
                </a:solidFill>
              </a:rPr>
              <a:t>	[Si NO hay Cuestiones Clave que comunicar excepto las señaladas en </a:t>
            </a:r>
            <a:r>
              <a:rPr lang="es-ES" b="1" i="1" dirty="0">
                <a:solidFill>
                  <a:srgbClr val="FF0000"/>
                </a:solidFill>
              </a:rPr>
              <a:t>Fundamento de la opinión con salvedades</a:t>
            </a:r>
            <a:r>
              <a:rPr lang="es-ES" b="1" dirty="0">
                <a:solidFill>
                  <a:srgbClr val="FF0000"/>
                </a:solidFill>
              </a:rPr>
              <a:t>]</a:t>
            </a:r>
          </a:p>
          <a:p>
            <a:pPr>
              <a:buNone/>
            </a:pPr>
            <a:r>
              <a:rPr lang="es-ES" b="1" dirty="0">
                <a:solidFill>
                  <a:srgbClr val="FF0000"/>
                </a:solidFill>
              </a:rPr>
              <a:t>	</a:t>
            </a:r>
            <a:r>
              <a:rPr lang="es-ES" dirty="0"/>
              <a:t>Excepto por la/s cuestión/es descrita/s en la sección </a:t>
            </a:r>
            <a:r>
              <a:rPr lang="es-ES" i="1" dirty="0"/>
              <a:t>Fundamento de la opinión con salvedades </a:t>
            </a:r>
            <a:r>
              <a:rPr lang="es-ES" dirty="0"/>
              <a:t>[y en la sección de </a:t>
            </a:r>
            <a:r>
              <a:rPr lang="es-ES" i="1" dirty="0"/>
              <a:t>Incertidumbre material relacionada con la empresa en funcionamiento</a:t>
            </a:r>
            <a:r>
              <a:rPr lang="es-ES" dirty="0"/>
              <a:t>], hemos determinado que no existen otras cuestiones clave de la auditoría que se deban comunicar en nuestro informe</a:t>
            </a:r>
          </a:p>
        </p:txBody>
      </p:sp>
      <p:pic>
        <p:nvPicPr>
          <p:cNvPr id="4" name="Picture 2">
            <a:extLst>
              <a:ext uri="{FF2B5EF4-FFF2-40B4-BE49-F238E27FC236}">
                <a16:creationId xmlns:a16="http://schemas.microsoft.com/office/drawing/2014/main" id="{F954AA43-9FCF-4562-93F9-D35320E9E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69105"/>
            <a:ext cx="2088232" cy="117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2197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NIA 260 Y 7</a:t>
            </a:r>
          </a:p>
        </p:txBody>
      </p:sp>
      <p:sp>
        <p:nvSpPr>
          <p:cNvPr id="3" name="2 Marcador de contenido"/>
          <p:cNvSpPr>
            <a:spLocks noGrp="1"/>
          </p:cNvSpPr>
          <p:nvPr>
            <p:ph idx="1"/>
          </p:nvPr>
        </p:nvSpPr>
        <p:spPr/>
        <p:txBody>
          <a:bodyPr/>
          <a:lstStyle/>
          <a:p>
            <a:pPr>
              <a:buNone/>
            </a:pPr>
            <a:r>
              <a:rPr lang="es-ES" b="1" dirty="0"/>
              <a:t>	Diferencias a Efectos Prácticos de horas de Trabajo y de Riesgo de Informe entre ir por AMRA o ir por Cuestiones Clave: Sugerencias:</a:t>
            </a:r>
          </a:p>
          <a:p>
            <a:pPr>
              <a:buNone/>
            </a:pPr>
            <a:endParaRPr lang="es-ES" dirty="0"/>
          </a:p>
        </p:txBody>
      </p:sp>
      <p:pic>
        <p:nvPicPr>
          <p:cNvPr id="4" name="Picture 2">
            <a:extLst>
              <a:ext uri="{FF2B5EF4-FFF2-40B4-BE49-F238E27FC236}">
                <a16:creationId xmlns:a16="http://schemas.microsoft.com/office/drawing/2014/main" id="{552D331B-DD91-43BF-8A3C-CF0AC79B00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69105"/>
            <a:ext cx="2088232" cy="117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79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9708473-FD18-449E-961E-9A1015799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69105"/>
            <a:ext cx="2088232" cy="117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a:extLst>
              <a:ext uri="{FF2B5EF4-FFF2-40B4-BE49-F238E27FC236}">
                <a16:creationId xmlns:a16="http://schemas.microsoft.com/office/drawing/2014/main" id="{ACFA0E72-3F65-438C-9BF6-F530E570EAF1}"/>
              </a:ext>
            </a:extLst>
          </p:cNvPr>
          <p:cNvSpPr/>
          <p:nvPr/>
        </p:nvSpPr>
        <p:spPr>
          <a:xfrm>
            <a:off x="2286000" y="1997838"/>
            <a:ext cx="5814392" cy="2308324"/>
          </a:xfrm>
          <a:prstGeom prst="rect">
            <a:avLst/>
          </a:prstGeom>
        </p:spPr>
        <p:txBody>
          <a:bodyPr wrap="square">
            <a:spAutoFit/>
          </a:bodyPr>
          <a:lstStyle/>
          <a:p>
            <a:r>
              <a:rPr lang="es-ES" b="1" dirty="0"/>
              <a:t>Conclusión</a:t>
            </a:r>
            <a:r>
              <a:rPr lang="es-ES" dirty="0"/>
              <a:t> </a:t>
            </a:r>
            <a:r>
              <a:rPr lang="es-ES" b="1" dirty="0"/>
              <a:t>1</a:t>
            </a:r>
            <a:r>
              <a:rPr lang="es-ES" dirty="0"/>
              <a:t>: A mi juicio es más interesante elegir entre cuestiones clave, pues basta con un análisis por el Auditor de los riesgos y si éste, en su planificación ha considerado los 3, aunque NO comunique en b/260i el b) y el c) por que considera que no son áreas de riesgo de incorrección material o porque no existe. Las amortizaciones Siempre son estimaciones de la dirección y por tanto, es una partida considerada en el epígrafe b).</a:t>
            </a:r>
          </a:p>
        </p:txBody>
      </p:sp>
    </p:spTree>
    <p:extLst>
      <p:ext uri="{BB962C8B-B14F-4D97-AF65-F5344CB8AC3E}">
        <p14:creationId xmlns:p14="http://schemas.microsoft.com/office/powerpoint/2010/main" val="3141026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BCAF91C-A6BA-43C1-A372-53C9365375FD}"/>
              </a:ext>
            </a:extLst>
          </p:cNvPr>
          <p:cNvSpPr/>
          <p:nvPr/>
        </p:nvSpPr>
        <p:spPr>
          <a:xfrm>
            <a:off x="2286000" y="2413338"/>
            <a:ext cx="5598368" cy="1754326"/>
          </a:xfrm>
          <a:prstGeom prst="rect">
            <a:avLst/>
          </a:prstGeom>
        </p:spPr>
        <p:txBody>
          <a:bodyPr wrap="square">
            <a:spAutoFit/>
          </a:bodyPr>
          <a:lstStyle/>
          <a:p>
            <a:r>
              <a:rPr lang="es-ES" b="1" dirty="0"/>
              <a:t>Conclusión 2</a:t>
            </a:r>
            <a:r>
              <a:rPr lang="es-ES" dirty="0"/>
              <a:t>: Debe haber en nuestros papeles de trabajo nuestra manera de tratar todas las CAM comunicadas </a:t>
            </a:r>
            <a:r>
              <a:rPr lang="es-ES" dirty="0" err="1"/>
              <a:t>via</a:t>
            </a:r>
            <a:r>
              <a:rPr lang="es-ES" dirty="0"/>
              <a:t> B/260i y concluir en dichos papeles de trabajo si van a ir o no al Informe. </a:t>
            </a:r>
          </a:p>
          <a:p>
            <a:endParaRPr lang="es-ES" dirty="0"/>
          </a:p>
          <a:p>
            <a:r>
              <a:rPr lang="es-ES" b="1" dirty="0"/>
              <a:t>Conclusión 3:</a:t>
            </a:r>
            <a:r>
              <a:rPr lang="es-ES" dirty="0"/>
              <a:t> Las KAM o están OK o son Salvedades.</a:t>
            </a:r>
          </a:p>
        </p:txBody>
      </p:sp>
      <p:pic>
        <p:nvPicPr>
          <p:cNvPr id="3" name="Picture 2">
            <a:extLst>
              <a:ext uri="{FF2B5EF4-FFF2-40B4-BE49-F238E27FC236}">
                <a16:creationId xmlns:a16="http://schemas.microsoft.com/office/drawing/2014/main" id="{66658516-A9C3-4C06-8DC6-7C9EC80956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69105"/>
            <a:ext cx="2088232" cy="117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4290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2659C5-E6BB-4FAE-8AE5-B13392D92B56}"/>
              </a:ext>
            </a:extLst>
          </p:cNvPr>
          <p:cNvSpPr>
            <a:spLocks noGrp="1"/>
          </p:cNvSpPr>
          <p:nvPr>
            <p:ph type="ctrTitle"/>
          </p:nvPr>
        </p:nvSpPr>
        <p:spPr>
          <a:xfrm>
            <a:off x="899592" y="908720"/>
            <a:ext cx="7772400" cy="1487590"/>
          </a:xfrm>
        </p:spPr>
        <p:txBody>
          <a:bodyPr/>
          <a:lstStyle/>
          <a:p>
            <a:r>
              <a:rPr lang="es-ES" dirty="0"/>
              <a:t>Consejos en la redacción de KAM</a:t>
            </a:r>
          </a:p>
        </p:txBody>
      </p:sp>
      <p:sp>
        <p:nvSpPr>
          <p:cNvPr id="3" name="Subtítulo 2">
            <a:extLst>
              <a:ext uri="{FF2B5EF4-FFF2-40B4-BE49-F238E27FC236}">
                <a16:creationId xmlns:a16="http://schemas.microsoft.com/office/drawing/2014/main" id="{2A81E413-A85A-41AE-B955-8F1C8D91D59B}"/>
              </a:ext>
            </a:extLst>
          </p:cNvPr>
          <p:cNvSpPr>
            <a:spLocks noGrp="1"/>
          </p:cNvSpPr>
          <p:nvPr>
            <p:ph type="subTitle" idx="1"/>
          </p:nvPr>
        </p:nvSpPr>
        <p:spPr>
          <a:xfrm>
            <a:off x="1371600" y="2396310"/>
            <a:ext cx="6400800" cy="3985018"/>
          </a:xfrm>
        </p:spPr>
        <p:txBody>
          <a:bodyPr/>
          <a:lstStyle/>
          <a:p>
            <a:pPr marL="514350" indent="-514350">
              <a:buAutoNum type="arabicPeriod"/>
            </a:pPr>
            <a:r>
              <a:rPr lang="es-ES" dirty="0"/>
              <a:t>Elegir bien la KAM considerando 9 a),b) y c)</a:t>
            </a:r>
          </a:p>
          <a:p>
            <a:pPr marL="514350" indent="-514350">
              <a:buAutoNum type="arabicPeriod"/>
            </a:pPr>
            <a:endParaRPr lang="es-ES" dirty="0"/>
          </a:p>
          <a:p>
            <a:pPr marL="514350" indent="-514350" algn="l">
              <a:buAutoNum type="arabicPeriod"/>
            </a:pPr>
            <a:r>
              <a:rPr lang="es-ES" dirty="0"/>
              <a:t>Vigilar la redacción de la KAM  </a:t>
            </a:r>
          </a:p>
          <a:p>
            <a:pPr algn="l"/>
            <a:r>
              <a:rPr lang="es-ES" dirty="0"/>
              <a:t>       </a:t>
            </a:r>
          </a:p>
          <a:p>
            <a:pPr algn="l"/>
            <a:r>
              <a:rPr lang="es-ES" dirty="0"/>
              <a:t>3.   Modo en que se ha tratado en la auditoría.</a:t>
            </a:r>
          </a:p>
          <a:p>
            <a:pPr marL="514350" indent="-514350">
              <a:buAutoNum type="arabicPeriod"/>
            </a:pPr>
            <a:endParaRPr lang="es-ES" dirty="0"/>
          </a:p>
        </p:txBody>
      </p:sp>
    </p:spTree>
    <p:extLst>
      <p:ext uri="{BB962C8B-B14F-4D97-AF65-F5344CB8AC3E}">
        <p14:creationId xmlns:p14="http://schemas.microsoft.com/office/powerpoint/2010/main" val="3858493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D586E6-E765-48DF-9E01-FA37D0C2C7A1}"/>
              </a:ext>
            </a:extLst>
          </p:cNvPr>
          <p:cNvSpPr>
            <a:spLocks noGrp="1"/>
          </p:cNvSpPr>
          <p:nvPr>
            <p:ph type="ctrTitle"/>
          </p:nvPr>
        </p:nvSpPr>
        <p:spPr>
          <a:xfrm>
            <a:off x="827584" y="1219200"/>
            <a:ext cx="7772400" cy="1470025"/>
          </a:xfrm>
        </p:spPr>
        <p:txBody>
          <a:bodyPr/>
          <a:lstStyle/>
          <a:p>
            <a:r>
              <a:rPr lang="es-ES" dirty="0"/>
              <a:t>Elegir bien la KAM </a:t>
            </a:r>
          </a:p>
        </p:txBody>
      </p:sp>
      <p:sp>
        <p:nvSpPr>
          <p:cNvPr id="3" name="Subtítulo 2">
            <a:extLst>
              <a:ext uri="{FF2B5EF4-FFF2-40B4-BE49-F238E27FC236}">
                <a16:creationId xmlns:a16="http://schemas.microsoft.com/office/drawing/2014/main" id="{EB518A8F-87F7-409A-9AF4-5518C9A2E0DE}"/>
              </a:ext>
            </a:extLst>
          </p:cNvPr>
          <p:cNvSpPr>
            <a:spLocks noGrp="1"/>
          </p:cNvSpPr>
          <p:nvPr>
            <p:ph type="subTitle" idx="1"/>
          </p:nvPr>
        </p:nvSpPr>
        <p:spPr>
          <a:xfrm>
            <a:off x="1371600" y="3292476"/>
            <a:ext cx="6400800" cy="1752600"/>
          </a:xfrm>
        </p:spPr>
        <p:txBody>
          <a:bodyPr/>
          <a:lstStyle/>
          <a:p>
            <a:r>
              <a:rPr lang="es-ES" dirty="0"/>
              <a:t>En la documentación Anexa hay una variedad de tipos de KAM. Es del tipo 9 a), 9 b) ó 9 c)?</a:t>
            </a:r>
          </a:p>
        </p:txBody>
      </p:sp>
    </p:spTree>
    <p:extLst>
      <p:ext uri="{BB962C8B-B14F-4D97-AF65-F5344CB8AC3E}">
        <p14:creationId xmlns:p14="http://schemas.microsoft.com/office/powerpoint/2010/main" val="3733322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331F78-FD66-409D-9004-8CF7530955BA}"/>
              </a:ext>
            </a:extLst>
          </p:cNvPr>
          <p:cNvSpPr>
            <a:spLocks noGrp="1"/>
          </p:cNvSpPr>
          <p:nvPr>
            <p:ph type="title"/>
          </p:nvPr>
        </p:nvSpPr>
        <p:spPr/>
        <p:txBody>
          <a:bodyPr/>
          <a:lstStyle/>
          <a:p>
            <a:r>
              <a:rPr lang="es-ES" dirty="0"/>
              <a:t>Vigilar bien la redacción de la KAM</a:t>
            </a:r>
          </a:p>
        </p:txBody>
      </p:sp>
      <p:pic>
        <p:nvPicPr>
          <p:cNvPr id="4" name="Marcador de contenido 3">
            <a:extLst>
              <a:ext uri="{FF2B5EF4-FFF2-40B4-BE49-F238E27FC236}">
                <a16:creationId xmlns:a16="http://schemas.microsoft.com/office/drawing/2014/main" id="{873EBAF1-A272-41CB-B59B-229B2B234E81}"/>
              </a:ext>
            </a:extLst>
          </p:cNvPr>
          <p:cNvPicPr>
            <a:picLocks noGrp="1" noChangeAspect="1"/>
          </p:cNvPicPr>
          <p:nvPr>
            <p:ph idx="1"/>
          </p:nvPr>
        </p:nvPicPr>
        <p:blipFill rotWithShape="1">
          <a:blip r:embed="rId2"/>
          <a:srcRect l="270" t="15802" r="34432" b="7831"/>
          <a:stretch/>
        </p:blipFill>
        <p:spPr>
          <a:xfrm>
            <a:off x="1115616" y="1417638"/>
            <a:ext cx="6912768" cy="5260601"/>
          </a:xfrm>
          <a:prstGeom prst="rect">
            <a:avLst/>
          </a:prstGeom>
        </p:spPr>
      </p:pic>
    </p:spTree>
    <p:extLst>
      <p:ext uri="{BB962C8B-B14F-4D97-AF65-F5344CB8AC3E}">
        <p14:creationId xmlns:p14="http://schemas.microsoft.com/office/powerpoint/2010/main" val="2599222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7AB109-DAD3-4177-BDCD-7DBDF8DCE288}"/>
              </a:ext>
            </a:extLst>
          </p:cNvPr>
          <p:cNvSpPr>
            <a:spLocks noGrp="1"/>
          </p:cNvSpPr>
          <p:nvPr>
            <p:ph type="title"/>
          </p:nvPr>
        </p:nvSpPr>
        <p:spPr/>
        <p:txBody>
          <a:bodyPr/>
          <a:lstStyle/>
          <a:p>
            <a:r>
              <a:rPr lang="es-ES" dirty="0"/>
              <a:t>Vigilar bien la redacción de la KAM</a:t>
            </a:r>
          </a:p>
        </p:txBody>
      </p:sp>
      <p:sp>
        <p:nvSpPr>
          <p:cNvPr id="3" name="Marcador de contenido 2">
            <a:extLst>
              <a:ext uri="{FF2B5EF4-FFF2-40B4-BE49-F238E27FC236}">
                <a16:creationId xmlns:a16="http://schemas.microsoft.com/office/drawing/2014/main" id="{7D2934A2-254E-4DF5-89C8-7761C91DF548}"/>
              </a:ext>
            </a:extLst>
          </p:cNvPr>
          <p:cNvSpPr>
            <a:spLocks noGrp="1"/>
          </p:cNvSpPr>
          <p:nvPr>
            <p:ph idx="1"/>
          </p:nvPr>
        </p:nvSpPr>
        <p:spPr/>
        <p:txBody>
          <a:bodyPr/>
          <a:lstStyle/>
          <a:p>
            <a:r>
              <a:rPr lang="es-ES" dirty="0"/>
              <a:t>Muchas KAM, tienen que ver con riesgos de incorrección del Sector, Negocio o Actividad a la que se dedica las Sociedad y es interesante, recordar al usuario del Informe este hecho.</a:t>
            </a:r>
          </a:p>
        </p:txBody>
      </p:sp>
    </p:spTree>
    <p:extLst>
      <p:ext uri="{BB962C8B-B14F-4D97-AF65-F5344CB8AC3E}">
        <p14:creationId xmlns:p14="http://schemas.microsoft.com/office/powerpoint/2010/main" val="1048845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1FF82B-4D4C-4274-A019-38B88D236DE2}"/>
              </a:ext>
            </a:extLst>
          </p:cNvPr>
          <p:cNvSpPr>
            <a:spLocks noGrp="1"/>
          </p:cNvSpPr>
          <p:nvPr>
            <p:ph type="title"/>
          </p:nvPr>
        </p:nvSpPr>
        <p:spPr/>
        <p:txBody>
          <a:bodyPr>
            <a:normAutofit fontScale="90000"/>
          </a:bodyPr>
          <a:lstStyle/>
          <a:p>
            <a:r>
              <a:rPr lang="es-ES" dirty="0"/>
              <a:t>Modo en el que se ha tratado en la Auditoría (NIA 500 A10 a A25)</a:t>
            </a:r>
          </a:p>
        </p:txBody>
      </p:sp>
      <p:pic>
        <p:nvPicPr>
          <p:cNvPr id="5" name="Imagen 4">
            <a:extLst>
              <a:ext uri="{FF2B5EF4-FFF2-40B4-BE49-F238E27FC236}">
                <a16:creationId xmlns:a16="http://schemas.microsoft.com/office/drawing/2014/main" id="{59C7A0DF-4607-41A4-9535-D0577A566671}"/>
              </a:ext>
            </a:extLst>
          </p:cNvPr>
          <p:cNvPicPr>
            <a:picLocks noChangeAspect="1"/>
          </p:cNvPicPr>
          <p:nvPr/>
        </p:nvPicPr>
        <p:blipFill rotWithShape="1">
          <a:blip r:embed="rId2"/>
          <a:srcRect l="1176" t="16384" r="27163" b="7980"/>
          <a:stretch/>
        </p:blipFill>
        <p:spPr>
          <a:xfrm>
            <a:off x="971600" y="1772816"/>
            <a:ext cx="7336194" cy="4353347"/>
          </a:xfrm>
          <a:prstGeom prst="rect">
            <a:avLst/>
          </a:prstGeom>
        </p:spPr>
      </p:pic>
      <p:sp>
        <p:nvSpPr>
          <p:cNvPr id="6" name="Marcador de contenido 5">
            <a:extLst>
              <a:ext uri="{FF2B5EF4-FFF2-40B4-BE49-F238E27FC236}">
                <a16:creationId xmlns:a16="http://schemas.microsoft.com/office/drawing/2014/main" id="{0215D76C-8D82-430F-81D3-52F5E8DE7442}"/>
              </a:ext>
            </a:extLst>
          </p:cNvPr>
          <p:cNvSpPr>
            <a:spLocks noGrp="1"/>
          </p:cNvSpPr>
          <p:nvPr>
            <p:ph idx="1"/>
          </p:nvPr>
        </p:nvSpPr>
        <p:spPr>
          <a:xfrm>
            <a:off x="457200" y="1600200"/>
            <a:ext cx="8229600" cy="4709120"/>
          </a:xfrm>
        </p:spPr>
        <p:txBody>
          <a:bodyPr/>
          <a:lstStyle/>
          <a:p>
            <a:endParaRPr lang="es-ES" dirty="0"/>
          </a:p>
        </p:txBody>
      </p:sp>
    </p:spTree>
    <p:extLst>
      <p:ext uri="{BB962C8B-B14F-4D97-AF65-F5344CB8AC3E}">
        <p14:creationId xmlns:p14="http://schemas.microsoft.com/office/powerpoint/2010/main" val="676718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NIA 260 Y 7</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556792"/>
            <a:ext cx="1343212" cy="90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556792"/>
            <a:ext cx="13811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4290" y="1556792"/>
            <a:ext cx="2102046" cy="90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3124633"/>
            <a:ext cx="12287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7637" y="3181783"/>
            <a:ext cx="12287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492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5A52D9-EA57-43CF-8490-4313565CF932}"/>
              </a:ext>
            </a:extLst>
          </p:cNvPr>
          <p:cNvSpPr>
            <a:spLocks noGrp="1"/>
          </p:cNvSpPr>
          <p:nvPr>
            <p:ph type="title"/>
          </p:nvPr>
        </p:nvSpPr>
        <p:spPr/>
        <p:txBody>
          <a:bodyPr/>
          <a:lstStyle/>
          <a:p>
            <a:r>
              <a:rPr lang="es-ES" dirty="0"/>
              <a:t>FIN Y GRACIAS POR SU ATENCION</a:t>
            </a:r>
          </a:p>
        </p:txBody>
      </p:sp>
      <p:pic>
        <p:nvPicPr>
          <p:cNvPr id="4" name="Dame calidad">
            <a:hlinkClick r:id="" action="ppaction://media"/>
            <a:extLst>
              <a:ext uri="{FF2B5EF4-FFF2-40B4-BE49-F238E27FC236}">
                <a16:creationId xmlns:a16="http://schemas.microsoft.com/office/drawing/2014/main" id="{DAE59CA6-0287-49A4-8B68-A0195AA0C42B}"/>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8382000" y="541338"/>
            <a:ext cx="609600" cy="609600"/>
          </a:xfrm>
        </p:spPr>
      </p:pic>
      <p:pic>
        <p:nvPicPr>
          <p:cNvPr id="8" name="Imagen 7">
            <a:extLst>
              <a:ext uri="{FF2B5EF4-FFF2-40B4-BE49-F238E27FC236}">
                <a16:creationId xmlns:a16="http://schemas.microsoft.com/office/drawing/2014/main" id="{4FC8E667-E748-45C1-A313-87D76A4217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873" y="1684338"/>
            <a:ext cx="8229600" cy="4582241"/>
          </a:xfrm>
          <a:prstGeom prst="rect">
            <a:avLst/>
          </a:prstGeom>
        </p:spPr>
      </p:pic>
    </p:spTree>
    <p:extLst>
      <p:ext uri="{BB962C8B-B14F-4D97-AF65-F5344CB8AC3E}">
        <p14:creationId xmlns:p14="http://schemas.microsoft.com/office/powerpoint/2010/main" val="181717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3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NIA 260 Y 7</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556792"/>
            <a:ext cx="1533739" cy="113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631" y="1523223"/>
            <a:ext cx="1524000" cy="113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2834732"/>
            <a:ext cx="272415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4294380"/>
            <a:ext cx="272415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73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NIA 260 Y 7</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71238" y="2275036"/>
            <a:ext cx="5401524" cy="317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509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40649717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6204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t>NIA 260 Y 7</a:t>
            </a:r>
          </a:p>
        </p:txBody>
      </p:sp>
      <p:sp>
        <p:nvSpPr>
          <p:cNvPr id="5" name="4 Marcador de contenido"/>
          <p:cNvSpPr>
            <a:spLocks noGrp="1"/>
          </p:cNvSpPr>
          <p:nvPr>
            <p:ph sz="half" idx="1"/>
          </p:nvPr>
        </p:nvSpPr>
        <p:spPr/>
        <p:txBody>
          <a:bodyPr>
            <a:normAutofit/>
          </a:bodyPr>
          <a:lstStyle/>
          <a:p>
            <a:pPr marL="0" indent="0" algn="ctr">
              <a:buNone/>
            </a:pPr>
            <a:r>
              <a:rPr lang="es-ES" dirty="0">
                <a:effectLst>
                  <a:outerShdw blurRad="38100" dist="38100" dir="2700000" algn="tl">
                    <a:srgbClr val="000000">
                      <a:alpha val="43137"/>
                    </a:srgbClr>
                  </a:outerShdw>
                </a:effectLst>
              </a:rPr>
              <a:t> OBJETIVO GENERAL</a:t>
            </a:r>
            <a:r>
              <a:rPr lang="es-ES" dirty="0"/>
              <a:t>	</a:t>
            </a:r>
          </a:p>
          <a:p>
            <a:endParaRPr lang="es-ES" dirty="0"/>
          </a:p>
          <a:p>
            <a:pPr marL="0" indent="0" algn="ctr">
              <a:buNone/>
            </a:pPr>
            <a:r>
              <a:rPr lang="es-ES" sz="2400" dirty="0"/>
              <a:t>-Aumentar la Comunicación entre Auditor y Administradores</a:t>
            </a:r>
          </a:p>
          <a:p>
            <a:endParaRPr lang="es-ES" dirty="0"/>
          </a:p>
        </p:txBody>
      </p:sp>
      <p:sp>
        <p:nvSpPr>
          <p:cNvPr id="6" name="5 Marcador de contenido"/>
          <p:cNvSpPr>
            <a:spLocks noGrp="1"/>
          </p:cNvSpPr>
          <p:nvPr>
            <p:ph sz="half" idx="2"/>
          </p:nvPr>
        </p:nvSpPr>
        <p:spPr/>
        <p:txBody>
          <a:bodyPr>
            <a:normAutofit/>
          </a:bodyPr>
          <a:lstStyle/>
          <a:p>
            <a:pPr marL="0" indent="0" algn="ctr">
              <a:buNone/>
            </a:pPr>
            <a:r>
              <a:rPr lang="es-ES" dirty="0">
                <a:effectLst>
                  <a:outerShdw blurRad="38100" dist="38100" dir="2700000" algn="tl">
                    <a:srgbClr val="000000">
                      <a:alpha val="43137"/>
                    </a:srgbClr>
                  </a:outerShdw>
                </a:effectLst>
              </a:rPr>
              <a:t>OBJETIVO</a:t>
            </a:r>
            <a:r>
              <a:rPr lang="es-ES" dirty="0"/>
              <a:t> </a:t>
            </a:r>
            <a:r>
              <a:rPr lang="es-ES" dirty="0">
                <a:effectLst>
                  <a:outerShdw blurRad="38100" dist="38100" dir="2700000" algn="tl">
                    <a:srgbClr val="000000">
                      <a:alpha val="43137"/>
                    </a:srgbClr>
                  </a:outerShdw>
                </a:effectLst>
              </a:rPr>
              <a:t>ESPECÍFICO</a:t>
            </a:r>
          </a:p>
          <a:p>
            <a:pPr marL="0" indent="0">
              <a:buNone/>
            </a:pPr>
            <a:endParaRPr lang="es-ES" dirty="0"/>
          </a:p>
          <a:p>
            <a:pPr lvl="1"/>
            <a:r>
              <a:rPr lang="es-ES" dirty="0"/>
              <a:t>Comunicarles nuestras responsabilidades</a:t>
            </a:r>
          </a:p>
          <a:p>
            <a:pPr lvl="1"/>
            <a:r>
              <a:rPr lang="es-ES" dirty="0"/>
              <a:t>Comunicarles su responsabilidad</a:t>
            </a:r>
          </a:p>
          <a:p>
            <a:pPr lvl="1"/>
            <a:r>
              <a:rPr lang="es-ES" dirty="0"/>
              <a:t>Comunicarles los riesgos de Incorrección material </a:t>
            </a:r>
          </a:p>
          <a:p>
            <a:pPr marL="0" indent="0">
              <a:buNone/>
            </a:pPr>
            <a:r>
              <a:rPr lang="es-ES" dirty="0"/>
              <a:t> </a:t>
            </a:r>
          </a:p>
        </p:txBody>
      </p:sp>
      <p:pic>
        <p:nvPicPr>
          <p:cNvPr id="7" name="Picture 2">
            <a:extLst>
              <a:ext uri="{FF2B5EF4-FFF2-40B4-BE49-F238E27FC236}">
                <a16:creationId xmlns:a16="http://schemas.microsoft.com/office/drawing/2014/main" id="{94FE6928-4861-4BDF-88FB-AA9604CB5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69105"/>
            <a:ext cx="2088232" cy="117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2948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normAutofit fontScale="55000" lnSpcReduction="20000"/>
          </a:bodyPr>
          <a:lstStyle/>
          <a:p>
            <a:pPr marL="0" indent="0" algn="ctr">
              <a:buNone/>
            </a:pPr>
            <a:r>
              <a:rPr lang="es-ES" sz="6500" dirty="0">
                <a:effectLst>
                  <a:outerShdw blurRad="38100" dist="38100" dir="2700000" algn="tl">
                    <a:srgbClr val="000000">
                      <a:alpha val="43137"/>
                    </a:srgbClr>
                  </a:outerShdw>
                </a:effectLst>
              </a:rPr>
              <a:t>¿QUÉ TENEMOS QUE COMUNICARLES?</a:t>
            </a:r>
          </a:p>
          <a:p>
            <a:pPr marL="0" indent="0" algn="ctr">
              <a:buNone/>
            </a:pPr>
            <a:endParaRPr lang="es-ES" dirty="0">
              <a:effectLst>
                <a:outerShdw blurRad="38100" dist="38100" dir="2700000" algn="tl">
                  <a:srgbClr val="000000">
                    <a:alpha val="43137"/>
                  </a:srgbClr>
                </a:outerShdw>
              </a:effectLst>
            </a:endParaRPr>
          </a:p>
          <a:p>
            <a:pPr marL="0" indent="0" algn="ctr">
              <a:buNone/>
            </a:pPr>
            <a:endParaRPr lang="es-ES" dirty="0">
              <a:effectLst>
                <a:outerShdw blurRad="38100" dist="38100" dir="2700000" algn="tl">
                  <a:srgbClr val="000000">
                    <a:alpha val="43137"/>
                  </a:srgbClr>
                </a:outerShdw>
              </a:effectLst>
            </a:endParaRPr>
          </a:p>
          <a:p>
            <a:pPr marL="0" lvl="0" indent="0">
              <a:buNone/>
            </a:pPr>
            <a:r>
              <a:rPr lang="es-ES" dirty="0"/>
              <a:t>1. Nuestra Responsabilidad frente  a la Auditoría.</a:t>
            </a:r>
          </a:p>
          <a:p>
            <a:pPr marL="0" lvl="0" indent="0">
              <a:buNone/>
            </a:pPr>
            <a:r>
              <a:rPr lang="es-ES" dirty="0"/>
              <a:t>2. Nuestra independencia y la de nuestro Equipo. </a:t>
            </a:r>
          </a:p>
          <a:p>
            <a:pPr lvl="0"/>
            <a:r>
              <a:rPr lang="es-ES" dirty="0"/>
              <a:t>Comunicarles el alcance y momento de la realización de la auditoría planificados:</a:t>
            </a:r>
          </a:p>
          <a:p>
            <a:pPr lvl="1"/>
            <a:r>
              <a:rPr lang="es-ES" dirty="0"/>
              <a:t>Planteamiento Inicial e Importancia Relativa.</a:t>
            </a:r>
          </a:p>
          <a:p>
            <a:pPr lvl="1"/>
            <a:r>
              <a:rPr lang="es-ES" dirty="0"/>
              <a:t>Fraude.</a:t>
            </a:r>
          </a:p>
          <a:p>
            <a:pPr lvl="1"/>
            <a:r>
              <a:rPr lang="es-ES" dirty="0"/>
              <a:t>KAM, AMRA.</a:t>
            </a:r>
          </a:p>
          <a:p>
            <a:pPr lvl="1"/>
            <a:r>
              <a:rPr lang="es-ES" dirty="0"/>
              <a:t>Control Interno.</a:t>
            </a:r>
          </a:p>
          <a:p>
            <a:pPr marL="0" lvl="0" indent="0">
              <a:buNone/>
            </a:pPr>
            <a:r>
              <a:rPr lang="es-ES" dirty="0"/>
              <a:t>3. Hallazgos Significativos de la Auditoría.</a:t>
            </a:r>
          </a:p>
          <a:p>
            <a:pPr marL="0" lvl="0" indent="0">
              <a:buNone/>
            </a:pPr>
            <a:r>
              <a:rPr lang="es-ES" dirty="0"/>
              <a:t>4. Aspectos cualitativos SIGNIFICATIVOS de las prácticas contables.</a:t>
            </a:r>
          </a:p>
          <a:p>
            <a:pPr marL="0" lvl="0" indent="0">
              <a:buNone/>
            </a:pPr>
            <a:r>
              <a:rPr lang="es-ES" dirty="0"/>
              <a:t>5. Dificultades significativas surgidas durante la realización de la auditoría.</a:t>
            </a:r>
          </a:p>
          <a:p>
            <a:pPr marL="0" lvl="0" indent="0">
              <a:buNone/>
            </a:pPr>
            <a:r>
              <a:rPr lang="es-ES" dirty="0"/>
              <a:t>6. Circunstancias que afectan a la estructura y contenido del informe de auditoría.</a:t>
            </a:r>
          </a:p>
          <a:p>
            <a:pPr marL="0" lvl="0" indent="0">
              <a:buNone/>
            </a:pPr>
            <a:r>
              <a:rPr lang="es-ES" dirty="0"/>
              <a:t>7. Otras cuestiones significativas relevantes para el proceso de información financiera.</a:t>
            </a:r>
          </a:p>
          <a:p>
            <a:pPr marL="0" indent="0">
              <a:buNone/>
            </a:pPr>
            <a:endParaRPr lang="es-ES" dirty="0"/>
          </a:p>
        </p:txBody>
      </p:sp>
      <p:pic>
        <p:nvPicPr>
          <p:cNvPr id="4" name="Picture 2">
            <a:extLst>
              <a:ext uri="{FF2B5EF4-FFF2-40B4-BE49-F238E27FC236}">
                <a16:creationId xmlns:a16="http://schemas.microsoft.com/office/drawing/2014/main" id="{7C543CDA-513D-4D1F-A9D0-D6C7F2C06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69105"/>
            <a:ext cx="2088232" cy="117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320563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TotalTime>
  <Words>1948</Words>
  <Application>Microsoft Office PowerPoint</Application>
  <PresentationFormat>Presentación en pantalla (4:3)</PresentationFormat>
  <Paragraphs>210</Paragraphs>
  <Slides>40</Slides>
  <Notes>3</Notes>
  <HiddenSlides>0</HiddenSlides>
  <MMClips>1</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40</vt:i4>
      </vt:variant>
    </vt:vector>
  </HeadingPairs>
  <TitlesOfParts>
    <vt:vector size="47" baseType="lpstr">
      <vt:lpstr>Arial</vt:lpstr>
      <vt:lpstr>Calibri</vt:lpstr>
      <vt:lpstr>Gadugi</vt:lpstr>
      <vt:lpstr>Times New Roman</vt:lpstr>
      <vt:lpstr>Wingdings</vt:lpstr>
      <vt:lpstr>Tema de Office</vt:lpstr>
      <vt:lpstr>Adobe Acrobat Document</vt:lpstr>
      <vt:lpstr>  Taller práctico sobre NIA-ES 260 y su relación con las NIA-ES 315, 450, 700 y 701: tipos de cuestiones clave que comunicar y cómo planificarlas </vt:lpstr>
      <vt:lpstr>NIA 260 Y 7</vt:lpstr>
      <vt:lpstr>NIA 260 Y 7</vt:lpstr>
      <vt:lpstr>NIA 260 Y 7</vt:lpstr>
      <vt:lpstr>NIA 260 Y 7</vt:lpstr>
      <vt:lpstr>NIA 260 Y 7</vt:lpstr>
      <vt:lpstr>Presentación de PowerPoint</vt:lpstr>
      <vt:lpstr>NIA 260 Y 7</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NIA 260 Y 7</vt:lpstr>
      <vt:lpstr>NIA 260 Y 7</vt:lpstr>
      <vt:lpstr>NIA 260 Y 7</vt:lpstr>
      <vt:lpstr>NIA 260 Y 7 </vt:lpstr>
      <vt:lpstr>NIA 260 Y 7</vt:lpstr>
      <vt:lpstr>NIA 315, 27 28 Y 29</vt:lpstr>
      <vt:lpstr>NIA 260 Y 7</vt:lpstr>
      <vt:lpstr>NIA 260 Y 7</vt:lpstr>
      <vt:lpstr>NIA 260 Y 7</vt:lpstr>
      <vt:lpstr>NIA 260 Y 7</vt:lpstr>
      <vt:lpstr>NIA 260 Y 7</vt:lpstr>
      <vt:lpstr>NIA 260 Y 7</vt:lpstr>
      <vt:lpstr>NIA 260 Y 7</vt:lpstr>
      <vt:lpstr>NIA 260 Y 7</vt:lpstr>
      <vt:lpstr>NIA 260 Y 7</vt:lpstr>
      <vt:lpstr>NIA 260 Y 7</vt:lpstr>
      <vt:lpstr>NIA 260 Y 7</vt:lpstr>
      <vt:lpstr>Presentación de PowerPoint</vt:lpstr>
      <vt:lpstr>Presentación de PowerPoint</vt:lpstr>
      <vt:lpstr>Consejos en la redacción de KAM</vt:lpstr>
      <vt:lpstr>Elegir bien la KAM </vt:lpstr>
      <vt:lpstr>Vigilar bien la redacción de la KAM</vt:lpstr>
      <vt:lpstr>Vigilar bien la redacción de la KAM</vt:lpstr>
      <vt:lpstr>Modo en el que se ha tratado en la Auditoría (NIA 500 A10 a A25)</vt:lpstr>
      <vt:lpstr>FIN Y GRACIAS POR SU ATENCION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Práctico sobre NIA-ES 260 y su relación con las NIA-ES 315, 450, 700 y 701: Tipos de Cuestiones Clave que Comunicar y cómo Planificarlas.</dc:title>
  <dc:creator>R&amp;L4</dc:creator>
  <cp:lastModifiedBy>MR X</cp:lastModifiedBy>
  <cp:revision>21</cp:revision>
  <dcterms:created xsi:type="dcterms:W3CDTF">2018-02-27T16:23:29Z</dcterms:created>
  <dcterms:modified xsi:type="dcterms:W3CDTF">2018-02-28T19:37:31Z</dcterms:modified>
</cp:coreProperties>
</file>